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267" r:id="rId5"/>
    <p:sldId id="268" r:id="rId6"/>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874C2D9-D46A-C3A9-8141-D91C5676A5BF}" name="Hanna Kippenberg" initials="HK" userId="S::zxooj42@s-cloud.uni-tuebingen.de::4d15421c-a486-4f72-8795-0b6c18cf6efb"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7" autoAdjust="0"/>
    <p:restoredTop sz="96344" autoAdjust="0"/>
  </p:normalViewPr>
  <p:slideViewPr>
    <p:cSldViewPr snapToGrid="0" snapToObjects="1">
      <p:cViewPr varScale="1">
        <p:scale>
          <a:sx n="51" d="100"/>
          <a:sy n="51" d="100"/>
        </p:scale>
        <p:origin x="1829" y="38"/>
      </p:cViewPr>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 Kippenberg" userId="4d15421c-a486-4f72-8795-0b6c18cf6efb" providerId="ADAL" clId="{E86C577C-E891-49FC-847C-592A025B61D3}"/>
    <pc:docChg chg="undo custSel delSld modSld">
      <pc:chgData name="Hanna Kippenberg" userId="4d15421c-a486-4f72-8795-0b6c18cf6efb" providerId="ADAL" clId="{E86C577C-E891-49FC-847C-592A025B61D3}" dt="2026-03-19T15:50:46.481" v="3" actId="47"/>
      <pc:docMkLst>
        <pc:docMk/>
      </pc:docMkLst>
      <pc:sldChg chg="del">
        <pc:chgData name="Hanna Kippenberg" userId="4d15421c-a486-4f72-8795-0b6c18cf6efb" providerId="ADAL" clId="{E86C577C-E891-49FC-847C-592A025B61D3}" dt="2026-03-19T15:50:46.481" v="3" actId="47"/>
        <pc:sldMkLst>
          <pc:docMk/>
          <pc:sldMk cId="1324002825" sldId="261"/>
        </pc:sldMkLst>
      </pc:sldChg>
      <pc:sldChg chg="modSp mod">
        <pc:chgData name="Hanna Kippenberg" userId="4d15421c-a486-4f72-8795-0b6c18cf6efb" providerId="ADAL" clId="{E86C577C-E891-49FC-847C-592A025B61D3}" dt="2026-03-19T15:50:01.380" v="2" actId="14734"/>
        <pc:sldMkLst>
          <pc:docMk/>
          <pc:sldMk cId="723996083" sldId="267"/>
        </pc:sldMkLst>
        <pc:graphicFrameChg chg="modGraphic">
          <ac:chgData name="Hanna Kippenberg" userId="4d15421c-a486-4f72-8795-0b6c18cf6efb" providerId="ADAL" clId="{E86C577C-E891-49FC-847C-592A025B61D3}" dt="2026-03-19T15:50:01.380" v="2" actId="14734"/>
          <ac:graphicFrameMkLst>
            <pc:docMk/>
            <pc:sldMk cId="723996083" sldId="267"/>
            <ac:graphicFrameMk id="7" creationId="{11845972-8E39-5D02-1AD2-12591F0CA673}"/>
          </ac:graphicFrameMkLst>
        </pc:graphicFrameChg>
      </pc:sldChg>
      <pc:sldChg chg="delSp mod">
        <pc:chgData name="Hanna Kippenberg" userId="4d15421c-a486-4f72-8795-0b6c18cf6efb" providerId="ADAL" clId="{E86C577C-E891-49FC-847C-592A025B61D3}" dt="2026-03-19T15:49:49.357" v="0" actId="478"/>
        <pc:sldMkLst>
          <pc:docMk/>
          <pc:sldMk cId="526864642" sldId="268"/>
        </pc:sldMkLst>
        <pc:picChg chg="del">
          <ac:chgData name="Hanna Kippenberg" userId="4d15421c-a486-4f72-8795-0b6c18cf6efb" providerId="ADAL" clId="{E86C577C-E891-49FC-847C-592A025B61D3}" dt="2026-03-19T15:49:49.357" v="0" actId="478"/>
          <ac:picMkLst>
            <pc:docMk/>
            <pc:sldMk cId="526864642" sldId="268"/>
            <ac:picMk id="8" creationId="{88CE2136-DD67-CB7E-F998-63224BBCF99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350FB7-2999-8441-93B6-D0A1B5525EA2}" type="datetimeFigureOut">
              <a:rPr lang="en-GB" smtClean="0"/>
              <a:t>19/03/2026</a:t>
            </a:fld>
            <a:endParaRPr lang="en-GB"/>
          </a:p>
        </p:txBody>
      </p:sp>
      <p:sp>
        <p:nvSpPr>
          <p:cNvPr id="4" name="Folienbildplatzhalt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D43D86-F19A-F140-8D71-F7A74C5F1B4D}" type="slidenum">
              <a:rPr lang="en-GB" smtClean="0"/>
              <a:t>‹Nr.›</a:t>
            </a:fld>
            <a:endParaRPr lang="en-GB"/>
          </a:p>
        </p:txBody>
      </p:sp>
    </p:spTree>
    <p:extLst>
      <p:ext uri="{BB962C8B-B14F-4D97-AF65-F5344CB8AC3E}">
        <p14:creationId xmlns:p14="http://schemas.microsoft.com/office/powerpoint/2010/main" val="39019848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rbeitsblatt">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764000"/>
            <a:ext cx="6264000" cy="8559513"/>
          </a:xfrm>
        </p:spPr>
        <p:txBody>
          <a:body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a:p>
            <a:pPr lvl="3"/>
            <a:r>
              <a:rPr lang="de-DE" dirty="0"/>
              <a:t>Vierte Ebene</a:t>
            </a:r>
          </a:p>
        </p:txBody>
      </p:sp>
      <p:sp>
        <p:nvSpPr>
          <p:cNvPr id="5" name="Titel 4">
            <a:extLst>
              <a:ext uri="{FF2B5EF4-FFF2-40B4-BE49-F238E27FC236}">
                <a16:creationId xmlns:a16="http://schemas.microsoft.com/office/drawing/2014/main" id="{423A46A4-3556-07C2-B2B2-B80FEE4950CC}"/>
              </a:ext>
            </a:extLst>
          </p:cNvPr>
          <p:cNvSpPr>
            <a:spLocks noGrp="1"/>
          </p:cNvSpPr>
          <p:nvPr>
            <p:ph type="title" hasCustomPrompt="1"/>
          </p:nvPr>
        </p:nvSpPr>
        <p:spPr>
          <a:xfrm>
            <a:off x="647837" y="1245933"/>
            <a:ext cx="6264000" cy="432000"/>
          </a:xfrm>
        </p:spPr>
        <p:txBody>
          <a:bodyPr/>
          <a:lstStyle/>
          <a:p>
            <a:r>
              <a:rPr lang="de-DE" dirty="0"/>
              <a:t>Überschrift der Übung eingeben</a:t>
            </a:r>
          </a:p>
        </p:txBody>
      </p:sp>
      <p:grpSp>
        <p:nvGrpSpPr>
          <p:cNvPr id="11" name="Gruppieren 10">
            <a:extLst>
              <a:ext uri="{FF2B5EF4-FFF2-40B4-BE49-F238E27FC236}">
                <a16:creationId xmlns:a16="http://schemas.microsoft.com/office/drawing/2014/main" id="{145DE8ED-1154-62F7-511C-6191F3B5CB45}"/>
              </a:ext>
            </a:extLst>
          </p:cNvPr>
          <p:cNvGrpSpPr/>
          <p:nvPr userDrawn="1"/>
        </p:nvGrpSpPr>
        <p:grpSpPr>
          <a:xfrm>
            <a:off x="2170743" y="806670"/>
            <a:ext cx="4742342" cy="184666"/>
            <a:chOff x="2314599" y="806670"/>
            <a:chExt cx="3678674" cy="184666"/>
          </a:xfrm>
        </p:grpSpPr>
        <p:sp>
          <p:nvSpPr>
            <p:cNvPr id="8" name="Textfeld 7">
              <a:extLst>
                <a:ext uri="{FF2B5EF4-FFF2-40B4-BE49-F238E27FC236}">
                  <a16:creationId xmlns:a16="http://schemas.microsoft.com/office/drawing/2014/main" id="{386AB2F9-6606-8529-35F3-C509537CDD57}"/>
                </a:ext>
              </a:extLst>
            </p:cNvPr>
            <p:cNvSpPr txBox="1"/>
            <p:nvPr userDrawn="1"/>
          </p:nvSpPr>
          <p:spPr>
            <a:xfrm>
              <a:off x="2314599" y="806670"/>
              <a:ext cx="399724" cy="184666"/>
            </a:xfrm>
            <a:prstGeom prst="rect">
              <a:avLst/>
            </a:prstGeom>
            <a:noFill/>
          </p:spPr>
          <p:txBody>
            <a:bodyPr wrap="square" lIns="0" tIns="0" rIns="0" bIns="0" rtlCol="0">
              <a:spAutoFit/>
            </a:bodyPr>
            <a:lstStyle/>
            <a:p>
              <a:pPr algn="l">
                <a:spcAft>
                  <a:spcPts val="600"/>
                </a:spcAft>
              </a:pPr>
              <a:r>
                <a:rPr lang="de-DE" sz="1200" b="1" dirty="0">
                  <a:solidFill>
                    <a:schemeClr val="tx2"/>
                  </a:solidFill>
                </a:rPr>
                <a:t>NAME</a:t>
              </a:r>
            </a:p>
          </p:txBody>
        </p:sp>
        <p:cxnSp>
          <p:nvCxnSpPr>
            <p:cNvPr id="10" name="Gerader Verbinder 9">
              <a:extLst>
                <a:ext uri="{FF2B5EF4-FFF2-40B4-BE49-F238E27FC236}">
                  <a16:creationId xmlns:a16="http://schemas.microsoft.com/office/drawing/2014/main" id="{FE7D88D3-79F5-6A43-3736-41F421EB95A4}"/>
                </a:ext>
              </a:extLst>
            </p:cNvPr>
            <p:cNvCxnSpPr>
              <a:cxnSpLocks/>
            </p:cNvCxnSpPr>
            <p:nvPr userDrawn="1"/>
          </p:nvCxnSpPr>
          <p:spPr>
            <a:xfrm>
              <a:off x="2689687" y="942463"/>
              <a:ext cx="3303586" cy="0"/>
            </a:xfrm>
            <a:prstGeom prst="line">
              <a:avLst/>
            </a:prstGeom>
            <a:ln w="9525">
              <a:solidFill>
                <a:schemeClr val="tx2">
                  <a:lumMod val="60000"/>
                  <a:lumOff val="40000"/>
                </a:schemeClr>
              </a:solidFill>
              <a:prstDash val="sysDash"/>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1233283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rbeitsblatt Folgeseite">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241432"/>
            <a:ext cx="6264000" cy="9082082"/>
          </a:xfrm>
        </p:spPr>
        <p:txBody>
          <a:body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a:p>
            <a:pPr lvl="3"/>
            <a:r>
              <a:rPr lang="de-DE" dirty="0"/>
              <a:t>Vierte Ebene</a:t>
            </a:r>
          </a:p>
        </p:txBody>
      </p:sp>
      <p:grpSp>
        <p:nvGrpSpPr>
          <p:cNvPr id="11" name="Gruppieren 10">
            <a:extLst>
              <a:ext uri="{FF2B5EF4-FFF2-40B4-BE49-F238E27FC236}">
                <a16:creationId xmlns:a16="http://schemas.microsoft.com/office/drawing/2014/main" id="{145DE8ED-1154-62F7-511C-6191F3B5CB45}"/>
              </a:ext>
            </a:extLst>
          </p:cNvPr>
          <p:cNvGrpSpPr/>
          <p:nvPr userDrawn="1"/>
        </p:nvGrpSpPr>
        <p:grpSpPr>
          <a:xfrm>
            <a:off x="2170743" y="806670"/>
            <a:ext cx="4742342" cy="184666"/>
            <a:chOff x="2314599" y="806670"/>
            <a:chExt cx="3678674" cy="184666"/>
          </a:xfrm>
        </p:grpSpPr>
        <p:sp>
          <p:nvSpPr>
            <p:cNvPr id="8" name="Textfeld 7">
              <a:extLst>
                <a:ext uri="{FF2B5EF4-FFF2-40B4-BE49-F238E27FC236}">
                  <a16:creationId xmlns:a16="http://schemas.microsoft.com/office/drawing/2014/main" id="{386AB2F9-6606-8529-35F3-C509537CDD57}"/>
                </a:ext>
              </a:extLst>
            </p:cNvPr>
            <p:cNvSpPr txBox="1"/>
            <p:nvPr userDrawn="1"/>
          </p:nvSpPr>
          <p:spPr>
            <a:xfrm>
              <a:off x="2314599" y="806670"/>
              <a:ext cx="399724" cy="184666"/>
            </a:xfrm>
            <a:prstGeom prst="rect">
              <a:avLst/>
            </a:prstGeom>
            <a:noFill/>
          </p:spPr>
          <p:txBody>
            <a:bodyPr wrap="square" lIns="0" tIns="0" rIns="0" bIns="0" rtlCol="0">
              <a:spAutoFit/>
            </a:bodyPr>
            <a:lstStyle/>
            <a:p>
              <a:pPr algn="l">
                <a:spcAft>
                  <a:spcPts val="600"/>
                </a:spcAft>
              </a:pPr>
              <a:r>
                <a:rPr lang="de-DE" sz="1200" b="1" dirty="0">
                  <a:solidFill>
                    <a:schemeClr val="tx2"/>
                  </a:solidFill>
                </a:rPr>
                <a:t>NAME</a:t>
              </a:r>
            </a:p>
          </p:txBody>
        </p:sp>
        <p:cxnSp>
          <p:nvCxnSpPr>
            <p:cNvPr id="10" name="Gerader Verbinder 9">
              <a:extLst>
                <a:ext uri="{FF2B5EF4-FFF2-40B4-BE49-F238E27FC236}">
                  <a16:creationId xmlns:a16="http://schemas.microsoft.com/office/drawing/2014/main" id="{FE7D88D3-79F5-6A43-3736-41F421EB95A4}"/>
                </a:ext>
              </a:extLst>
            </p:cNvPr>
            <p:cNvCxnSpPr>
              <a:cxnSpLocks/>
            </p:cNvCxnSpPr>
            <p:nvPr userDrawn="1"/>
          </p:nvCxnSpPr>
          <p:spPr>
            <a:xfrm>
              <a:off x="2689687" y="942463"/>
              <a:ext cx="3303586" cy="0"/>
            </a:xfrm>
            <a:prstGeom prst="line">
              <a:avLst/>
            </a:prstGeom>
            <a:ln w="9525">
              <a:solidFill>
                <a:schemeClr val="tx2">
                  <a:lumMod val="60000"/>
                  <a:lumOff val="40000"/>
                </a:schemeClr>
              </a:solidFill>
              <a:prstDash val="sysDash"/>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1780635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rbeitsblatt 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DD52D2-4B72-3A96-F724-F3173798E102}"/>
              </a:ext>
            </a:extLst>
          </p:cNvPr>
          <p:cNvSpPr>
            <a:spLocks noGrp="1"/>
          </p:cNvSpPr>
          <p:nvPr>
            <p:ph type="title" hasCustomPrompt="1"/>
          </p:nvPr>
        </p:nvSpPr>
        <p:spPr/>
        <p:txBody>
          <a:bodyPr/>
          <a:lstStyle/>
          <a:p>
            <a:r>
              <a:rPr lang="de-DE" dirty="0"/>
              <a:t>Überschrift der Übung eingeben</a:t>
            </a:r>
          </a:p>
        </p:txBody>
      </p:sp>
      <p:grpSp>
        <p:nvGrpSpPr>
          <p:cNvPr id="3" name="Gruppieren 2">
            <a:extLst>
              <a:ext uri="{FF2B5EF4-FFF2-40B4-BE49-F238E27FC236}">
                <a16:creationId xmlns:a16="http://schemas.microsoft.com/office/drawing/2014/main" id="{32BE83ED-D416-5FDD-18D5-A4E1BD804A3F}"/>
              </a:ext>
            </a:extLst>
          </p:cNvPr>
          <p:cNvGrpSpPr/>
          <p:nvPr userDrawn="1"/>
        </p:nvGrpSpPr>
        <p:grpSpPr>
          <a:xfrm>
            <a:off x="2170743" y="806670"/>
            <a:ext cx="4742342" cy="184666"/>
            <a:chOff x="2314599" y="806670"/>
            <a:chExt cx="3678674" cy="184666"/>
          </a:xfrm>
        </p:grpSpPr>
        <p:sp>
          <p:nvSpPr>
            <p:cNvPr id="4" name="Textfeld 3">
              <a:extLst>
                <a:ext uri="{FF2B5EF4-FFF2-40B4-BE49-F238E27FC236}">
                  <a16:creationId xmlns:a16="http://schemas.microsoft.com/office/drawing/2014/main" id="{A894E3F5-5326-830B-A22F-3BC0416DBF63}"/>
                </a:ext>
              </a:extLst>
            </p:cNvPr>
            <p:cNvSpPr txBox="1"/>
            <p:nvPr userDrawn="1"/>
          </p:nvSpPr>
          <p:spPr>
            <a:xfrm>
              <a:off x="2314599" y="806670"/>
              <a:ext cx="399724" cy="184666"/>
            </a:xfrm>
            <a:prstGeom prst="rect">
              <a:avLst/>
            </a:prstGeom>
            <a:noFill/>
          </p:spPr>
          <p:txBody>
            <a:bodyPr wrap="square" lIns="0" tIns="0" rIns="0" bIns="0" rtlCol="0">
              <a:spAutoFit/>
            </a:bodyPr>
            <a:lstStyle/>
            <a:p>
              <a:pPr algn="l">
                <a:spcAft>
                  <a:spcPts val="600"/>
                </a:spcAft>
              </a:pPr>
              <a:r>
                <a:rPr lang="de-DE" sz="1200" b="1" dirty="0">
                  <a:solidFill>
                    <a:schemeClr val="tx2"/>
                  </a:solidFill>
                </a:rPr>
                <a:t>NAME</a:t>
              </a:r>
            </a:p>
          </p:txBody>
        </p:sp>
        <p:cxnSp>
          <p:nvCxnSpPr>
            <p:cNvPr id="5" name="Gerader Verbinder 4">
              <a:extLst>
                <a:ext uri="{FF2B5EF4-FFF2-40B4-BE49-F238E27FC236}">
                  <a16:creationId xmlns:a16="http://schemas.microsoft.com/office/drawing/2014/main" id="{41EEAB6B-BC87-8A2F-8D2B-E277AE4D570B}"/>
                </a:ext>
              </a:extLst>
            </p:cNvPr>
            <p:cNvCxnSpPr>
              <a:cxnSpLocks/>
            </p:cNvCxnSpPr>
            <p:nvPr userDrawn="1"/>
          </p:nvCxnSpPr>
          <p:spPr>
            <a:xfrm>
              <a:off x="2689687" y="942463"/>
              <a:ext cx="3303586" cy="0"/>
            </a:xfrm>
            <a:prstGeom prst="line">
              <a:avLst/>
            </a:prstGeom>
            <a:ln w="9525">
              <a:solidFill>
                <a:schemeClr val="tx2">
                  <a:lumMod val="60000"/>
                  <a:lumOff val="40000"/>
                </a:schemeClr>
              </a:solidFill>
              <a:prstDash val="sysDash"/>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2259008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rbeitsblatt Leer">
    <p:spTree>
      <p:nvGrpSpPr>
        <p:cNvPr id="1" name=""/>
        <p:cNvGrpSpPr/>
        <p:nvPr/>
      </p:nvGrpSpPr>
      <p:grpSpPr>
        <a:xfrm>
          <a:off x="0" y="0"/>
          <a:ext cx="0" cy="0"/>
          <a:chOff x="0" y="0"/>
          <a:chExt cx="0" cy="0"/>
        </a:xfrm>
      </p:grpSpPr>
      <p:grpSp>
        <p:nvGrpSpPr>
          <p:cNvPr id="3" name="Gruppieren 2">
            <a:extLst>
              <a:ext uri="{FF2B5EF4-FFF2-40B4-BE49-F238E27FC236}">
                <a16:creationId xmlns:a16="http://schemas.microsoft.com/office/drawing/2014/main" id="{32BE83ED-D416-5FDD-18D5-A4E1BD804A3F}"/>
              </a:ext>
            </a:extLst>
          </p:cNvPr>
          <p:cNvGrpSpPr/>
          <p:nvPr userDrawn="1"/>
        </p:nvGrpSpPr>
        <p:grpSpPr>
          <a:xfrm>
            <a:off x="2170743" y="806670"/>
            <a:ext cx="4742342" cy="184666"/>
            <a:chOff x="2314599" y="806670"/>
            <a:chExt cx="3678674" cy="184666"/>
          </a:xfrm>
        </p:grpSpPr>
        <p:sp>
          <p:nvSpPr>
            <p:cNvPr id="4" name="Textfeld 3">
              <a:extLst>
                <a:ext uri="{FF2B5EF4-FFF2-40B4-BE49-F238E27FC236}">
                  <a16:creationId xmlns:a16="http://schemas.microsoft.com/office/drawing/2014/main" id="{A894E3F5-5326-830B-A22F-3BC0416DBF63}"/>
                </a:ext>
              </a:extLst>
            </p:cNvPr>
            <p:cNvSpPr txBox="1"/>
            <p:nvPr userDrawn="1"/>
          </p:nvSpPr>
          <p:spPr>
            <a:xfrm>
              <a:off x="2314599" y="806670"/>
              <a:ext cx="399724" cy="184666"/>
            </a:xfrm>
            <a:prstGeom prst="rect">
              <a:avLst/>
            </a:prstGeom>
            <a:noFill/>
          </p:spPr>
          <p:txBody>
            <a:bodyPr wrap="square" lIns="0" tIns="0" rIns="0" bIns="0" rtlCol="0">
              <a:spAutoFit/>
            </a:bodyPr>
            <a:lstStyle/>
            <a:p>
              <a:pPr algn="l">
                <a:spcAft>
                  <a:spcPts val="600"/>
                </a:spcAft>
              </a:pPr>
              <a:r>
                <a:rPr lang="de-DE" sz="1200" b="1" dirty="0">
                  <a:solidFill>
                    <a:schemeClr val="tx2"/>
                  </a:solidFill>
                </a:rPr>
                <a:t>NAME</a:t>
              </a:r>
            </a:p>
          </p:txBody>
        </p:sp>
        <p:cxnSp>
          <p:nvCxnSpPr>
            <p:cNvPr id="5" name="Gerader Verbinder 4">
              <a:extLst>
                <a:ext uri="{FF2B5EF4-FFF2-40B4-BE49-F238E27FC236}">
                  <a16:creationId xmlns:a16="http://schemas.microsoft.com/office/drawing/2014/main" id="{41EEAB6B-BC87-8A2F-8D2B-E277AE4D570B}"/>
                </a:ext>
              </a:extLst>
            </p:cNvPr>
            <p:cNvCxnSpPr>
              <a:cxnSpLocks/>
            </p:cNvCxnSpPr>
            <p:nvPr userDrawn="1"/>
          </p:nvCxnSpPr>
          <p:spPr>
            <a:xfrm>
              <a:off x="2689687" y="942463"/>
              <a:ext cx="3303586" cy="0"/>
            </a:xfrm>
            <a:prstGeom prst="line">
              <a:avLst/>
            </a:prstGeom>
            <a:ln w="9525">
              <a:solidFill>
                <a:schemeClr val="tx2">
                  <a:lumMod val="60000"/>
                  <a:lumOff val="40000"/>
                </a:schemeClr>
              </a:solidFill>
              <a:prstDash val="sysDash"/>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1878068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Übungsmaterial">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764000"/>
            <a:ext cx="6264000" cy="8559513"/>
          </a:xfrm>
        </p:spPr>
        <p:txBody>
          <a:body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a:p>
            <a:pPr lvl="3"/>
            <a:r>
              <a:rPr lang="de-DE" dirty="0"/>
              <a:t>Vierte Ebene</a:t>
            </a:r>
          </a:p>
        </p:txBody>
      </p:sp>
      <p:sp>
        <p:nvSpPr>
          <p:cNvPr id="5" name="Textfeld 4">
            <a:extLst>
              <a:ext uri="{FF2B5EF4-FFF2-40B4-BE49-F238E27FC236}">
                <a16:creationId xmlns:a16="http://schemas.microsoft.com/office/drawing/2014/main" id="{A487A75B-318F-399A-5177-F48BEBF83D08}"/>
              </a:ext>
            </a:extLst>
          </p:cNvPr>
          <p:cNvSpPr txBox="1"/>
          <p:nvPr userDrawn="1"/>
        </p:nvSpPr>
        <p:spPr>
          <a:xfrm>
            <a:off x="3494086" y="651085"/>
            <a:ext cx="3421063" cy="346249"/>
          </a:xfrm>
          <a:prstGeom prst="rect">
            <a:avLst/>
          </a:prstGeom>
          <a:noFill/>
        </p:spPr>
        <p:txBody>
          <a:bodyPr wrap="square" lIns="0" tIns="0" rIns="0" bIns="0" rtlCol="0">
            <a:spAutoFit/>
          </a:bodyPr>
          <a:lstStyle/>
          <a:p>
            <a:pPr algn="r"/>
            <a:r>
              <a:rPr lang="de-DE" sz="1050" dirty="0">
                <a:solidFill>
                  <a:schemeClr val="tx2"/>
                </a:solidFill>
              </a:rPr>
              <a:t>www.jugend-praesentiert.de</a:t>
            </a:r>
          </a:p>
          <a:p>
            <a:pPr algn="r"/>
            <a:r>
              <a:rPr lang="de-DE" sz="1200" b="1" dirty="0">
                <a:solidFill>
                  <a:schemeClr val="accent1"/>
                </a:solidFill>
              </a:rPr>
              <a:t>ÜBUNGSMATERIAL</a:t>
            </a:r>
            <a:endParaRPr lang="de-DE" sz="1200" dirty="0"/>
          </a:p>
        </p:txBody>
      </p:sp>
      <p:sp>
        <p:nvSpPr>
          <p:cNvPr id="3" name="Titel 2">
            <a:extLst>
              <a:ext uri="{FF2B5EF4-FFF2-40B4-BE49-F238E27FC236}">
                <a16:creationId xmlns:a16="http://schemas.microsoft.com/office/drawing/2014/main" id="{143E4BFE-A693-BE9B-A262-09D1A05CAB0A}"/>
              </a:ext>
            </a:extLst>
          </p:cNvPr>
          <p:cNvSpPr>
            <a:spLocks noGrp="1"/>
          </p:cNvSpPr>
          <p:nvPr>
            <p:ph type="title" hasCustomPrompt="1"/>
          </p:nvPr>
        </p:nvSpPr>
        <p:spPr/>
        <p:txBody>
          <a:bodyPr/>
          <a:lstStyle/>
          <a:p>
            <a:r>
              <a:rPr lang="de-DE" dirty="0"/>
              <a:t>Überschrift der Übung eingeben</a:t>
            </a:r>
          </a:p>
        </p:txBody>
      </p:sp>
    </p:spTree>
    <p:extLst>
      <p:ext uri="{BB962C8B-B14F-4D97-AF65-F5344CB8AC3E}">
        <p14:creationId xmlns:p14="http://schemas.microsoft.com/office/powerpoint/2010/main" val="129051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Übungsmaterial Folgeseite">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241426"/>
            <a:ext cx="6264000" cy="9082088"/>
          </a:xfrm>
        </p:spPr>
        <p:txBody>
          <a:body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a:p>
            <a:pPr lvl="3"/>
            <a:r>
              <a:rPr lang="de-DE" dirty="0"/>
              <a:t>Vierte Ebene</a:t>
            </a:r>
          </a:p>
        </p:txBody>
      </p:sp>
      <p:sp>
        <p:nvSpPr>
          <p:cNvPr id="5" name="Textfeld 4">
            <a:extLst>
              <a:ext uri="{FF2B5EF4-FFF2-40B4-BE49-F238E27FC236}">
                <a16:creationId xmlns:a16="http://schemas.microsoft.com/office/drawing/2014/main" id="{A487A75B-318F-399A-5177-F48BEBF83D08}"/>
              </a:ext>
            </a:extLst>
          </p:cNvPr>
          <p:cNvSpPr txBox="1"/>
          <p:nvPr userDrawn="1"/>
        </p:nvSpPr>
        <p:spPr>
          <a:xfrm>
            <a:off x="3494086" y="651085"/>
            <a:ext cx="3421063" cy="346249"/>
          </a:xfrm>
          <a:prstGeom prst="rect">
            <a:avLst/>
          </a:prstGeom>
          <a:noFill/>
        </p:spPr>
        <p:txBody>
          <a:bodyPr wrap="square" lIns="0" tIns="0" rIns="0" bIns="0" rtlCol="0">
            <a:spAutoFit/>
          </a:bodyPr>
          <a:lstStyle/>
          <a:p>
            <a:pPr algn="r"/>
            <a:r>
              <a:rPr lang="de-DE" sz="1050" dirty="0">
                <a:solidFill>
                  <a:schemeClr val="tx2"/>
                </a:solidFill>
              </a:rPr>
              <a:t>www.jugend-praesentiert.de</a:t>
            </a:r>
          </a:p>
          <a:p>
            <a:pPr algn="r"/>
            <a:r>
              <a:rPr lang="de-DE" sz="1200" b="1" dirty="0">
                <a:solidFill>
                  <a:schemeClr val="accent1"/>
                </a:solidFill>
              </a:rPr>
              <a:t>ÜBUNGSMATERIAL</a:t>
            </a:r>
            <a:endParaRPr lang="de-DE" sz="1200" dirty="0"/>
          </a:p>
        </p:txBody>
      </p:sp>
    </p:spTree>
    <p:extLst>
      <p:ext uri="{BB962C8B-B14F-4D97-AF65-F5344CB8AC3E}">
        <p14:creationId xmlns:p14="http://schemas.microsoft.com/office/powerpoint/2010/main" val="3328593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Übungsmaterial nur Titel">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4831600A-DCD8-875E-BFAA-768C01F0EAA4}"/>
              </a:ext>
            </a:extLst>
          </p:cNvPr>
          <p:cNvSpPr txBox="1"/>
          <p:nvPr userDrawn="1"/>
        </p:nvSpPr>
        <p:spPr>
          <a:xfrm>
            <a:off x="3494086" y="651085"/>
            <a:ext cx="3421063" cy="346249"/>
          </a:xfrm>
          <a:prstGeom prst="rect">
            <a:avLst/>
          </a:prstGeom>
          <a:noFill/>
        </p:spPr>
        <p:txBody>
          <a:bodyPr wrap="square" lIns="0" tIns="0" rIns="0" bIns="0" rtlCol="0">
            <a:spAutoFit/>
          </a:bodyPr>
          <a:lstStyle/>
          <a:p>
            <a:pPr algn="r"/>
            <a:r>
              <a:rPr lang="de-DE" sz="1050" dirty="0">
                <a:solidFill>
                  <a:schemeClr val="tx2"/>
                </a:solidFill>
              </a:rPr>
              <a:t>www.jugend-praesentiert.de</a:t>
            </a:r>
          </a:p>
          <a:p>
            <a:pPr algn="r"/>
            <a:r>
              <a:rPr lang="de-DE" sz="1200" b="1" dirty="0">
                <a:solidFill>
                  <a:schemeClr val="accent1"/>
                </a:solidFill>
              </a:rPr>
              <a:t>ÜBUNGSMATERIAL</a:t>
            </a:r>
            <a:endParaRPr lang="de-DE" sz="1200" dirty="0"/>
          </a:p>
        </p:txBody>
      </p:sp>
      <p:sp>
        <p:nvSpPr>
          <p:cNvPr id="2" name="Titel 1">
            <a:extLst>
              <a:ext uri="{FF2B5EF4-FFF2-40B4-BE49-F238E27FC236}">
                <a16:creationId xmlns:a16="http://schemas.microsoft.com/office/drawing/2014/main" id="{A554DECC-093C-3F12-6139-72BBCEE85C01}"/>
              </a:ext>
            </a:extLst>
          </p:cNvPr>
          <p:cNvSpPr>
            <a:spLocks noGrp="1"/>
          </p:cNvSpPr>
          <p:nvPr>
            <p:ph type="title" hasCustomPrompt="1"/>
          </p:nvPr>
        </p:nvSpPr>
        <p:spPr/>
        <p:txBody>
          <a:bodyPr/>
          <a:lstStyle/>
          <a:p>
            <a:r>
              <a:rPr lang="de-DE" dirty="0"/>
              <a:t>Überschrift der Übung eingeben</a:t>
            </a:r>
          </a:p>
        </p:txBody>
      </p:sp>
    </p:spTree>
    <p:extLst>
      <p:ext uri="{BB962C8B-B14F-4D97-AF65-F5344CB8AC3E}">
        <p14:creationId xmlns:p14="http://schemas.microsoft.com/office/powerpoint/2010/main" val="122225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Übungsmaterial Leer">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4831600A-DCD8-875E-BFAA-768C01F0EAA4}"/>
              </a:ext>
            </a:extLst>
          </p:cNvPr>
          <p:cNvSpPr txBox="1"/>
          <p:nvPr userDrawn="1"/>
        </p:nvSpPr>
        <p:spPr>
          <a:xfrm>
            <a:off x="3494086" y="651085"/>
            <a:ext cx="3421063" cy="346249"/>
          </a:xfrm>
          <a:prstGeom prst="rect">
            <a:avLst/>
          </a:prstGeom>
          <a:noFill/>
        </p:spPr>
        <p:txBody>
          <a:bodyPr wrap="square" lIns="0" tIns="0" rIns="0" bIns="0" rtlCol="0">
            <a:spAutoFit/>
          </a:bodyPr>
          <a:lstStyle/>
          <a:p>
            <a:pPr algn="r"/>
            <a:r>
              <a:rPr lang="de-DE" sz="1050" dirty="0">
                <a:solidFill>
                  <a:schemeClr val="tx2"/>
                </a:solidFill>
              </a:rPr>
              <a:t>www.jugend-praesentiert.de</a:t>
            </a:r>
          </a:p>
          <a:p>
            <a:pPr algn="r"/>
            <a:r>
              <a:rPr lang="de-DE" sz="1200" b="1" dirty="0">
                <a:solidFill>
                  <a:schemeClr val="accent1"/>
                </a:solidFill>
              </a:rPr>
              <a:t>ÜBUNGSMATERIAL</a:t>
            </a:r>
            <a:endParaRPr lang="de-DE" sz="1200" dirty="0"/>
          </a:p>
        </p:txBody>
      </p:sp>
    </p:spTree>
    <p:extLst>
      <p:ext uri="{BB962C8B-B14F-4D97-AF65-F5344CB8AC3E}">
        <p14:creationId xmlns:p14="http://schemas.microsoft.com/office/powerpoint/2010/main" val="2826203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sv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elplatzhalter 3">
            <a:extLst>
              <a:ext uri="{FF2B5EF4-FFF2-40B4-BE49-F238E27FC236}">
                <a16:creationId xmlns:a16="http://schemas.microsoft.com/office/drawing/2014/main" id="{641FC9B6-D38A-67E5-841B-E46586B0266C}"/>
              </a:ext>
            </a:extLst>
          </p:cNvPr>
          <p:cNvSpPr>
            <a:spLocks noGrp="1"/>
          </p:cNvSpPr>
          <p:nvPr>
            <p:ph type="title"/>
          </p:nvPr>
        </p:nvSpPr>
        <p:spPr>
          <a:xfrm>
            <a:off x="647837" y="1245932"/>
            <a:ext cx="6264000" cy="432000"/>
          </a:xfrm>
          <a:prstGeom prst="rect">
            <a:avLst/>
          </a:prstGeom>
        </p:spPr>
        <p:txBody>
          <a:bodyPr vert="horz" lIns="0" tIns="0" rIns="0" bIns="0" rtlCol="0" anchor="t">
            <a:noAutofit/>
          </a:bodyPr>
          <a:lstStyle/>
          <a:p>
            <a:r>
              <a:rPr lang="de-DE" dirty="0"/>
              <a:t>Überschrift der Übung eingeben</a:t>
            </a:r>
          </a:p>
        </p:txBody>
      </p:sp>
      <p:pic>
        <p:nvPicPr>
          <p:cNvPr id="5" name="Grafik 4">
            <a:extLst>
              <a:ext uri="{FF2B5EF4-FFF2-40B4-BE49-F238E27FC236}">
                <a16:creationId xmlns:a16="http://schemas.microsoft.com/office/drawing/2014/main" id="{752803C5-DD9D-D91F-DFBA-9751767DCD16}"/>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460788" y="360000"/>
            <a:ext cx="1292889" cy="711089"/>
          </a:xfrm>
          <a:prstGeom prst="rect">
            <a:avLst/>
          </a:prstGeom>
        </p:spPr>
      </p:pic>
      <p:sp>
        <p:nvSpPr>
          <p:cNvPr id="2" name="Textplatzhalter 1">
            <a:extLst>
              <a:ext uri="{FF2B5EF4-FFF2-40B4-BE49-F238E27FC236}">
                <a16:creationId xmlns:a16="http://schemas.microsoft.com/office/drawing/2014/main" id="{53539341-9D89-2C9B-5FDC-97414E3762FD}"/>
              </a:ext>
            </a:extLst>
          </p:cNvPr>
          <p:cNvSpPr>
            <a:spLocks noGrp="1"/>
          </p:cNvSpPr>
          <p:nvPr>
            <p:ph type="body" idx="1"/>
          </p:nvPr>
        </p:nvSpPr>
        <p:spPr>
          <a:xfrm>
            <a:off x="647837" y="1764000"/>
            <a:ext cx="6264000" cy="8487513"/>
          </a:xfrm>
          <a:prstGeom prst="rect">
            <a:avLst/>
          </a:prstGeom>
        </p:spPr>
        <p:txBody>
          <a:bodyPr vert="horz" lIns="0" tIns="0" rIns="0" bIns="0" rtlCol="0">
            <a:no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63" r:id="rId1"/>
    <p:sldLayoutId id="2147483665" r:id="rId2"/>
    <p:sldLayoutId id="2147483656" r:id="rId3"/>
    <p:sldLayoutId id="2147483664" r:id="rId4"/>
    <p:sldLayoutId id="2147483661" r:id="rId5"/>
    <p:sldLayoutId id="2147483666" r:id="rId6"/>
    <p:sldLayoutId id="2147483662" r:id="rId7"/>
    <p:sldLayoutId id="2147483667" r:id="rId8"/>
  </p:sldLayoutIdLst>
  <p:txStyles>
    <p:titleStyle>
      <a:lvl1pPr algn="l" defTabSz="457200" rtl="0" eaLnBrk="1" latinLnBrk="0" hangingPunct="1">
        <a:lnSpc>
          <a:spcPct val="90000"/>
        </a:lnSpc>
        <a:spcBef>
          <a:spcPct val="0"/>
        </a:spcBef>
        <a:buNone/>
        <a:defRPr sz="2600" b="1" i="0" kern="1200">
          <a:solidFill>
            <a:schemeClr val="accent5"/>
          </a:solidFill>
          <a:latin typeface="Aptos" panose="020B0004020202020204" pitchFamily="34" charset="0"/>
          <a:ea typeface="+mj-ea"/>
          <a:cs typeface="+mj-cs"/>
        </a:defRPr>
      </a:lvl1pPr>
    </p:titleStyle>
    <p:bodyStyle>
      <a:lvl1pPr marL="0" indent="0" algn="l" defTabSz="457200" rtl="0" eaLnBrk="1" latinLnBrk="0" hangingPunct="1">
        <a:lnSpc>
          <a:spcPct val="90000"/>
        </a:lnSpc>
        <a:spcBef>
          <a:spcPts val="2400"/>
        </a:spcBef>
        <a:spcAft>
          <a:spcPts val="800"/>
        </a:spcAft>
        <a:buFont typeface="Arial"/>
        <a:buNone/>
        <a:defRPr sz="1600" b="1" i="0" kern="1200">
          <a:solidFill>
            <a:schemeClr val="accent5"/>
          </a:solidFill>
          <a:latin typeface="Aptos" panose="020B0004020202020204" pitchFamily="34" charset="0"/>
          <a:ea typeface="+mn-ea"/>
          <a:cs typeface="+mn-cs"/>
        </a:defRPr>
      </a:lvl1pPr>
      <a:lvl2pPr marL="0" indent="0" algn="l" defTabSz="457200" rtl="0" eaLnBrk="1" latinLnBrk="0" hangingPunct="1">
        <a:spcBef>
          <a:spcPts val="0"/>
        </a:spcBef>
        <a:spcAft>
          <a:spcPts val="600"/>
        </a:spcAft>
        <a:buFont typeface="Arial"/>
        <a:buNone/>
        <a:tabLst/>
        <a:defRPr sz="1400" b="0" i="0" kern="1200">
          <a:solidFill>
            <a:schemeClr val="tx2"/>
          </a:solidFill>
          <a:latin typeface="Aptos" panose="020B0004020202020204" pitchFamily="34" charset="0"/>
          <a:ea typeface="+mn-ea"/>
          <a:cs typeface="+mn-cs"/>
        </a:defRPr>
      </a:lvl2pPr>
      <a:lvl3pPr marL="285750" indent="-285750" algn="l" defTabSz="457200" rtl="0" eaLnBrk="1" latinLnBrk="0" hangingPunct="1">
        <a:spcBef>
          <a:spcPts val="0"/>
        </a:spcBef>
        <a:spcAft>
          <a:spcPts val="600"/>
        </a:spcAft>
        <a:buClr>
          <a:schemeClr val="accent5"/>
        </a:buClr>
        <a:buFont typeface="Wingdings" panose="05000000000000000000" pitchFamily="2" charset="2"/>
        <a:buChar char="¡"/>
        <a:defRPr sz="1400" b="0" i="0" kern="1200">
          <a:solidFill>
            <a:schemeClr val="tx2"/>
          </a:solidFill>
          <a:latin typeface="Aptos" panose="020B0004020202020204" pitchFamily="34" charset="0"/>
          <a:ea typeface="+mn-ea"/>
          <a:cs typeface="+mn-cs"/>
        </a:defRPr>
      </a:lvl3pPr>
      <a:lvl4pPr marL="285750" indent="-285750" algn="l" defTabSz="457200" rtl="0" eaLnBrk="1" latinLnBrk="0" hangingPunct="1">
        <a:spcBef>
          <a:spcPts val="0"/>
        </a:spcBef>
        <a:spcAft>
          <a:spcPts val="600"/>
        </a:spcAft>
        <a:buClr>
          <a:schemeClr val="accent5"/>
        </a:buClr>
        <a:buFont typeface="Wingdings 2" panose="05020102010507070707" pitchFamily="18" charset="2"/>
        <a:buChar char=""/>
        <a:defRPr sz="1400" b="0" i="0" kern="1200">
          <a:solidFill>
            <a:schemeClr val="tx2"/>
          </a:solidFill>
          <a:latin typeface="Aptos" panose="020B0004020202020204" pitchFamily="34" charset="0"/>
          <a:ea typeface="+mn-ea"/>
          <a:cs typeface="+mn-cs"/>
        </a:defRPr>
      </a:lvl4pPr>
      <a:lvl5pPr marL="0" indent="0" algn="l" defTabSz="457200" rtl="0" eaLnBrk="1" latinLnBrk="0" hangingPunct="1">
        <a:spcBef>
          <a:spcPts val="600"/>
        </a:spcBef>
        <a:spcAft>
          <a:spcPts val="600"/>
        </a:spcAft>
        <a:buFont typeface="Arial"/>
        <a:buNone/>
        <a:defRPr sz="1600" b="0" i="0" kern="1200">
          <a:solidFill>
            <a:schemeClr val="tx2"/>
          </a:solidFill>
          <a:latin typeface="Aptos" panose="020B0004020202020204" pitchFamily="34" charset="0"/>
          <a:ea typeface="+mn-ea"/>
          <a:cs typeface="+mn-cs"/>
        </a:defRPr>
      </a:lvl5pPr>
      <a:lvl6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6pPr>
      <a:lvl7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7pPr>
      <a:lvl8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8pPr>
      <a:lvl9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06" userDrawn="1">
          <p15:clr>
            <a:srgbClr val="F26B43"/>
          </p15:clr>
        </p15:guide>
        <p15:guide id="2" pos="4355" userDrawn="1">
          <p15:clr>
            <a:srgbClr val="F26B43"/>
          </p15:clr>
        </p15:guide>
        <p15:guide id="3" orient="horz" pos="6503" userDrawn="1">
          <p15:clr>
            <a:srgbClr val="F26B43"/>
          </p15:clr>
        </p15:guide>
        <p15:guide id="4" orient="horz" pos="595" userDrawn="1">
          <p15:clr>
            <a:srgbClr val="F26B43"/>
          </p15:clr>
        </p15:guide>
        <p15:guide id="5" orient="horz" pos="782" userDrawn="1">
          <p15:clr>
            <a:srgbClr val="F26B43"/>
          </p15:clr>
        </p15:guide>
        <p15:guide id="6" orient="horz" pos="1107"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platzhalter 8">
            <a:extLst>
              <a:ext uri="{FF2B5EF4-FFF2-40B4-BE49-F238E27FC236}">
                <a16:creationId xmlns:a16="http://schemas.microsoft.com/office/drawing/2014/main" id="{E84C3861-C87D-949A-3873-C5638E1DA793}"/>
              </a:ext>
            </a:extLst>
          </p:cNvPr>
          <p:cNvSpPr>
            <a:spLocks noGrp="1"/>
          </p:cNvSpPr>
          <p:nvPr>
            <p:ph type="body" sz="quarter" idx="10"/>
          </p:nvPr>
        </p:nvSpPr>
        <p:spPr>
          <a:xfrm>
            <a:off x="647837" y="1764000"/>
            <a:ext cx="6264000" cy="1007775"/>
          </a:xfrm>
        </p:spPr>
        <p:txBody>
          <a:bodyPr/>
          <a:lstStyle/>
          <a:p>
            <a:pPr lvl="1"/>
            <a:r>
              <a:rPr lang="de-DE" dirty="0"/>
              <a:t>Digitale Folien helfen euch beim Präsentieren. Aber nur, wenn sie gut gestaltet sind. Deshalb ist es wichtig, sich genau zu überlegen, wie eine Folie aussehen soll. In dieser Übung bekommt ihr eine Folie, auf der ziemlich viel durcheinander ist. Bringe wieder Ordnung rein!</a:t>
            </a:r>
          </a:p>
        </p:txBody>
      </p:sp>
      <p:sp>
        <p:nvSpPr>
          <p:cNvPr id="5" name="Titel 4">
            <a:extLst>
              <a:ext uri="{FF2B5EF4-FFF2-40B4-BE49-F238E27FC236}">
                <a16:creationId xmlns:a16="http://schemas.microsoft.com/office/drawing/2014/main" id="{CFB277EC-5CA3-058A-6B00-A6F9899E0613}"/>
              </a:ext>
            </a:extLst>
          </p:cNvPr>
          <p:cNvSpPr>
            <a:spLocks noGrp="1"/>
          </p:cNvSpPr>
          <p:nvPr>
            <p:ph type="title"/>
          </p:nvPr>
        </p:nvSpPr>
        <p:spPr>
          <a:xfrm>
            <a:off x="647837" y="1245933"/>
            <a:ext cx="6264000" cy="432000"/>
          </a:xfrm>
        </p:spPr>
        <p:txBody>
          <a:bodyPr/>
          <a:lstStyle/>
          <a:p>
            <a:r>
              <a:rPr lang="de-DE" dirty="0"/>
              <a:t>Bringt Ordnung in eure Folie!</a:t>
            </a:r>
          </a:p>
        </p:txBody>
      </p:sp>
      <p:graphicFrame>
        <p:nvGraphicFramePr>
          <p:cNvPr id="7" name="Tabelle 6">
            <a:extLst>
              <a:ext uri="{FF2B5EF4-FFF2-40B4-BE49-F238E27FC236}">
                <a16:creationId xmlns:a16="http://schemas.microsoft.com/office/drawing/2014/main" id="{11845972-8E39-5D02-1AD2-12591F0CA673}"/>
              </a:ext>
            </a:extLst>
          </p:cNvPr>
          <p:cNvGraphicFramePr>
            <a:graphicFrameLocks noGrp="1"/>
          </p:cNvGraphicFramePr>
          <p:nvPr>
            <p:extLst>
              <p:ext uri="{D42A27DB-BD31-4B8C-83A1-F6EECF244321}">
                <p14:modId xmlns:p14="http://schemas.microsoft.com/office/powerpoint/2010/main" val="2488504893"/>
              </p:ext>
            </p:extLst>
          </p:nvPr>
        </p:nvGraphicFramePr>
        <p:xfrm>
          <a:off x="644525" y="3316271"/>
          <a:ext cx="6264000" cy="5008582"/>
        </p:xfrm>
        <a:graphic>
          <a:graphicData uri="http://schemas.openxmlformats.org/drawingml/2006/table">
            <a:tbl>
              <a:tblPr>
                <a:tableStyleId>{2D5ABB26-0587-4C30-8999-92F81FD0307C}</a:tableStyleId>
              </a:tblPr>
              <a:tblGrid>
                <a:gridCol w="6264000">
                  <a:extLst>
                    <a:ext uri="{9D8B030D-6E8A-4147-A177-3AD203B41FA5}">
                      <a16:colId xmlns:a16="http://schemas.microsoft.com/office/drawing/2014/main" val="2871944415"/>
                    </a:ext>
                  </a:extLst>
                </a:gridCol>
              </a:tblGrid>
              <a:tr h="10271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400" b="1" dirty="0">
                          <a:solidFill>
                            <a:schemeClr val="tx2"/>
                          </a:solidFill>
                        </a:rPr>
                        <a:t>Schau</a:t>
                      </a:r>
                      <a:r>
                        <a:rPr lang="de-DE" sz="1400" dirty="0">
                          <a:solidFill>
                            <a:schemeClr val="tx2"/>
                          </a:solidFill>
                        </a:rPr>
                        <a:t> dir die beiden </a:t>
                      </a:r>
                      <a:r>
                        <a:rPr lang="de-DE" sz="1400" b="1" dirty="0">
                          <a:solidFill>
                            <a:schemeClr val="tx2"/>
                          </a:solidFill>
                        </a:rPr>
                        <a:t>Beispielfolien</a:t>
                      </a:r>
                      <a:r>
                        <a:rPr lang="de-DE" sz="1400" dirty="0">
                          <a:solidFill>
                            <a:schemeClr val="tx2"/>
                          </a:solidFill>
                        </a:rPr>
                        <a:t> an. Was fällt dir auf? Was ist gut gemacht, was eher nicht? </a:t>
                      </a:r>
                      <a:r>
                        <a:rPr lang="de-DE" sz="1400" b="1" dirty="0">
                          <a:solidFill>
                            <a:schemeClr val="tx2"/>
                          </a:solidFill>
                        </a:rPr>
                        <a:t>Notiere</a:t>
                      </a:r>
                      <a:r>
                        <a:rPr lang="de-DE" sz="1400" dirty="0">
                          <a:solidFill>
                            <a:schemeClr val="tx2"/>
                          </a:solidFill>
                        </a:rPr>
                        <a:t> deine </a:t>
                      </a:r>
                      <a:r>
                        <a:rPr lang="de-DE" sz="1400" b="1" dirty="0">
                          <a:solidFill>
                            <a:schemeClr val="tx2"/>
                          </a:solidFill>
                        </a:rPr>
                        <a:t>Beobachtungen</a:t>
                      </a:r>
                      <a:r>
                        <a:rPr lang="de-DE" sz="1400" dirty="0">
                          <a:solidFill>
                            <a:schemeClr val="tx2"/>
                          </a:solidFill>
                        </a:rPr>
                        <a:t> in Stichpunkten.</a:t>
                      </a:r>
                    </a:p>
                  </a:txBody>
                  <a:tcPr marL="0">
                    <a:lnL>
                      <a:noFill/>
                    </a:lnL>
                    <a:lnR>
                      <a:noFill/>
                    </a:lnR>
                    <a:lnT w="12700" cap="flat" cmpd="sng" algn="ctr">
                      <a:noFill/>
                      <a:prstDash val="solid"/>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9758388"/>
                  </a:ext>
                </a:extLst>
              </a:tr>
              <a:tr h="568779">
                <a:tc>
                  <a:txBody>
                    <a:bodyPr/>
                    <a:lstStyle/>
                    <a:p>
                      <a:endParaRPr lang="de-DE" sz="1400" dirty="0"/>
                    </a:p>
                  </a:txBody>
                  <a:tcP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73722535"/>
                  </a:ext>
                </a:extLst>
              </a:tr>
              <a:tr h="568779">
                <a:tc>
                  <a:txBody>
                    <a:bodyPr/>
                    <a:lstStyle/>
                    <a:p>
                      <a:endParaRPr lang="de-DE" sz="1400" dirty="0"/>
                    </a:p>
                  </a:txBody>
                  <a:tcP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714699742"/>
                  </a:ext>
                </a:extLst>
              </a:tr>
              <a:tr h="568779">
                <a:tc>
                  <a:txBody>
                    <a:bodyPr/>
                    <a:lstStyle/>
                    <a:p>
                      <a:endParaRPr lang="de-DE" sz="1400" dirty="0"/>
                    </a:p>
                  </a:txBody>
                  <a:tcP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445663978"/>
                  </a:ext>
                </a:extLst>
              </a:tr>
              <a:tr h="568779">
                <a:tc>
                  <a:txBody>
                    <a:bodyPr/>
                    <a:lstStyle/>
                    <a:p>
                      <a:endParaRPr lang="de-DE" sz="1400" dirty="0"/>
                    </a:p>
                  </a:txBody>
                  <a:tcP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139642464"/>
                  </a:ext>
                </a:extLst>
              </a:tr>
              <a:tr h="568779">
                <a:tc>
                  <a:txBody>
                    <a:bodyPr/>
                    <a:lstStyle/>
                    <a:p>
                      <a:endParaRPr lang="de-DE" sz="1400" dirty="0"/>
                    </a:p>
                  </a:txBody>
                  <a:tcP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667566863"/>
                  </a:ext>
                </a:extLst>
              </a:tr>
              <a:tr h="568779">
                <a:tc>
                  <a:txBody>
                    <a:bodyPr/>
                    <a:lstStyle/>
                    <a:p>
                      <a:endParaRPr lang="de-DE" sz="1400" dirty="0"/>
                    </a:p>
                  </a:txBody>
                  <a:tcP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09031472"/>
                  </a:ext>
                </a:extLst>
              </a:tr>
              <a:tr h="568779">
                <a:tc>
                  <a:txBody>
                    <a:bodyPr/>
                    <a:lstStyle/>
                    <a:p>
                      <a:endParaRPr lang="de-DE" sz="1400" dirty="0"/>
                    </a:p>
                  </a:txBody>
                  <a:tcP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758545752"/>
                  </a:ext>
                </a:extLst>
              </a:tr>
            </a:tbl>
          </a:graphicData>
        </a:graphic>
      </p:graphicFrame>
      <p:sp>
        <p:nvSpPr>
          <p:cNvPr id="8" name="Textfeld 7">
            <a:extLst>
              <a:ext uri="{FF2B5EF4-FFF2-40B4-BE49-F238E27FC236}">
                <a16:creationId xmlns:a16="http://schemas.microsoft.com/office/drawing/2014/main" id="{95EFA354-F335-895C-3114-ABC09D7F4C85}"/>
              </a:ext>
            </a:extLst>
          </p:cNvPr>
          <p:cNvSpPr txBox="1"/>
          <p:nvPr/>
        </p:nvSpPr>
        <p:spPr>
          <a:xfrm>
            <a:off x="647837" y="9172573"/>
            <a:ext cx="6264000" cy="1154162"/>
          </a:xfrm>
          <a:prstGeom prst="rect">
            <a:avLst/>
          </a:prstGeom>
          <a:noFill/>
        </p:spPr>
        <p:txBody>
          <a:bodyPr wrap="square" lIns="0" tIns="0" rIns="0" bIns="0" rtlCol="0">
            <a:spAutoFit/>
          </a:bodyPr>
          <a:lstStyle/>
          <a:p>
            <a:pPr algn="l">
              <a:spcAft>
                <a:spcPts val="600"/>
              </a:spcAft>
            </a:pPr>
            <a:r>
              <a:rPr lang="de-DE" sz="1400" dirty="0">
                <a:solidFill>
                  <a:schemeClr val="tx2"/>
                </a:solidFill>
              </a:rPr>
              <a:t>Jetzt arbeitet ihr zu zweit und bekommt eine </a:t>
            </a:r>
            <a:r>
              <a:rPr lang="de-DE" sz="1400" b="1" dirty="0">
                <a:solidFill>
                  <a:schemeClr val="tx2"/>
                </a:solidFill>
              </a:rPr>
              <a:t>weitere Folie</a:t>
            </a:r>
            <a:r>
              <a:rPr lang="de-DE" sz="1400" dirty="0">
                <a:solidFill>
                  <a:schemeClr val="tx2"/>
                </a:solidFill>
              </a:rPr>
              <a:t>, die ihr gemeinsam </a:t>
            </a:r>
            <a:r>
              <a:rPr lang="de-DE" sz="1400" b="1" dirty="0">
                <a:solidFill>
                  <a:schemeClr val="tx2"/>
                </a:solidFill>
              </a:rPr>
              <a:t>neugestaltet</a:t>
            </a:r>
            <a:r>
              <a:rPr lang="de-DE" sz="1400" dirty="0">
                <a:solidFill>
                  <a:schemeClr val="tx2"/>
                </a:solidFill>
              </a:rPr>
              <a:t>. Ihr könnt alles neu anordnen, die Farbe, Schriftart und –</a:t>
            </a:r>
            <a:r>
              <a:rPr lang="de-DE" sz="1400" dirty="0" err="1">
                <a:solidFill>
                  <a:schemeClr val="tx2"/>
                </a:solidFill>
              </a:rPr>
              <a:t>größe</a:t>
            </a:r>
            <a:r>
              <a:rPr lang="de-DE" sz="1400" dirty="0">
                <a:solidFill>
                  <a:schemeClr val="tx2"/>
                </a:solidFill>
              </a:rPr>
              <a:t> ändern und weitere Elemente hinzufügen oder auch entfernen. Die Checkliste „Wie gestalte ich eine gute Folie?” kann euch dabei unterstützen.</a:t>
            </a:r>
          </a:p>
          <a:p>
            <a:pPr algn="l">
              <a:spcAft>
                <a:spcPts val="600"/>
              </a:spcAft>
            </a:pPr>
            <a:r>
              <a:rPr lang="de-DE" sz="1400" dirty="0">
                <a:solidFill>
                  <a:schemeClr val="tx2"/>
                </a:solidFill>
              </a:rPr>
              <a:t>Für die Überarbeitung der Folie habt ihr insgesamt </a:t>
            </a:r>
            <a:r>
              <a:rPr lang="de-DE" sz="1400" b="1" dirty="0">
                <a:solidFill>
                  <a:schemeClr val="tx2"/>
                </a:solidFill>
              </a:rPr>
              <a:t>40 Minuten </a:t>
            </a:r>
            <a:r>
              <a:rPr lang="de-DE" sz="1400" dirty="0">
                <a:solidFill>
                  <a:schemeClr val="tx2"/>
                </a:solidFill>
              </a:rPr>
              <a:t>Zeit.</a:t>
            </a:r>
          </a:p>
        </p:txBody>
      </p:sp>
      <p:sp>
        <p:nvSpPr>
          <p:cNvPr id="3" name="TextBox 2">
            <a:extLst>
              <a:ext uri="{FF2B5EF4-FFF2-40B4-BE49-F238E27FC236}">
                <a16:creationId xmlns:a16="http://schemas.microsoft.com/office/drawing/2014/main" id="{C8635555-C122-6867-2943-AAA55DF8C2BC}"/>
              </a:ext>
            </a:extLst>
          </p:cNvPr>
          <p:cNvSpPr txBox="1"/>
          <p:nvPr/>
        </p:nvSpPr>
        <p:spPr>
          <a:xfrm>
            <a:off x="557276" y="2846343"/>
            <a:ext cx="1245512" cy="346234"/>
          </a:xfrm>
          <a:prstGeom prst="roundRect">
            <a:avLst>
              <a:gd name="adj" fmla="val 50000"/>
            </a:avLst>
          </a:prstGeom>
          <a:solidFill>
            <a:schemeClr val="accent5"/>
          </a:solidFill>
        </p:spPr>
        <p:txBody>
          <a:bodyPr wrap="none" lIns="180000" tIns="0" rIns="180000" bIns="0" anchor="ctr" anchorCtr="0">
            <a:spAutoFit/>
          </a:bodyPr>
          <a:lstStyle/>
          <a:p>
            <a:r>
              <a:rPr lang="de-DE" sz="1600" b="1" dirty="0">
                <a:solidFill>
                  <a:schemeClr val="bg1"/>
                </a:solidFill>
                <a:latin typeface="Aptos"/>
              </a:rPr>
              <a:t>Schritt 1</a:t>
            </a:r>
            <a:endParaRPr sz="1600" b="0" dirty="0">
              <a:solidFill>
                <a:schemeClr val="bg1"/>
              </a:solidFill>
              <a:latin typeface="Aptos"/>
            </a:endParaRPr>
          </a:p>
        </p:txBody>
      </p:sp>
      <p:pic>
        <p:nvPicPr>
          <p:cNvPr id="12" name="Grafik 11">
            <a:extLst>
              <a:ext uri="{FF2B5EF4-FFF2-40B4-BE49-F238E27FC236}">
                <a16:creationId xmlns:a16="http://schemas.microsoft.com/office/drawing/2014/main" id="{1364DBB0-FC31-7591-81C2-3D5C78A53EA5}"/>
              </a:ext>
            </a:extLst>
          </p:cNvPr>
          <p:cNvPicPr>
            <a:picLocks noChangeAspect="1"/>
          </p:cNvPicPr>
          <p:nvPr/>
        </p:nvPicPr>
        <p:blipFill>
          <a:blip r:embed="rId2"/>
          <a:srcRect/>
          <a:stretch/>
        </p:blipFill>
        <p:spPr>
          <a:xfrm>
            <a:off x="1963015" y="2832008"/>
            <a:ext cx="373380" cy="374903"/>
          </a:xfrm>
          <a:prstGeom prst="rect">
            <a:avLst/>
          </a:prstGeom>
        </p:spPr>
      </p:pic>
      <p:sp>
        <p:nvSpPr>
          <p:cNvPr id="14" name="TextBox 2">
            <a:extLst>
              <a:ext uri="{FF2B5EF4-FFF2-40B4-BE49-F238E27FC236}">
                <a16:creationId xmlns:a16="http://schemas.microsoft.com/office/drawing/2014/main" id="{CBD6F6DA-9EE2-92B3-66AF-8AC6505FCA35}"/>
              </a:ext>
            </a:extLst>
          </p:cNvPr>
          <p:cNvSpPr txBox="1"/>
          <p:nvPr/>
        </p:nvSpPr>
        <p:spPr>
          <a:xfrm>
            <a:off x="557276" y="8681944"/>
            <a:ext cx="1245511" cy="346234"/>
          </a:xfrm>
          <a:prstGeom prst="roundRect">
            <a:avLst>
              <a:gd name="adj" fmla="val 50000"/>
            </a:avLst>
          </a:prstGeom>
          <a:solidFill>
            <a:schemeClr val="accent5"/>
          </a:solidFill>
        </p:spPr>
        <p:txBody>
          <a:bodyPr wrap="none" lIns="180000" tIns="0" rIns="180000" bIns="0" anchor="ctr" anchorCtr="0">
            <a:spAutoFit/>
          </a:bodyPr>
          <a:lstStyle/>
          <a:p>
            <a:r>
              <a:rPr lang="de-DE" sz="1600" b="1" dirty="0">
                <a:solidFill>
                  <a:schemeClr val="bg1"/>
                </a:solidFill>
                <a:latin typeface="Aptos"/>
              </a:rPr>
              <a:t>Schritt 2</a:t>
            </a:r>
            <a:endParaRPr sz="1600" b="0" dirty="0">
              <a:solidFill>
                <a:schemeClr val="bg1"/>
              </a:solidFill>
              <a:latin typeface="Aptos"/>
            </a:endParaRPr>
          </a:p>
        </p:txBody>
      </p:sp>
      <p:sp>
        <p:nvSpPr>
          <p:cNvPr id="16" name="Grafik 42">
            <a:extLst>
              <a:ext uri="{FF2B5EF4-FFF2-40B4-BE49-F238E27FC236}">
                <a16:creationId xmlns:a16="http://schemas.microsoft.com/office/drawing/2014/main" id="{DD41EFDB-E4DC-7FCE-83C1-F72B673420D2}"/>
              </a:ext>
            </a:extLst>
          </p:cNvPr>
          <p:cNvSpPr>
            <a:spLocks noChangeAspect="1"/>
          </p:cNvSpPr>
          <p:nvPr/>
        </p:nvSpPr>
        <p:spPr>
          <a:xfrm>
            <a:off x="1963015" y="8586603"/>
            <a:ext cx="360601" cy="455910"/>
          </a:xfrm>
          <a:custGeom>
            <a:avLst/>
            <a:gdLst>
              <a:gd name="csX0" fmla="*/ 322736 w 360601"/>
              <a:gd name="csY0" fmla="*/ 165061 h 455910"/>
              <a:gd name="csX1" fmla="*/ 323088 w 360601"/>
              <a:gd name="csY1" fmla="*/ 158848 h 455910"/>
              <a:gd name="csX2" fmla="*/ 354388 w 360601"/>
              <a:gd name="csY2" fmla="*/ 127547 h 455910"/>
              <a:gd name="csX3" fmla="*/ 354857 w 360601"/>
              <a:gd name="csY3" fmla="*/ 100701 h 455910"/>
              <a:gd name="csX4" fmla="*/ 328011 w 360601"/>
              <a:gd name="csY4" fmla="*/ 100232 h 455910"/>
              <a:gd name="csX5" fmla="*/ 327543 w 360601"/>
              <a:gd name="csY5" fmla="*/ 100701 h 455910"/>
              <a:gd name="csX6" fmla="*/ 296125 w 360601"/>
              <a:gd name="csY6" fmla="*/ 132119 h 455910"/>
              <a:gd name="csX7" fmla="*/ 289912 w 360601"/>
              <a:gd name="csY7" fmla="*/ 132471 h 455910"/>
              <a:gd name="csX8" fmla="*/ 203395 w 360601"/>
              <a:gd name="csY8" fmla="*/ 96598 h 455910"/>
              <a:gd name="csX9" fmla="*/ 199292 w 360601"/>
              <a:gd name="csY9" fmla="*/ 91909 h 455910"/>
              <a:gd name="csX10" fmla="*/ 199292 w 360601"/>
              <a:gd name="csY10" fmla="*/ 42789 h 455910"/>
              <a:gd name="csX11" fmla="*/ 203981 w 360601"/>
              <a:gd name="csY11" fmla="*/ 37983 h 455910"/>
              <a:gd name="csX12" fmla="*/ 237275 w 360601"/>
              <a:gd name="csY12" fmla="*/ 37983 h 455910"/>
              <a:gd name="csX13" fmla="*/ 256266 w 360601"/>
              <a:gd name="csY13" fmla="*/ 18991 h 455910"/>
              <a:gd name="csX14" fmla="*/ 237275 w 360601"/>
              <a:gd name="csY14" fmla="*/ 0 h 455910"/>
              <a:gd name="csX15" fmla="*/ 123444 w 360601"/>
              <a:gd name="csY15" fmla="*/ 0 h 455910"/>
              <a:gd name="csX16" fmla="*/ 104453 w 360601"/>
              <a:gd name="csY16" fmla="*/ 18991 h 455910"/>
              <a:gd name="csX17" fmla="*/ 123444 w 360601"/>
              <a:gd name="csY17" fmla="*/ 37983 h 455910"/>
              <a:gd name="csX18" fmla="*/ 156620 w 360601"/>
              <a:gd name="csY18" fmla="*/ 37983 h 455910"/>
              <a:gd name="csX19" fmla="*/ 161310 w 360601"/>
              <a:gd name="csY19" fmla="*/ 42672 h 455910"/>
              <a:gd name="csX20" fmla="*/ 161310 w 360601"/>
              <a:gd name="csY20" fmla="*/ 91674 h 455910"/>
              <a:gd name="csX21" fmla="*/ 157206 w 360601"/>
              <a:gd name="csY21" fmla="*/ 96364 h 455910"/>
              <a:gd name="csX22" fmla="*/ 0 w 360601"/>
              <a:gd name="csY22" fmla="*/ 275375 h 455910"/>
              <a:gd name="csX23" fmla="*/ 180066 w 360601"/>
              <a:gd name="csY23" fmla="*/ 455910 h 455910"/>
              <a:gd name="csX24" fmla="*/ 360602 w 360601"/>
              <a:gd name="csY24" fmla="*/ 275844 h 455910"/>
              <a:gd name="csX25" fmla="*/ 322736 w 360601"/>
              <a:gd name="csY25" fmla="*/ 165061 h 455910"/>
              <a:gd name="csX26" fmla="*/ 180653 w 360601"/>
              <a:gd name="csY26" fmla="*/ 417810 h 455910"/>
              <a:gd name="csX27" fmla="*/ 38335 w 360601"/>
              <a:gd name="csY27" fmla="*/ 275492 h 455910"/>
              <a:gd name="csX28" fmla="*/ 180653 w 360601"/>
              <a:gd name="csY28" fmla="*/ 133174 h 455910"/>
              <a:gd name="csX29" fmla="*/ 322971 w 360601"/>
              <a:gd name="csY29" fmla="*/ 275492 h 455910"/>
              <a:gd name="csX30" fmla="*/ 180653 w 360601"/>
              <a:gd name="csY30" fmla="*/ 417810 h 45591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Lst>
            <a:rect l="l" t="t" r="r" b="b"/>
            <a:pathLst>
              <a:path w="360601" h="455910">
                <a:moveTo>
                  <a:pt x="322736" y="165061"/>
                </a:moveTo>
                <a:cubicBezTo>
                  <a:pt x="321212" y="163185"/>
                  <a:pt x="321447" y="160489"/>
                  <a:pt x="323088" y="158848"/>
                </a:cubicBezTo>
                <a:lnTo>
                  <a:pt x="354388" y="127547"/>
                </a:lnTo>
                <a:cubicBezTo>
                  <a:pt x="361891" y="120279"/>
                  <a:pt x="362126" y="108204"/>
                  <a:pt x="354857" y="100701"/>
                </a:cubicBezTo>
                <a:cubicBezTo>
                  <a:pt x="347589" y="93198"/>
                  <a:pt x="335514" y="92964"/>
                  <a:pt x="328011" y="100232"/>
                </a:cubicBezTo>
                <a:cubicBezTo>
                  <a:pt x="327894" y="100350"/>
                  <a:pt x="327660" y="100584"/>
                  <a:pt x="327543" y="100701"/>
                </a:cubicBezTo>
                <a:lnTo>
                  <a:pt x="296125" y="132119"/>
                </a:lnTo>
                <a:cubicBezTo>
                  <a:pt x="294484" y="133760"/>
                  <a:pt x="291787" y="133995"/>
                  <a:pt x="289912" y="132471"/>
                </a:cubicBezTo>
                <a:cubicBezTo>
                  <a:pt x="264707" y="113010"/>
                  <a:pt x="234813" y="100701"/>
                  <a:pt x="203395" y="96598"/>
                </a:cubicBezTo>
                <a:cubicBezTo>
                  <a:pt x="201051" y="96246"/>
                  <a:pt x="199292" y="94254"/>
                  <a:pt x="199292" y="91909"/>
                </a:cubicBezTo>
                <a:lnTo>
                  <a:pt x="199292" y="42789"/>
                </a:lnTo>
                <a:cubicBezTo>
                  <a:pt x="199292" y="40210"/>
                  <a:pt x="201402" y="37983"/>
                  <a:pt x="203981" y="37983"/>
                </a:cubicBezTo>
                <a:lnTo>
                  <a:pt x="237275" y="37983"/>
                </a:lnTo>
                <a:cubicBezTo>
                  <a:pt x="247708" y="37983"/>
                  <a:pt x="256266" y="29542"/>
                  <a:pt x="256266" y="18991"/>
                </a:cubicBezTo>
                <a:cubicBezTo>
                  <a:pt x="256266" y="8441"/>
                  <a:pt x="247826" y="0"/>
                  <a:pt x="237275" y="0"/>
                </a:cubicBezTo>
                <a:lnTo>
                  <a:pt x="123444" y="0"/>
                </a:lnTo>
                <a:cubicBezTo>
                  <a:pt x="113010" y="0"/>
                  <a:pt x="104453" y="8441"/>
                  <a:pt x="104453" y="18991"/>
                </a:cubicBezTo>
                <a:cubicBezTo>
                  <a:pt x="104453" y="29542"/>
                  <a:pt x="112893" y="37983"/>
                  <a:pt x="123444" y="37983"/>
                </a:cubicBezTo>
                <a:lnTo>
                  <a:pt x="156620" y="37983"/>
                </a:lnTo>
                <a:cubicBezTo>
                  <a:pt x="159199" y="37983"/>
                  <a:pt x="161310" y="40093"/>
                  <a:pt x="161310" y="42672"/>
                </a:cubicBezTo>
                <a:lnTo>
                  <a:pt x="161310" y="91674"/>
                </a:lnTo>
                <a:cubicBezTo>
                  <a:pt x="161310" y="94019"/>
                  <a:pt x="159551" y="96129"/>
                  <a:pt x="157206" y="96364"/>
                </a:cubicBezTo>
                <a:cubicBezTo>
                  <a:pt x="67408" y="108321"/>
                  <a:pt x="117" y="184756"/>
                  <a:pt x="0" y="275375"/>
                </a:cubicBezTo>
                <a:cubicBezTo>
                  <a:pt x="-117" y="374904"/>
                  <a:pt x="80538" y="455793"/>
                  <a:pt x="180066" y="455910"/>
                </a:cubicBezTo>
                <a:cubicBezTo>
                  <a:pt x="279595" y="456028"/>
                  <a:pt x="360484" y="375373"/>
                  <a:pt x="360602" y="275844"/>
                </a:cubicBezTo>
                <a:cubicBezTo>
                  <a:pt x="360602" y="235751"/>
                  <a:pt x="347355" y="196713"/>
                  <a:pt x="322736" y="165061"/>
                </a:cubicBezTo>
                <a:close/>
                <a:moveTo>
                  <a:pt x="180653" y="417810"/>
                </a:moveTo>
                <a:cubicBezTo>
                  <a:pt x="102108" y="417810"/>
                  <a:pt x="38335" y="354037"/>
                  <a:pt x="38335" y="275492"/>
                </a:cubicBezTo>
                <a:cubicBezTo>
                  <a:pt x="38335" y="196830"/>
                  <a:pt x="102108" y="133174"/>
                  <a:pt x="180653" y="133174"/>
                </a:cubicBezTo>
                <a:cubicBezTo>
                  <a:pt x="259197" y="133174"/>
                  <a:pt x="322971" y="196948"/>
                  <a:pt x="322971" y="275492"/>
                </a:cubicBezTo>
                <a:cubicBezTo>
                  <a:pt x="322971" y="354037"/>
                  <a:pt x="259197" y="417810"/>
                  <a:pt x="180653" y="417810"/>
                </a:cubicBezTo>
                <a:close/>
              </a:path>
            </a:pathLst>
          </a:custGeom>
          <a:solidFill>
            <a:schemeClr val="accent5"/>
          </a:solidFill>
          <a:ln w="11676" cap="flat">
            <a:noFill/>
            <a:prstDash val="solid"/>
            <a:miter/>
          </a:ln>
        </p:spPr>
        <p:txBody>
          <a:bodyPr tIns="187200"/>
          <a:lstStyle/>
          <a:p>
            <a:pPr algn="ctr"/>
            <a:r>
              <a:rPr lang="de-DE" sz="1200" b="1" dirty="0">
                <a:solidFill>
                  <a:schemeClr val="tx2"/>
                </a:solidFill>
              </a:rPr>
              <a:t>40</a:t>
            </a:r>
          </a:p>
        </p:txBody>
      </p:sp>
      <p:pic>
        <p:nvPicPr>
          <p:cNvPr id="17" name="Grafik 16">
            <a:extLst>
              <a:ext uri="{FF2B5EF4-FFF2-40B4-BE49-F238E27FC236}">
                <a16:creationId xmlns:a16="http://schemas.microsoft.com/office/drawing/2014/main" id="{9B4F0429-017D-239B-92D1-243A7255474D}"/>
              </a:ext>
            </a:extLst>
          </p:cNvPr>
          <p:cNvPicPr>
            <a:picLocks noChangeAspect="1"/>
          </p:cNvPicPr>
          <p:nvPr/>
        </p:nvPicPr>
        <p:blipFill>
          <a:blip r:embed="rId3"/>
          <a:srcRect/>
          <a:stretch/>
        </p:blipFill>
        <p:spPr>
          <a:xfrm>
            <a:off x="2379309" y="8678277"/>
            <a:ext cx="362712" cy="364235"/>
          </a:xfrm>
          <a:prstGeom prst="rect">
            <a:avLst/>
          </a:prstGeom>
        </p:spPr>
      </p:pic>
    </p:spTree>
    <p:extLst>
      <p:ext uri="{BB962C8B-B14F-4D97-AF65-F5344CB8AC3E}">
        <p14:creationId xmlns:p14="http://schemas.microsoft.com/office/powerpoint/2010/main" val="723996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8">
            <a:extLst>
              <a:ext uri="{FF2B5EF4-FFF2-40B4-BE49-F238E27FC236}">
                <a16:creationId xmlns:a16="http://schemas.microsoft.com/office/drawing/2014/main" id="{4207A1F0-8FF5-0E08-325F-91449106555A}"/>
              </a:ext>
            </a:extLst>
          </p:cNvPr>
          <p:cNvSpPr txBox="1">
            <a:spLocks/>
          </p:cNvSpPr>
          <p:nvPr/>
        </p:nvSpPr>
        <p:spPr>
          <a:xfrm>
            <a:off x="647837" y="1764000"/>
            <a:ext cx="6264000" cy="3822413"/>
          </a:xfrm>
          <a:prstGeom prst="rect">
            <a:avLst/>
          </a:prstGeom>
        </p:spPr>
        <p:txBody>
          <a:bodyPr/>
          <a:lstStyle>
            <a:lvl1pPr marL="0" indent="0" algn="l" defTabSz="457200" rtl="0" eaLnBrk="1" latinLnBrk="0" hangingPunct="1">
              <a:lnSpc>
                <a:spcPct val="90000"/>
              </a:lnSpc>
              <a:spcBef>
                <a:spcPts val="2400"/>
              </a:spcBef>
              <a:spcAft>
                <a:spcPts val="800"/>
              </a:spcAft>
              <a:buFont typeface="Arial"/>
              <a:buNone/>
              <a:defRPr sz="1600" b="1" i="0" kern="1200">
                <a:solidFill>
                  <a:schemeClr val="accent5"/>
                </a:solidFill>
                <a:latin typeface="Aptos" panose="020B0004020202020204" pitchFamily="34" charset="0"/>
                <a:ea typeface="+mn-ea"/>
                <a:cs typeface="+mn-cs"/>
              </a:defRPr>
            </a:lvl1pPr>
            <a:lvl2pPr marL="0" indent="0" algn="l" defTabSz="457200" rtl="0" eaLnBrk="1" latinLnBrk="0" hangingPunct="1">
              <a:spcBef>
                <a:spcPts val="0"/>
              </a:spcBef>
              <a:spcAft>
                <a:spcPts val="600"/>
              </a:spcAft>
              <a:buFont typeface="Arial"/>
              <a:buNone/>
              <a:tabLst/>
              <a:defRPr sz="1400" b="0" i="0" kern="1200">
                <a:solidFill>
                  <a:schemeClr val="tx2"/>
                </a:solidFill>
                <a:latin typeface="Aptos" panose="020B0004020202020204" pitchFamily="34" charset="0"/>
                <a:ea typeface="+mn-ea"/>
                <a:cs typeface="+mn-cs"/>
              </a:defRPr>
            </a:lvl2pPr>
            <a:lvl3pPr marL="285750" indent="-285750" algn="l" defTabSz="457200" rtl="0" eaLnBrk="1" latinLnBrk="0" hangingPunct="1">
              <a:spcBef>
                <a:spcPts val="0"/>
              </a:spcBef>
              <a:spcAft>
                <a:spcPts val="600"/>
              </a:spcAft>
              <a:buClr>
                <a:schemeClr val="accent5"/>
              </a:buClr>
              <a:buFont typeface="Wingdings" panose="05000000000000000000" pitchFamily="2" charset="2"/>
              <a:buChar char="¡"/>
              <a:defRPr sz="1400" b="0" i="0" kern="1200">
                <a:solidFill>
                  <a:schemeClr val="tx2"/>
                </a:solidFill>
                <a:latin typeface="Aptos" panose="020B0004020202020204" pitchFamily="34" charset="0"/>
                <a:ea typeface="+mn-ea"/>
                <a:cs typeface="+mn-cs"/>
              </a:defRPr>
            </a:lvl3pPr>
            <a:lvl4pPr marL="285750" indent="-285750" algn="l" defTabSz="457200" rtl="0" eaLnBrk="1" latinLnBrk="0" hangingPunct="1">
              <a:spcBef>
                <a:spcPts val="0"/>
              </a:spcBef>
              <a:spcAft>
                <a:spcPts val="600"/>
              </a:spcAft>
              <a:buClr>
                <a:schemeClr val="accent5"/>
              </a:buClr>
              <a:buFont typeface="Wingdings 2" panose="05020102010507070707" pitchFamily="18" charset="2"/>
              <a:buChar char=""/>
              <a:defRPr sz="1400" b="0" i="0" kern="1200">
                <a:solidFill>
                  <a:schemeClr val="tx2"/>
                </a:solidFill>
                <a:latin typeface="Aptos" panose="020B0004020202020204" pitchFamily="34" charset="0"/>
                <a:ea typeface="+mn-ea"/>
                <a:cs typeface="+mn-cs"/>
              </a:defRPr>
            </a:lvl4pPr>
            <a:lvl5pPr marL="0" indent="0" algn="l" defTabSz="457200" rtl="0" eaLnBrk="1" latinLnBrk="0" hangingPunct="1">
              <a:spcBef>
                <a:spcPts val="600"/>
              </a:spcBef>
              <a:spcAft>
                <a:spcPts val="600"/>
              </a:spcAft>
              <a:buFont typeface="Arial"/>
              <a:buNone/>
              <a:defRPr sz="1600" b="0" i="0" kern="1200">
                <a:solidFill>
                  <a:schemeClr val="tx2"/>
                </a:solidFill>
                <a:latin typeface="Aptos" panose="020B0004020202020204" pitchFamily="34" charset="0"/>
                <a:ea typeface="+mn-ea"/>
                <a:cs typeface="+mn-cs"/>
              </a:defRPr>
            </a:lvl5pPr>
            <a:lvl6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6pPr>
            <a:lvl7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7pPr>
            <a:lvl8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8pPr>
            <a:lvl9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9pPr>
          </a:lstStyle>
          <a:p>
            <a:pPr lvl="1"/>
            <a:r>
              <a:rPr lang="de-DE" dirty="0"/>
              <a:t>Überlegt euch jetzt, was ihr zur Folie sagen möchtet. Was sind die wichtigsten Punkte, die ihr erklären wollt? Der folgende Text kann euch dabei helfen. </a:t>
            </a:r>
            <a:r>
              <a:rPr lang="de-DE" b="1" dirty="0"/>
              <a:t>Bereitet</a:t>
            </a:r>
            <a:r>
              <a:rPr lang="de-DE" dirty="0"/>
              <a:t> eine einminütige </a:t>
            </a:r>
            <a:r>
              <a:rPr lang="de-DE" b="1" dirty="0"/>
              <a:t>Präsentation vor</a:t>
            </a:r>
            <a:r>
              <a:rPr lang="de-DE" dirty="0"/>
              <a:t>.</a:t>
            </a:r>
          </a:p>
          <a:p>
            <a:r>
              <a:rPr lang="de-DE" dirty="0"/>
              <a:t>Wie kommunizieren Bienen den Weg zu einer Futterquelle an </a:t>
            </a:r>
            <a:br>
              <a:rPr lang="de-DE" dirty="0"/>
            </a:br>
            <a:r>
              <a:rPr lang="de-DE" dirty="0"/>
              <a:t>ihre Artgenossen?</a:t>
            </a:r>
          </a:p>
          <a:p>
            <a:pPr lvl="1"/>
            <a:r>
              <a:rPr lang="de-DE" dirty="0"/>
              <a:t>Bienen verständigen sich untereinander durch Tänze, die sie nach dem Nektarsammeln aufführen. Wenn sie Nahrung in der Nähe des Bienenstocks finden, tanzen sie einen Rundtanz, bei dem sie sich in kleinen Kreisen bewegen. Ist das Futter weiter entfernt, tanzen sie einen Schwänzeltanz, bei dem sie sich in einem Zickzackmuster bewegen. Die Richtung und die Dauer des Tanzes zeigen den anderen Bienen, wo sich das Futter befindet und wie weit es entfernt ist. Auf diese Weise können die Bienen genau erklären, wo sie etwas gefunden haben.</a:t>
            </a:r>
          </a:p>
          <a:p>
            <a:pPr lvl="1">
              <a:spcBef>
                <a:spcPts val="600"/>
              </a:spcBef>
            </a:pPr>
            <a:r>
              <a:rPr lang="de-DE" sz="1100" dirty="0">
                <a:solidFill>
                  <a:schemeClr val="accent5"/>
                </a:solidFill>
              </a:rPr>
              <a:t>Quelle: Bund für Umwelt und Naturschutz Deutschland (2017): </a:t>
            </a:r>
            <a:r>
              <a:rPr lang="de-DE" sz="1100" dirty="0" err="1">
                <a:solidFill>
                  <a:schemeClr val="accent5"/>
                </a:solidFill>
              </a:rPr>
              <a:t>Süss</a:t>
            </a:r>
            <a:r>
              <a:rPr lang="de-DE" sz="1100" dirty="0">
                <a:solidFill>
                  <a:schemeClr val="accent5"/>
                </a:solidFill>
              </a:rPr>
              <a:t> &amp; saftig Teil 2. Biene und Honig.</a:t>
            </a:r>
          </a:p>
        </p:txBody>
      </p:sp>
      <p:sp>
        <p:nvSpPr>
          <p:cNvPr id="3" name="TextBox 2">
            <a:extLst>
              <a:ext uri="{FF2B5EF4-FFF2-40B4-BE49-F238E27FC236}">
                <a16:creationId xmlns:a16="http://schemas.microsoft.com/office/drawing/2014/main" id="{1DFA1415-F85F-CF37-2EE8-62EDFD5A4885}"/>
              </a:ext>
            </a:extLst>
          </p:cNvPr>
          <p:cNvSpPr txBox="1"/>
          <p:nvPr/>
        </p:nvSpPr>
        <p:spPr>
          <a:xfrm>
            <a:off x="557276" y="1255713"/>
            <a:ext cx="1245511" cy="346234"/>
          </a:xfrm>
          <a:prstGeom prst="roundRect">
            <a:avLst>
              <a:gd name="adj" fmla="val 50000"/>
            </a:avLst>
          </a:prstGeom>
          <a:solidFill>
            <a:schemeClr val="accent5"/>
          </a:solidFill>
        </p:spPr>
        <p:txBody>
          <a:bodyPr wrap="none" lIns="180000" tIns="0" rIns="180000" bIns="0" anchor="ctr" anchorCtr="0">
            <a:spAutoFit/>
          </a:bodyPr>
          <a:lstStyle/>
          <a:p>
            <a:r>
              <a:rPr lang="de-DE" sz="1600" b="1" dirty="0">
                <a:solidFill>
                  <a:schemeClr val="bg1"/>
                </a:solidFill>
                <a:latin typeface="Aptos"/>
              </a:rPr>
              <a:t>Schritt 3</a:t>
            </a:r>
            <a:endParaRPr sz="1600" b="0" dirty="0">
              <a:solidFill>
                <a:schemeClr val="bg1"/>
              </a:solidFill>
              <a:latin typeface="Aptos"/>
            </a:endParaRPr>
          </a:p>
        </p:txBody>
      </p:sp>
      <p:sp>
        <p:nvSpPr>
          <p:cNvPr id="4" name="Grafik 42">
            <a:extLst>
              <a:ext uri="{FF2B5EF4-FFF2-40B4-BE49-F238E27FC236}">
                <a16:creationId xmlns:a16="http://schemas.microsoft.com/office/drawing/2014/main" id="{CA06858F-10F8-9F29-18F9-F180FCDEA045}"/>
              </a:ext>
            </a:extLst>
          </p:cNvPr>
          <p:cNvSpPr>
            <a:spLocks noChangeAspect="1"/>
          </p:cNvSpPr>
          <p:nvPr/>
        </p:nvSpPr>
        <p:spPr>
          <a:xfrm>
            <a:off x="1963015" y="1160372"/>
            <a:ext cx="360601" cy="455910"/>
          </a:xfrm>
          <a:custGeom>
            <a:avLst/>
            <a:gdLst>
              <a:gd name="csX0" fmla="*/ 322736 w 360601"/>
              <a:gd name="csY0" fmla="*/ 165061 h 455910"/>
              <a:gd name="csX1" fmla="*/ 323088 w 360601"/>
              <a:gd name="csY1" fmla="*/ 158848 h 455910"/>
              <a:gd name="csX2" fmla="*/ 354388 w 360601"/>
              <a:gd name="csY2" fmla="*/ 127547 h 455910"/>
              <a:gd name="csX3" fmla="*/ 354857 w 360601"/>
              <a:gd name="csY3" fmla="*/ 100701 h 455910"/>
              <a:gd name="csX4" fmla="*/ 328011 w 360601"/>
              <a:gd name="csY4" fmla="*/ 100232 h 455910"/>
              <a:gd name="csX5" fmla="*/ 327543 w 360601"/>
              <a:gd name="csY5" fmla="*/ 100701 h 455910"/>
              <a:gd name="csX6" fmla="*/ 296125 w 360601"/>
              <a:gd name="csY6" fmla="*/ 132119 h 455910"/>
              <a:gd name="csX7" fmla="*/ 289912 w 360601"/>
              <a:gd name="csY7" fmla="*/ 132471 h 455910"/>
              <a:gd name="csX8" fmla="*/ 203395 w 360601"/>
              <a:gd name="csY8" fmla="*/ 96598 h 455910"/>
              <a:gd name="csX9" fmla="*/ 199292 w 360601"/>
              <a:gd name="csY9" fmla="*/ 91909 h 455910"/>
              <a:gd name="csX10" fmla="*/ 199292 w 360601"/>
              <a:gd name="csY10" fmla="*/ 42789 h 455910"/>
              <a:gd name="csX11" fmla="*/ 203981 w 360601"/>
              <a:gd name="csY11" fmla="*/ 37983 h 455910"/>
              <a:gd name="csX12" fmla="*/ 237275 w 360601"/>
              <a:gd name="csY12" fmla="*/ 37983 h 455910"/>
              <a:gd name="csX13" fmla="*/ 256266 w 360601"/>
              <a:gd name="csY13" fmla="*/ 18991 h 455910"/>
              <a:gd name="csX14" fmla="*/ 237275 w 360601"/>
              <a:gd name="csY14" fmla="*/ 0 h 455910"/>
              <a:gd name="csX15" fmla="*/ 123444 w 360601"/>
              <a:gd name="csY15" fmla="*/ 0 h 455910"/>
              <a:gd name="csX16" fmla="*/ 104453 w 360601"/>
              <a:gd name="csY16" fmla="*/ 18991 h 455910"/>
              <a:gd name="csX17" fmla="*/ 123444 w 360601"/>
              <a:gd name="csY17" fmla="*/ 37983 h 455910"/>
              <a:gd name="csX18" fmla="*/ 156620 w 360601"/>
              <a:gd name="csY18" fmla="*/ 37983 h 455910"/>
              <a:gd name="csX19" fmla="*/ 161310 w 360601"/>
              <a:gd name="csY19" fmla="*/ 42672 h 455910"/>
              <a:gd name="csX20" fmla="*/ 161310 w 360601"/>
              <a:gd name="csY20" fmla="*/ 91674 h 455910"/>
              <a:gd name="csX21" fmla="*/ 157206 w 360601"/>
              <a:gd name="csY21" fmla="*/ 96364 h 455910"/>
              <a:gd name="csX22" fmla="*/ 0 w 360601"/>
              <a:gd name="csY22" fmla="*/ 275375 h 455910"/>
              <a:gd name="csX23" fmla="*/ 180066 w 360601"/>
              <a:gd name="csY23" fmla="*/ 455910 h 455910"/>
              <a:gd name="csX24" fmla="*/ 360602 w 360601"/>
              <a:gd name="csY24" fmla="*/ 275844 h 455910"/>
              <a:gd name="csX25" fmla="*/ 322736 w 360601"/>
              <a:gd name="csY25" fmla="*/ 165061 h 455910"/>
              <a:gd name="csX26" fmla="*/ 180653 w 360601"/>
              <a:gd name="csY26" fmla="*/ 417810 h 455910"/>
              <a:gd name="csX27" fmla="*/ 38335 w 360601"/>
              <a:gd name="csY27" fmla="*/ 275492 h 455910"/>
              <a:gd name="csX28" fmla="*/ 180653 w 360601"/>
              <a:gd name="csY28" fmla="*/ 133174 h 455910"/>
              <a:gd name="csX29" fmla="*/ 322971 w 360601"/>
              <a:gd name="csY29" fmla="*/ 275492 h 455910"/>
              <a:gd name="csX30" fmla="*/ 180653 w 360601"/>
              <a:gd name="csY30" fmla="*/ 417810 h 45591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Lst>
            <a:rect l="l" t="t" r="r" b="b"/>
            <a:pathLst>
              <a:path w="360601" h="455910">
                <a:moveTo>
                  <a:pt x="322736" y="165061"/>
                </a:moveTo>
                <a:cubicBezTo>
                  <a:pt x="321212" y="163185"/>
                  <a:pt x="321447" y="160489"/>
                  <a:pt x="323088" y="158848"/>
                </a:cubicBezTo>
                <a:lnTo>
                  <a:pt x="354388" y="127547"/>
                </a:lnTo>
                <a:cubicBezTo>
                  <a:pt x="361891" y="120279"/>
                  <a:pt x="362126" y="108204"/>
                  <a:pt x="354857" y="100701"/>
                </a:cubicBezTo>
                <a:cubicBezTo>
                  <a:pt x="347589" y="93198"/>
                  <a:pt x="335514" y="92964"/>
                  <a:pt x="328011" y="100232"/>
                </a:cubicBezTo>
                <a:cubicBezTo>
                  <a:pt x="327894" y="100350"/>
                  <a:pt x="327660" y="100584"/>
                  <a:pt x="327543" y="100701"/>
                </a:cubicBezTo>
                <a:lnTo>
                  <a:pt x="296125" y="132119"/>
                </a:lnTo>
                <a:cubicBezTo>
                  <a:pt x="294484" y="133760"/>
                  <a:pt x="291787" y="133995"/>
                  <a:pt x="289912" y="132471"/>
                </a:cubicBezTo>
                <a:cubicBezTo>
                  <a:pt x="264707" y="113010"/>
                  <a:pt x="234813" y="100701"/>
                  <a:pt x="203395" y="96598"/>
                </a:cubicBezTo>
                <a:cubicBezTo>
                  <a:pt x="201051" y="96246"/>
                  <a:pt x="199292" y="94254"/>
                  <a:pt x="199292" y="91909"/>
                </a:cubicBezTo>
                <a:lnTo>
                  <a:pt x="199292" y="42789"/>
                </a:lnTo>
                <a:cubicBezTo>
                  <a:pt x="199292" y="40210"/>
                  <a:pt x="201402" y="37983"/>
                  <a:pt x="203981" y="37983"/>
                </a:cubicBezTo>
                <a:lnTo>
                  <a:pt x="237275" y="37983"/>
                </a:lnTo>
                <a:cubicBezTo>
                  <a:pt x="247708" y="37983"/>
                  <a:pt x="256266" y="29542"/>
                  <a:pt x="256266" y="18991"/>
                </a:cubicBezTo>
                <a:cubicBezTo>
                  <a:pt x="256266" y="8441"/>
                  <a:pt x="247826" y="0"/>
                  <a:pt x="237275" y="0"/>
                </a:cubicBezTo>
                <a:lnTo>
                  <a:pt x="123444" y="0"/>
                </a:lnTo>
                <a:cubicBezTo>
                  <a:pt x="113010" y="0"/>
                  <a:pt x="104453" y="8441"/>
                  <a:pt x="104453" y="18991"/>
                </a:cubicBezTo>
                <a:cubicBezTo>
                  <a:pt x="104453" y="29542"/>
                  <a:pt x="112893" y="37983"/>
                  <a:pt x="123444" y="37983"/>
                </a:cubicBezTo>
                <a:lnTo>
                  <a:pt x="156620" y="37983"/>
                </a:lnTo>
                <a:cubicBezTo>
                  <a:pt x="159199" y="37983"/>
                  <a:pt x="161310" y="40093"/>
                  <a:pt x="161310" y="42672"/>
                </a:cubicBezTo>
                <a:lnTo>
                  <a:pt x="161310" y="91674"/>
                </a:lnTo>
                <a:cubicBezTo>
                  <a:pt x="161310" y="94019"/>
                  <a:pt x="159551" y="96129"/>
                  <a:pt x="157206" y="96364"/>
                </a:cubicBezTo>
                <a:cubicBezTo>
                  <a:pt x="67408" y="108321"/>
                  <a:pt x="117" y="184756"/>
                  <a:pt x="0" y="275375"/>
                </a:cubicBezTo>
                <a:cubicBezTo>
                  <a:pt x="-117" y="374904"/>
                  <a:pt x="80538" y="455793"/>
                  <a:pt x="180066" y="455910"/>
                </a:cubicBezTo>
                <a:cubicBezTo>
                  <a:pt x="279595" y="456028"/>
                  <a:pt x="360484" y="375373"/>
                  <a:pt x="360602" y="275844"/>
                </a:cubicBezTo>
                <a:cubicBezTo>
                  <a:pt x="360602" y="235751"/>
                  <a:pt x="347355" y="196713"/>
                  <a:pt x="322736" y="165061"/>
                </a:cubicBezTo>
                <a:close/>
                <a:moveTo>
                  <a:pt x="180653" y="417810"/>
                </a:moveTo>
                <a:cubicBezTo>
                  <a:pt x="102108" y="417810"/>
                  <a:pt x="38335" y="354037"/>
                  <a:pt x="38335" y="275492"/>
                </a:cubicBezTo>
                <a:cubicBezTo>
                  <a:pt x="38335" y="196830"/>
                  <a:pt x="102108" y="133174"/>
                  <a:pt x="180653" y="133174"/>
                </a:cubicBezTo>
                <a:cubicBezTo>
                  <a:pt x="259197" y="133174"/>
                  <a:pt x="322971" y="196948"/>
                  <a:pt x="322971" y="275492"/>
                </a:cubicBezTo>
                <a:cubicBezTo>
                  <a:pt x="322971" y="354037"/>
                  <a:pt x="259197" y="417810"/>
                  <a:pt x="180653" y="417810"/>
                </a:cubicBezTo>
                <a:close/>
              </a:path>
            </a:pathLst>
          </a:custGeom>
          <a:solidFill>
            <a:schemeClr val="accent5"/>
          </a:solidFill>
          <a:ln w="11676" cap="flat">
            <a:noFill/>
            <a:prstDash val="solid"/>
            <a:miter/>
          </a:ln>
        </p:spPr>
        <p:txBody>
          <a:bodyPr tIns="187200"/>
          <a:lstStyle/>
          <a:p>
            <a:pPr algn="ctr"/>
            <a:r>
              <a:rPr lang="de-DE" sz="1200" b="1" dirty="0">
                <a:solidFill>
                  <a:schemeClr val="tx2"/>
                </a:solidFill>
              </a:rPr>
              <a:t>20</a:t>
            </a:r>
          </a:p>
        </p:txBody>
      </p:sp>
      <p:pic>
        <p:nvPicPr>
          <p:cNvPr id="5" name="Grafik 4">
            <a:extLst>
              <a:ext uri="{FF2B5EF4-FFF2-40B4-BE49-F238E27FC236}">
                <a16:creationId xmlns:a16="http://schemas.microsoft.com/office/drawing/2014/main" id="{0BE88C90-7AF1-1D35-AA9D-85EC0604C05C}"/>
              </a:ext>
            </a:extLst>
          </p:cNvPr>
          <p:cNvPicPr>
            <a:picLocks noChangeAspect="1"/>
          </p:cNvPicPr>
          <p:nvPr/>
        </p:nvPicPr>
        <p:blipFill>
          <a:blip r:embed="rId2"/>
          <a:srcRect/>
          <a:stretch/>
        </p:blipFill>
        <p:spPr>
          <a:xfrm>
            <a:off x="2379309" y="1252046"/>
            <a:ext cx="362712" cy="364235"/>
          </a:xfrm>
          <a:prstGeom prst="rect">
            <a:avLst/>
          </a:prstGeom>
        </p:spPr>
      </p:pic>
      <p:sp>
        <p:nvSpPr>
          <p:cNvPr id="6" name="TextBox 2">
            <a:extLst>
              <a:ext uri="{FF2B5EF4-FFF2-40B4-BE49-F238E27FC236}">
                <a16:creationId xmlns:a16="http://schemas.microsoft.com/office/drawing/2014/main" id="{5F234980-E50F-E69E-F5E4-625442E354BF}"/>
              </a:ext>
            </a:extLst>
          </p:cNvPr>
          <p:cNvSpPr txBox="1"/>
          <p:nvPr/>
        </p:nvSpPr>
        <p:spPr>
          <a:xfrm>
            <a:off x="557276" y="6053225"/>
            <a:ext cx="1245511" cy="346234"/>
          </a:xfrm>
          <a:prstGeom prst="roundRect">
            <a:avLst>
              <a:gd name="adj" fmla="val 50000"/>
            </a:avLst>
          </a:prstGeom>
          <a:solidFill>
            <a:schemeClr val="accent5"/>
          </a:solidFill>
        </p:spPr>
        <p:txBody>
          <a:bodyPr wrap="none" lIns="180000" tIns="0" rIns="180000" bIns="0" anchor="ctr" anchorCtr="0">
            <a:spAutoFit/>
          </a:bodyPr>
          <a:lstStyle/>
          <a:p>
            <a:r>
              <a:rPr lang="de-DE" sz="1600" b="1" dirty="0">
                <a:solidFill>
                  <a:schemeClr val="bg1"/>
                </a:solidFill>
                <a:latin typeface="Aptos"/>
              </a:rPr>
              <a:t>Schritt 4</a:t>
            </a:r>
            <a:endParaRPr sz="1600" b="0" dirty="0">
              <a:solidFill>
                <a:schemeClr val="bg1"/>
              </a:solidFill>
              <a:latin typeface="Aptos"/>
            </a:endParaRPr>
          </a:p>
        </p:txBody>
      </p:sp>
      <p:pic>
        <p:nvPicPr>
          <p:cNvPr id="9" name="Grafik 8">
            <a:extLst>
              <a:ext uri="{FF2B5EF4-FFF2-40B4-BE49-F238E27FC236}">
                <a16:creationId xmlns:a16="http://schemas.microsoft.com/office/drawing/2014/main" id="{6C459B8F-479B-6CD2-A17C-25183698C5A4}"/>
              </a:ext>
            </a:extLst>
          </p:cNvPr>
          <p:cNvPicPr>
            <a:picLocks noChangeAspect="1"/>
          </p:cNvPicPr>
          <p:nvPr/>
        </p:nvPicPr>
        <p:blipFill>
          <a:blip r:embed="rId2"/>
          <a:srcRect/>
          <a:stretch/>
        </p:blipFill>
        <p:spPr>
          <a:xfrm>
            <a:off x="1963015" y="6049558"/>
            <a:ext cx="362712" cy="364235"/>
          </a:xfrm>
          <a:prstGeom prst="rect">
            <a:avLst/>
          </a:prstGeom>
        </p:spPr>
      </p:pic>
      <p:sp>
        <p:nvSpPr>
          <p:cNvPr id="10" name="Textplatzhalter 8">
            <a:extLst>
              <a:ext uri="{FF2B5EF4-FFF2-40B4-BE49-F238E27FC236}">
                <a16:creationId xmlns:a16="http://schemas.microsoft.com/office/drawing/2014/main" id="{9635C9A1-A3A8-34AE-790F-5E7D76ADA3DF}"/>
              </a:ext>
            </a:extLst>
          </p:cNvPr>
          <p:cNvSpPr txBox="1">
            <a:spLocks/>
          </p:cNvSpPr>
          <p:nvPr/>
        </p:nvSpPr>
        <p:spPr>
          <a:xfrm>
            <a:off x="649563" y="6558255"/>
            <a:ext cx="6264000" cy="1542760"/>
          </a:xfrm>
          <a:prstGeom prst="rect">
            <a:avLst/>
          </a:prstGeom>
        </p:spPr>
        <p:txBody>
          <a:bodyPr/>
          <a:lstStyle>
            <a:lvl1pPr marL="0" indent="0" algn="l" defTabSz="457200" rtl="0" eaLnBrk="1" latinLnBrk="0" hangingPunct="1">
              <a:lnSpc>
                <a:spcPct val="90000"/>
              </a:lnSpc>
              <a:spcBef>
                <a:spcPts val="2400"/>
              </a:spcBef>
              <a:spcAft>
                <a:spcPts val="800"/>
              </a:spcAft>
              <a:buFont typeface="Arial"/>
              <a:buNone/>
              <a:defRPr sz="1600" b="1" i="0" kern="1200">
                <a:solidFill>
                  <a:schemeClr val="accent5"/>
                </a:solidFill>
                <a:latin typeface="Aptos" panose="020B0004020202020204" pitchFamily="34" charset="0"/>
                <a:ea typeface="+mn-ea"/>
                <a:cs typeface="+mn-cs"/>
              </a:defRPr>
            </a:lvl1pPr>
            <a:lvl2pPr marL="0" indent="0" algn="l" defTabSz="457200" rtl="0" eaLnBrk="1" latinLnBrk="0" hangingPunct="1">
              <a:spcBef>
                <a:spcPts val="0"/>
              </a:spcBef>
              <a:spcAft>
                <a:spcPts val="600"/>
              </a:spcAft>
              <a:buFont typeface="Arial"/>
              <a:buNone/>
              <a:tabLst/>
              <a:defRPr sz="1400" b="0" i="0" kern="1200">
                <a:solidFill>
                  <a:schemeClr val="tx2"/>
                </a:solidFill>
                <a:latin typeface="Aptos" panose="020B0004020202020204" pitchFamily="34" charset="0"/>
                <a:ea typeface="+mn-ea"/>
                <a:cs typeface="+mn-cs"/>
              </a:defRPr>
            </a:lvl2pPr>
            <a:lvl3pPr marL="285750" indent="-285750" algn="l" defTabSz="457200" rtl="0" eaLnBrk="1" latinLnBrk="0" hangingPunct="1">
              <a:spcBef>
                <a:spcPts val="0"/>
              </a:spcBef>
              <a:spcAft>
                <a:spcPts val="600"/>
              </a:spcAft>
              <a:buClr>
                <a:schemeClr val="accent5"/>
              </a:buClr>
              <a:buFont typeface="Wingdings" panose="05000000000000000000" pitchFamily="2" charset="2"/>
              <a:buChar char="¡"/>
              <a:defRPr sz="1400" b="0" i="0" kern="1200">
                <a:solidFill>
                  <a:schemeClr val="tx2"/>
                </a:solidFill>
                <a:latin typeface="Aptos" panose="020B0004020202020204" pitchFamily="34" charset="0"/>
                <a:ea typeface="+mn-ea"/>
                <a:cs typeface="+mn-cs"/>
              </a:defRPr>
            </a:lvl3pPr>
            <a:lvl4pPr marL="285750" indent="-285750" algn="l" defTabSz="457200" rtl="0" eaLnBrk="1" latinLnBrk="0" hangingPunct="1">
              <a:spcBef>
                <a:spcPts val="0"/>
              </a:spcBef>
              <a:spcAft>
                <a:spcPts val="600"/>
              </a:spcAft>
              <a:buClr>
                <a:schemeClr val="accent5"/>
              </a:buClr>
              <a:buFont typeface="Wingdings 2" panose="05020102010507070707" pitchFamily="18" charset="2"/>
              <a:buChar char=""/>
              <a:defRPr sz="1400" b="0" i="0" kern="1200">
                <a:solidFill>
                  <a:schemeClr val="tx2"/>
                </a:solidFill>
                <a:latin typeface="Aptos" panose="020B0004020202020204" pitchFamily="34" charset="0"/>
                <a:ea typeface="+mn-ea"/>
                <a:cs typeface="+mn-cs"/>
              </a:defRPr>
            </a:lvl4pPr>
            <a:lvl5pPr marL="0" indent="0" algn="l" defTabSz="457200" rtl="0" eaLnBrk="1" latinLnBrk="0" hangingPunct="1">
              <a:spcBef>
                <a:spcPts val="600"/>
              </a:spcBef>
              <a:spcAft>
                <a:spcPts val="600"/>
              </a:spcAft>
              <a:buFont typeface="Arial"/>
              <a:buNone/>
              <a:defRPr sz="1600" b="0" i="0" kern="1200">
                <a:solidFill>
                  <a:schemeClr val="tx2"/>
                </a:solidFill>
                <a:latin typeface="Aptos" panose="020B0004020202020204" pitchFamily="34" charset="0"/>
                <a:ea typeface="+mn-ea"/>
                <a:cs typeface="+mn-cs"/>
              </a:defRPr>
            </a:lvl5pPr>
            <a:lvl6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6pPr>
            <a:lvl7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7pPr>
            <a:lvl8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8pPr>
            <a:lvl9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9pPr>
          </a:lstStyle>
          <a:p>
            <a:pPr lvl="1">
              <a:spcAft>
                <a:spcPts val="1200"/>
              </a:spcAft>
            </a:pPr>
            <a:r>
              <a:rPr lang="de-DE" b="1" dirty="0"/>
              <a:t>Präsentiert</a:t>
            </a:r>
            <a:r>
              <a:rPr lang="de-DE" dirty="0"/>
              <a:t> euer Ergebnis einem anderen Team. Am Ende </a:t>
            </a:r>
            <a:r>
              <a:rPr lang="de-DE" b="1" dirty="0"/>
              <a:t>gebt</a:t>
            </a:r>
            <a:r>
              <a:rPr lang="de-DE" dirty="0"/>
              <a:t> ihr euch gegenseitig </a:t>
            </a:r>
            <a:r>
              <a:rPr lang="de-DE" b="1" dirty="0"/>
              <a:t>Feedback</a:t>
            </a:r>
            <a:r>
              <a:rPr lang="de-DE" dirty="0"/>
              <a:t> zur Gestaltung der Folie. Überlegt gemeinsam:</a:t>
            </a:r>
          </a:p>
          <a:p>
            <a:pPr marL="244800" lvl="3" indent="-244800">
              <a:buSzPct val="92000"/>
            </a:pPr>
            <a:r>
              <a:rPr lang="de-DE" dirty="0"/>
              <a:t>Was ist besonders gut gelungen und was kann noch verbessert werden.</a:t>
            </a:r>
          </a:p>
          <a:p>
            <a:pPr marL="244800" lvl="3" indent="-244800">
              <a:buSzPct val="92000"/>
            </a:pPr>
            <a:r>
              <a:rPr lang="de-DE" dirty="0"/>
              <a:t>Wo habt ihr die Folie ähnlich gestaltet und wo anders?</a:t>
            </a:r>
          </a:p>
        </p:txBody>
      </p:sp>
    </p:spTree>
    <p:extLst>
      <p:ext uri="{BB962C8B-B14F-4D97-AF65-F5344CB8AC3E}">
        <p14:creationId xmlns:p14="http://schemas.microsoft.com/office/powerpoint/2010/main" val="526864642"/>
      </p:ext>
    </p:extLst>
  </p:cSld>
  <p:clrMapOvr>
    <a:masterClrMapping/>
  </p:clrMapOvr>
</p:sld>
</file>

<file path=ppt/theme/theme1.xml><?xml version="1.0" encoding="utf-8"?>
<a:theme xmlns:a="http://schemas.openxmlformats.org/drawingml/2006/main" name="Jugend präsentiert">
  <a:themeElements>
    <a:clrScheme name="JP_Sek2_Farben">
      <a:dk1>
        <a:sysClr val="windowText" lastClr="000000"/>
      </a:dk1>
      <a:lt1>
        <a:sysClr val="window" lastClr="FFFFFF"/>
      </a:lt1>
      <a:dk2>
        <a:srgbClr val="505E67"/>
      </a:dk2>
      <a:lt2>
        <a:srgbClr val="E0E2E4"/>
      </a:lt2>
      <a:accent1>
        <a:srgbClr val="EF7D00"/>
      </a:accent1>
      <a:accent2>
        <a:srgbClr val="F59C00"/>
      </a:accent2>
      <a:accent3>
        <a:srgbClr val="719F36"/>
      </a:accent3>
      <a:accent4>
        <a:srgbClr val="E63612"/>
      </a:accent4>
      <a:accent5>
        <a:srgbClr val="0068A3"/>
      </a:accent5>
      <a:accent6>
        <a:srgbClr val="10A5AA"/>
      </a:accent6>
      <a:hlink>
        <a:srgbClr val="0068A3"/>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tx2">
              <a:lumMod val="40000"/>
              <a:lumOff val="60000"/>
            </a:schemeClr>
          </a:solidFill>
        </a:ln>
      </a:spPr>
      <a:bodyPr/>
      <a:lstStyle/>
      <a:style>
        <a:lnRef idx="1">
          <a:schemeClr val="dk1"/>
        </a:lnRef>
        <a:fillRef idx="0">
          <a:schemeClr val="dk1"/>
        </a:fillRef>
        <a:effectRef idx="0">
          <a:schemeClr val="dk1"/>
        </a:effectRef>
        <a:fontRef idx="minor">
          <a:schemeClr val="tx1"/>
        </a:fontRef>
      </a:style>
    </a:lnDef>
    <a:txDef>
      <a:spPr>
        <a:noFill/>
      </a:spPr>
      <a:bodyPr wrap="square" lIns="0" tIns="0" rIns="0" bIns="0" rtlCol="0">
        <a:spAutoFit/>
      </a:bodyPr>
      <a:lstStyle>
        <a:defPPr algn="l">
          <a:spcAft>
            <a:spcPts val="600"/>
          </a:spcAft>
          <a:defRPr sz="1400" dirty="0">
            <a:solidFill>
              <a:schemeClr val="tx2"/>
            </a:solidFill>
          </a:defRPr>
        </a:defPPr>
      </a:lstStyle>
    </a:txDef>
  </a:objectDefaults>
  <a:extraClrSchemeLst/>
  <a:extLst>
    <a:ext uri="{05A4C25C-085E-4340-85A3-A5531E510DB2}">
      <thm15:themeFamily xmlns:thm15="http://schemas.microsoft.com/office/thememl/2012/main" name="_Vorlage.potx" id="{23294F69-6E16-4E7B-A2E4-82EBA617C704}" vid="{F1B3C019-F9EB-4A23-926F-B4A9A2635C1E}"/>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6B3805B85A60C489183F7B1A68EACE1" ma:contentTypeVersion="14" ma:contentTypeDescription="Ein neues Dokument erstellen." ma:contentTypeScope="" ma:versionID="ce14a25ef1aae65c6f9aadf7055a6a3e">
  <xsd:schema xmlns:xsd="http://www.w3.org/2001/XMLSchema" xmlns:xs="http://www.w3.org/2001/XMLSchema" xmlns:p="http://schemas.microsoft.com/office/2006/metadata/properties" xmlns:ns2="52806471-2cc8-4125-b85b-4fac380c6b8c" xmlns:ns3="be442d10-d911-4372-a859-a1514b63a75b" targetNamespace="http://schemas.microsoft.com/office/2006/metadata/properties" ma:root="true" ma:fieldsID="9aeb5df7bf1dadf4e8c6ef9cdd0a1f98" ns2:_="" ns3:_="">
    <xsd:import namespace="52806471-2cc8-4125-b85b-4fac380c6b8c"/>
    <xsd:import namespace="be442d10-d911-4372-a859-a1514b63a75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806471-2cc8-4125-b85b-4fac380c6b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markierungen" ma:readOnly="false" ma:fieldId="{5cf76f15-5ced-4ddc-b409-7134ff3c332f}" ma:taxonomyMulti="true" ma:sspId="97274645-6c63-4aa2-82a7-6c546a97149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e442d10-d911-4372-a859-a1514b63a75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994058b-4e19-45de-8ce1-c146260152b0}" ma:internalName="TaxCatchAll" ma:showField="CatchAllData" ma:web="be442d10-d911-4372-a859-a1514b63a75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2806471-2cc8-4125-b85b-4fac380c6b8c">
      <Terms xmlns="http://schemas.microsoft.com/office/infopath/2007/PartnerControls"/>
    </lcf76f155ced4ddcb4097134ff3c332f>
    <TaxCatchAll xmlns="be442d10-d911-4372-a859-a1514b63a75b" xsi:nil="true"/>
  </documentManagement>
</p:properties>
</file>

<file path=customXml/itemProps1.xml><?xml version="1.0" encoding="utf-8"?>
<ds:datastoreItem xmlns:ds="http://schemas.openxmlformats.org/officeDocument/2006/customXml" ds:itemID="{7A06F649-7B22-4712-A316-18410AA01FAE}"/>
</file>

<file path=customXml/itemProps2.xml><?xml version="1.0" encoding="utf-8"?>
<ds:datastoreItem xmlns:ds="http://schemas.openxmlformats.org/officeDocument/2006/customXml" ds:itemID="{D98659DD-38C4-4539-88D8-70EFA4D83168}">
  <ds:schemaRefs>
    <ds:schemaRef ds:uri="http://schemas.microsoft.com/sharepoint/v3/contenttype/forms"/>
  </ds:schemaRefs>
</ds:datastoreItem>
</file>

<file path=customXml/itemProps3.xml><?xml version="1.0" encoding="utf-8"?>
<ds:datastoreItem xmlns:ds="http://schemas.openxmlformats.org/officeDocument/2006/customXml" ds:itemID="{5934F1F9-EC40-4B3B-8A0B-3ED90A5B001C}">
  <ds:schemaRefs>
    <ds:schemaRef ds:uri="http://purl.org/dc/terms/"/>
    <ds:schemaRef ds:uri="http://purl.org/dc/elements/1.1/"/>
    <ds:schemaRef ds:uri="http://schemas.microsoft.com/office/infopath/2007/PartnerControls"/>
    <ds:schemaRef ds:uri="http://purl.org/dc/dcmitype/"/>
    <ds:schemaRef ds:uri="http://schemas.microsoft.com/office/2006/documentManagement/types"/>
    <ds:schemaRef ds:uri="80384d34-eb3f-4ea5-8351-3db51d2655f7"/>
    <ds:schemaRef ds:uri="http://schemas.openxmlformats.org/package/2006/metadata/core-properties"/>
    <ds:schemaRef ds:uri="2ee8b66d-eda1-42ab-aa04-c801b05d5baa"/>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_Vorlage</Template>
  <TotalTime>0</TotalTime>
  <Words>372</Words>
  <Application>Microsoft Office PowerPoint</Application>
  <PresentationFormat>Benutzerdefiniert</PresentationFormat>
  <Paragraphs>18</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Aptos</vt:lpstr>
      <vt:lpstr>Arial</vt:lpstr>
      <vt:lpstr>Wingdings</vt:lpstr>
      <vt:lpstr>Wingdings 2</vt:lpstr>
      <vt:lpstr>Jugend präsentiert</vt:lpstr>
      <vt:lpstr>Bringt Ordnung in eure Folie!</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Josef Beller</dc:creator>
  <cp:keywords/>
  <dc:description>generated using python-pptx</dc:description>
  <cp:lastModifiedBy>Hanna Kippenberg</cp:lastModifiedBy>
  <cp:revision>6</cp:revision>
  <dcterms:created xsi:type="dcterms:W3CDTF">2026-03-16T11:04:43Z</dcterms:created>
  <dcterms:modified xsi:type="dcterms:W3CDTF">2026-03-19T17:21:13Z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0x01010086B3805B85A60C489183F7B1A68EACE1</vt:lpwstr>
  </property>
  <property fmtid="{D5CDD505-2E9C-101B-9397-08002B2CF9AE}" pid="3" name="MediaServiceImageTags">
    <vt:lpwstr/>
  </property>
</Properties>
</file>