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56" r:id="rId5"/>
    <p:sldId id="259" r:id="rId6"/>
    <p:sldId id="260"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05B"/>
    <a:srgbClr val="92583B"/>
    <a:srgbClr val="F6F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C1211-7712-7C4A-8F11-5BB2583268C2}" v="1" dt="2026-02-24T13:44:13.63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586"/>
    <p:restoredTop sz="96132"/>
  </p:normalViewPr>
  <p:slideViewPr>
    <p:cSldViewPr snapToGrid="0" snapToObjects="1">
      <p:cViewPr>
        <p:scale>
          <a:sx n="101" d="100"/>
          <a:sy n="101" d="100"/>
        </p:scale>
        <p:origin x="3264" y="-156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Alena" userId="6eb8a65d-d8fa-4f9f-95fc-24602eb0b556" providerId="ADAL" clId="{335FC2B8-6463-5620-AD1F-399B5B22EE41}"/>
    <pc:docChg chg="modSld">
      <pc:chgData name="Simon, Alena" userId="6eb8a65d-d8fa-4f9f-95fc-24602eb0b556" providerId="ADAL" clId="{335FC2B8-6463-5620-AD1F-399B5B22EE41}" dt="2026-02-24T15:24:00.515" v="11" actId="20577"/>
      <pc:docMkLst>
        <pc:docMk/>
      </pc:docMkLst>
      <pc:sldChg chg="modSp mod">
        <pc:chgData name="Simon, Alena" userId="6eb8a65d-d8fa-4f9f-95fc-24602eb0b556" providerId="ADAL" clId="{335FC2B8-6463-5620-AD1F-399B5B22EE41}" dt="2026-02-24T15:24:00.515" v="11" actId="20577"/>
        <pc:sldMkLst>
          <pc:docMk/>
          <pc:sldMk cId="0" sldId="256"/>
        </pc:sldMkLst>
        <pc:spChg chg="mod">
          <ac:chgData name="Simon, Alena" userId="6eb8a65d-d8fa-4f9f-95fc-24602eb0b556" providerId="ADAL" clId="{335FC2B8-6463-5620-AD1F-399B5B22EE41}" dt="2026-02-24T15:24:00.515" v="11" actId="20577"/>
          <ac:spMkLst>
            <pc:docMk/>
            <pc:sldMk cId="0" sldId="256"/>
            <ac:spMk id="28" creationId="{37BBCD69-9718-EC64-BDD7-5EBF285E3DCC}"/>
          </ac:spMkLst>
        </pc:spChg>
      </pc:sldChg>
      <pc:sldChg chg="modSp mod">
        <pc:chgData name="Simon, Alena" userId="6eb8a65d-d8fa-4f9f-95fc-24602eb0b556" providerId="ADAL" clId="{335FC2B8-6463-5620-AD1F-399B5B22EE41}" dt="2026-02-24T13:44:27.811" v="7" actId="20577"/>
        <pc:sldMkLst>
          <pc:docMk/>
          <pc:sldMk cId="312632468" sldId="260"/>
        </pc:sldMkLst>
        <pc:spChg chg="mod">
          <ac:chgData name="Simon, Alena" userId="6eb8a65d-d8fa-4f9f-95fc-24602eb0b556" providerId="ADAL" clId="{335FC2B8-6463-5620-AD1F-399B5B22EE41}" dt="2026-02-24T13:44:27.811" v="7" actId="20577"/>
          <ac:spMkLst>
            <pc:docMk/>
            <pc:sldMk cId="312632468" sldId="260"/>
            <ac:spMk id="5" creationId="{DBBF321E-44C7-5A80-B338-F771F15BC6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50FB7-2999-8441-93B6-D0A1B5525EA2}" type="datetimeFigureOut">
              <a:rPr lang="en-GB" smtClean="0"/>
              <a:t>24/02/2026</a:t>
            </a:fld>
            <a:endParaRPr lang="en-GB"/>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43D86-F19A-F140-8D71-F7A74C5F1B4D}" type="slidenum">
              <a:rPr lang="en-GB" smtClean="0"/>
              <a:t>‹Nr.›</a:t>
            </a:fld>
            <a:endParaRPr lang="en-GB"/>
          </a:p>
        </p:txBody>
      </p:sp>
    </p:spTree>
    <p:extLst>
      <p:ext uri="{BB962C8B-B14F-4D97-AF65-F5344CB8AC3E}">
        <p14:creationId xmlns:p14="http://schemas.microsoft.com/office/powerpoint/2010/main" val="390198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ED43D86-F19A-F140-8D71-F7A74C5F1B4D}" type="slidenum">
              <a:rPr lang="en-GB" smtClean="0"/>
              <a:t>1</a:t>
            </a:fld>
            <a:endParaRPr lang="en-GB"/>
          </a:p>
        </p:txBody>
      </p:sp>
    </p:spTree>
    <p:extLst>
      <p:ext uri="{BB962C8B-B14F-4D97-AF65-F5344CB8AC3E}">
        <p14:creationId xmlns:p14="http://schemas.microsoft.com/office/powerpoint/2010/main" val="196373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2B7C4-EFFB-61A1-7C90-DCF0C4D1E19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F444940-07D5-8C77-745A-2DBE784946F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8E75B1-7323-519C-4BF4-3CD06BFCCC14}"/>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C8431596-0111-7C68-BD99-78BE471E30D6}"/>
              </a:ext>
            </a:extLst>
          </p:cNvPr>
          <p:cNvSpPr>
            <a:spLocks noGrp="1"/>
          </p:cNvSpPr>
          <p:nvPr>
            <p:ph type="sldNum" sz="quarter" idx="5"/>
          </p:nvPr>
        </p:nvSpPr>
        <p:spPr/>
        <p:txBody>
          <a:bodyPr/>
          <a:lstStyle/>
          <a:p>
            <a:fld id="{8ED43D86-F19A-F140-8D71-F7A74C5F1B4D}" type="slidenum">
              <a:rPr lang="en-GB" smtClean="0"/>
              <a:t>2</a:t>
            </a:fld>
            <a:endParaRPr lang="en-GB"/>
          </a:p>
        </p:txBody>
      </p:sp>
    </p:spTree>
    <p:extLst>
      <p:ext uri="{BB962C8B-B14F-4D97-AF65-F5344CB8AC3E}">
        <p14:creationId xmlns:p14="http://schemas.microsoft.com/office/powerpoint/2010/main" val="33534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0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8E7C210-A86B-0135-AD48-67F52E94E95E}"/>
              </a:ext>
            </a:extLst>
          </p:cNvPr>
          <p:cNvSpPr>
            <a:spLocks noGrp="1"/>
          </p:cNvSpPr>
          <p:nvPr>
            <p:ph type="body" sz="quarter" idx="10" hasCustomPrompt="1"/>
          </p:nvPr>
        </p:nvSpPr>
        <p:spPr>
          <a:xfrm>
            <a:off x="358774" y="2052000"/>
            <a:ext cx="6842125" cy="576745"/>
          </a:xfrm>
        </p:spPr>
        <p:txBody>
          <a:bodyPr/>
          <a:lstStyle/>
          <a:p>
            <a:pPr lvl="0"/>
            <a:r>
              <a:rPr lang="de-DE" dirty="0"/>
              <a:t>Hier steht eine genauere Beschreibung der Aufgabe.</a:t>
            </a:r>
          </a:p>
        </p:txBody>
      </p:sp>
      <p:sp>
        <p:nvSpPr>
          <p:cNvPr id="23" name="Titel 22">
            <a:extLst>
              <a:ext uri="{FF2B5EF4-FFF2-40B4-BE49-F238E27FC236}">
                <a16:creationId xmlns:a16="http://schemas.microsoft.com/office/drawing/2014/main" id="{F43D722F-2A48-1827-47BA-D53E6BE0D85F}"/>
              </a:ext>
            </a:extLst>
          </p:cNvPr>
          <p:cNvSpPr>
            <a:spLocks noGrp="1"/>
          </p:cNvSpPr>
          <p:nvPr>
            <p:ph type="title" hasCustomPrompt="1"/>
          </p:nvPr>
        </p:nvSpPr>
        <p:spPr>
          <a:xfrm>
            <a:off x="358774" y="1260221"/>
            <a:ext cx="6842125" cy="711089"/>
          </a:xfrm>
        </p:spPr>
        <p:txBody>
          <a:bodyPr/>
          <a:lstStyle>
            <a:lvl1pPr>
              <a:defRPr/>
            </a:lvl1pPr>
          </a:lstStyle>
          <a:p>
            <a:r>
              <a:rPr lang="de-DE" dirty="0"/>
              <a:t>Überschrift der Übung eingeben</a:t>
            </a:r>
          </a:p>
        </p:txBody>
      </p:sp>
    </p:spTree>
    <p:extLst>
      <p:ext uri="{BB962C8B-B14F-4D97-AF65-F5344CB8AC3E}">
        <p14:creationId xmlns:p14="http://schemas.microsoft.com/office/powerpoint/2010/main" val="1006470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D247FAD-9EBA-817F-3CCC-D84B96A39A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6000" y="360000"/>
            <a:ext cx="6840000" cy="711089"/>
          </a:xfrm>
          <a:prstGeom prst="rect">
            <a:avLst/>
          </a:prstGeom>
        </p:spPr>
      </p:pic>
      <p:sp>
        <p:nvSpPr>
          <p:cNvPr id="3" name="Textplatzhalter 2">
            <a:extLst>
              <a:ext uri="{FF2B5EF4-FFF2-40B4-BE49-F238E27FC236}">
                <a16:creationId xmlns:a16="http://schemas.microsoft.com/office/drawing/2014/main" id="{C8FBBECD-21AB-4CF2-DA23-FC6DBF5D4699}"/>
              </a:ext>
            </a:extLst>
          </p:cNvPr>
          <p:cNvSpPr>
            <a:spLocks noGrp="1"/>
          </p:cNvSpPr>
          <p:nvPr>
            <p:ph type="body" idx="1"/>
          </p:nvPr>
        </p:nvSpPr>
        <p:spPr>
          <a:xfrm>
            <a:off x="358774" y="2052000"/>
            <a:ext cx="6842125" cy="576000"/>
          </a:xfrm>
          <a:prstGeom prst="rect">
            <a:avLst/>
          </a:prstGeom>
        </p:spPr>
        <p:txBody>
          <a:bodyPr vert="horz" lIns="0" tIns="0" rIns="0" bIns="0" rtlCol="0">
            <a:noAutofit/>
          </a:bodyPr>
          <a:lstStyle/>
          <a:p>
            <a:pPr lvl="0"/>
            <a:r>
              <a:rPr lang="de-DE" dirty="0"/>
              <a:t>Hier steht eine genauere Beschreibung der Aufgabe.</a:t>
            </a:r>
          </a:p>
        </p:txBody>
      </p:sp>
      <p:sp>
        <p:nvSpPr>
          <p:cNvPr id="4" name="Titelplatzhalter 3">
            <a:extLst>
              <a:ext uri="{FF2B5EF4-FFF2-40B4-BE49-F238E27FC236}">
                <a16:creationId xmlns:a16="http://schemas.microsoft.com/office/drawing/2014/main" id="{641FC9B6-D38A-67E5-841B-E46586B0266C}"/>
              </a:ext>
            </a:extLst>
          </p:cNvPr>
          <p:cNvSpPr>
            <a:spLocks noGrp="1"/>
          </p:cNvSpPr>
          <p:nvPr>
            <p:ph type="title"/>
          </p:nvPr>
        </p:nvSpPr>
        <p:spPr>
          <a:xfrm>
            <a:off x="358774" y="1260221"/>
            <a:ext cx="6842125" cy="711089"/>
          </a:xfrm>
          <a:prstGeom prst="rect">
            <a:avLst/>
          </a:prstGeom>
        </p:spPr>
        <p:txBody>
          <a:bodyPr vert="horz" lIns="0" tIns="0" rIns="0" bIns="0" rtlCol="0" anchor="t">
            <a:noAutofit/>
          </a:bodyPr>
          <a:lstStyle/>
          <a:p>
            <a:r>
              <a:rPr lang="de-DE" dirty="0"/>
              <a:t>Überschrift der Übung eingeben</a:t>
            </a:r>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457200" rtl="0" eaLnBrk="1" latinLnBrk="0" hangingPunct="1">
        <a:lnSpc>
          <a:spcPct val="90000"/>
        </a:lnSpc>
        <a:spcBef>
          <a:spcPct val="0"/>
        </a:spcBef>
        <a:buNone/>
        <a:defRPr sz="2800" b="1" i="0" kern="1200">
          <a:solidFill>
            <a:schemeClr val="accent4"/>
          </a:solidFill>
          <a:latin typeface="Aptos" panose="020B0004020202020204" pitchFamily="34" charset="0"/>
          <a:ea typeface="+mj-ea"/>
          <a:cs typeface="+mj-cs"/>
        </a:defRPr>
      </a:lvl1pPr>
    </p:titleStyle>
    <p:body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4536" userDrawn="1">
          <p15:clr>
            <a:srgbClr val="F26B43"/>
          </p15:clr>
        </p15:guide>
        <p15:guide id="3" orient="horz" pos="6503" userDrawn="1">
          <p15:clr>
            <a:srgbClr val="F26B43"/>
          </p15:clr>
        </p15:guide>
        <p15:guide id="4" orient="horz" pos="6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54021AF-2849-D8C3-22B5-A99C0D977F3D}"/>
              </a:ext>
            </a:extLst>
          </p:cNvPr>
          <p:cNvSpPr>
            <a:spLocks noGrp="1"/>
          </p:cNvSpPr>
          <p:nvPr>
            <p:ph type="body" sz="quarter" idx="10"/>
          </p:nvPr>
        </p:nvSpPr>
        <p:spPr>
          <a:xfrm>
            <a:off x="358775" y="1811943"/>
            <a:ext cx="6623916" cy="711089"/>
          </a:xfrm>
        </p:spPr>
        <p:txBody>
          <a:bodyPr/>
          <a:lstStyle/>
          <a:p>
            <a:pPr marL="12700" marR="5080" algn="just">
              <a:lnSpc>
                <a:spcPct val="112000"/>
              </a:lnSpc>
              <a:spcBef>
                <a:spcPts val="100"/>
              </a:spcBef>
            </a:pPr>
            <a:r>
              <a:rPr lang="de-DE" sz="1500" dirty="0">
                <a:latin typeface="Verdana" panose="020B0604030504040204" pitchFamily="34" charset="0"/>
                <a:ea typeface="Verdana" panose="020B0604030504040204" pitchFamily="34" charset="0"/>
                <a:cs typeface="Verdana" panose="020B0604030504040204" pitchFamily="34" charset="0"/>
              </a:rPr>
              <a:t>Ulla</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schreibt</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und</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spc="75" dirty="0">
                <a:latin typeface="Verdana" panose="020B0604030504040204" pitchFamily="34" charset="0"/>
                <a:ea typeface="Verdana" panose="020B0604030504040204" pitchFamily="34" charset="0"/>
                <a:cs typeface="Verdana" panose="020B0604030504040204" pitchFamily="34" charset="0"/>
              </a:rPr>
              <a:t>malt</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alles</a:t>
            </a:r>
            <a:r>
              <a:rPr lang="de-DE" sz="1500" spc="1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auf</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die</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Karteikarten,</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was</a:t>
            </a:r>
            <a:r>
              <a:rPr lang="de-DE" sz="1500" spc="1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ihr</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bei</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spc="-25" dirty="0">
                <a:latin typeface="Verdana" panose="020B0604030504040204" pitchFamily="34" charset="0"/>
                <a:ea typeface="Verdana" panose="020B0604030504040204" pitchFamily="34" charset="0"/>
                <a:cs typeface="Verdana" panose="020B0604030504040204" pitchFamily="34" charset="0"/>
              </a:rPr>
              <a:t>der </a:t>
            </a:r>
            <a:r>
              <a:rPr lang="de-DE" sz="1500" dirty="0">
                <a:latin typeface="Verdana" panose="020B0604030504040204" pitchFamily="34" charset="0"/>
                <a:ea typeface="Verdana" panose="020B0604030504040204" pitchFamily="34" charset="0"/>
                <a:cs typeface="Verdana" panose="020B0604030504040204" pitchFamily="34" charset="0"/>
              </a:rPr>
              <a:t>Präsentation</a:t>
            </a:r>
            <a:r>
              <a:rPr lang="de-DE" sz="1500" spc="3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hilft.</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Dann</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ist</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sie</a:t>
            </a:r>
            <a:r>
              <a:rPr lang="de-DE" sz="1500" spc="3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nicht</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so</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aufgeregt.</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spc="-35" dirty="0">
                <a:latin typeface="Verdana" panose="020B0604030504040204" pitchFamily="34" charset="0"/>
                <a:ea typeface="Verdana" panose="020B0604030504040204" pitchFamily="34" charset="0"/>
                <a:cs typeface="Verdana" panose="020B0604030504040204" pitchFamily="34" charset="0"/>
              </a:rPr>
              <a:t>Was</a:t>
            </a:r>
            <a:r>
              <a:rPr lang="de-DE" sz="1500" spc="3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auf</a:t>
            </a:r>
            <a:r>
              <a:rPr lang="de-DE" sz="1500" spc="4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ihren </a:t>
            </a:r>
            <a:r>
              <a:rPr lang="de-DE" sz="1500" dirty="0">
                <a:latin typeface="Verdana" panose="020B0604030504040204" pitchFamily="34" charset="0"/>
                <a:ea typeface="Verdana" panose="020B0604030504040204" pitchFamily="34" charset="0"/>
                <a:cs typeface="Verdana" panose="020B0604030504040204" pitchFamily="34" charset="0"/>
              </a:rPr>
              <a:t>Karteikarten</a:t>
            </a:r>
            <a:r>
              <a:rPr lang="de-DE" sz="1500" spc="10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steht</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und</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was</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sie</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u="heavy" dirty="0">
                <a:uFill>
                  <a:solidFill>
                    <a:srgbClr val="F6F2A4"/>
                  </a:solidFill>
                </a:uFill>
                <a:latin typeface="Verdana" panose="020B0604030504040204" pitchFamily="34" charset="0"/>
                <a:ea typeface="Verdana" panose="020B0604030504040204" pitchFamily="34" charset="0"/>
                <a:cs typeface="Verdana" panose="020B0604030504040204" pitchFamily="34" charset="0"/>
              </a:rPr>
              <a:t>unterstreicht</a:t>
            </a:r>
            <a:r>
              <a:rPr lang="de-DE" sz="1500" dirty="0">
                <a:latin typeface="Verdana" panose="020B0604030504040204" pitchFamily="34" charset="0"/>
                <a:ea typeface="Verdana" panose="020B0604030504040204" pitchFamily="34" charset="0"/>
                <a:cs typeface="Verdana" panose="020B0604030504040204" pitchFamily="34" charset="0"/>
              </a:rPr>
              <a:t>,</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entscheidet</a:t>
            </a:r>
            <a:r>
              <a:rPr lang="de-DE" sz="1500" spc="11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Ulla.</a:t>
            </a:r>
            <a:endParaRPr lang="de-DE" sz="1500" dirty="0">
              <a:latin typeface="Verdana" panose="020B0604030504040204" pitchFamily="34" charset="0"/>
              <a:ea typeface="Verdana" panose="020B0604030504040204" pitchFamily="34" charset="0"/>
              <a:cs typeface="Verdana" panose="020B0604030504040204" pitchFamily="34" charset="0"/>
            </a:endParaRPr>
          </a:p>
        </p:txBody>
      </p:sp>
      <p:sp>
        <p:nvSpPr>
          <p:cNvPr id="6" name="Titel 5">
            <a:extLst>
              <a:ext uri="{FF2B5EF4-FFF2-40B4-BE49-F238E27FC236}">
                <a16:creationId xmlns:a16="http://schemas.microsoft.com/office/drawing/2014/main" id="{C763FE91-2F86-DC3B-4335-C5DAC0A5B1F3}"/>
              </a:ext>
            </a:extLst>
          </p:cNvPr>
          <p:cNvSpPr>
            <a:spLocks noGrp="1"/>
          </p:cNvSpPr>
          <p:nvPr>
            <p:ph type="title"/>
          </p:nvPr>
        </p:nvSpPr>
        <p:spPr/>
        <p:txBody>
          <a:bodyPr/>
          <a:lstStyle/>
          <a:p>
            <a:r>
              <a:rPr lang="de-DE" dirty="0">
                <a:solidFill>
                  <a:srgbClr val="B3105B"/>
                </a:solidFill>
              </a:rPr>
              <a:t>Wie gestalte ich hilfereiche Karteikarten?</a:t>
            </a:r>
          </a:p>
        </p:txBody>
      </p:sp>
      <p:sp>
        <p:nvSpPr>
          <p:cNvPr id="3" name="Textplatzhalter 6">
            <a:extLst>
              <a:ext uri="{FF2B5EF4-FFF2-40B4-BE49-F238E27FC236}">
                <a16:creationId xmlns:a16="http://schemas.microsoft.com/office/drawing/2014/main" id="{6287F6EF-4525-0161-0CB4-BF8322E82C07}"/>
              </a:ext>
            </a:extLst>
          </p:cNvPr>
          <p:cNvSpPr txBox="1">
            <a:spLocks/>
          </p:cNvSpPr>
          <p:nvPr/>
        </p:nvSpPr>
        <p:spPr>
          <a:xfrm>
            <a:off x="1050018" y="2823356"/>
            <a:ext cx="6150880" cy="528929"/>
          </a:xfrm>
          <a:prstGeom prst="rect">
            <a:avLst/>
          </a:prstGeom>
        </p:spPr>
        <p:txBody>
          <a:bodyPr vert="horz" lIns="0" tIns="0" rIns="0" bIns="0" rtlCol="0">
            <a:noAutofit/>
          </a:bodyPr>
          <a:lst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marR="5080" indent="1270">
              <a:lnSpc>
                <a:spcPct val="112000"/>
              </a:lnSpc>
              <a:spcBef>
                <a:spcPts val="100"/>
              </a:spcBef>
            </a:pPr>
            <a:r>
              <a:rPr lang="de-DE" sz="1500" spc="-35" dirty="0">
                <a:latin typeface="Verdana" panose="020B0604030504040204" pitchFamily="34" charset="0"/>
                <a:ea typeface="Verdana" panose="020B0604030504040204" pitchFamily="34" charset="0"/>
                <a:cs typeface="Verdana" panose="020B0604030504040204" pitchFamily="34" charset="0"/>
              </a:rPr>
              <a:t>Ergänze</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die </a:t>
            </a:r>
            <a:r>
              <a:rPr lang="de-DE" sz="1500" spc="-20" dirty="0">
                <a:latin typeface="Verdana" panose="020B0604030504040204" pitchFamily="34" charset="0"/>
                <a:ea typeface="Verdana" panose="020B0604030504040204" pitchFamily="34" charset="0"/>
                <a:cs typeface="Verdana" panose="020B0604030504040204" pitchFamily="34" charset="0"/>
              </a:rPr>
              <a:t>Merksätze</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dirty="0">
                <a:latin typeface="Verdana" panose="020B0604030504040204" pitchFamily="34" charset="0"/>
                <a:ea typeface="Verdana" panose="020B0604030504040204" pitchFamily="34" charset="0"/>
                <a:cs typeface="Verdana" panose="020B0604030504040204" pitchFamily="34" charset="0"/>
              </a:rPr>
              <a:t>neben den Karteikarten</a:t>
            </a:r>
            <a:r>
              <a:rPr lang="de-DE" sz="1500" spc="-5" dirty="0">
                <a:latin typeface="Verdana" panose="020B0604030504040204" pitchFamily="34" charset="0"/>
                <a:ea typeface="Verdana" panose="020B0604030504040204" pitchFamily="34" charset="0"/>
                <a:cs typeface="Verdana" panose="020B0604030504040204" pitchFamily="34" charset="0"/>
              </a:rPr>
              <a:t> </a:t>
            </a:r>
            <a:r>
              <a:rPr lang="de-DE" sz="1500" spc="85" dirty="0">
                <a:latin typeface="Verdana" panose="020B0604030504040204" pitchFamily="34" charset="0"/>
                <a:ea typeface="Verdana" panose="020B0604030504040204" pitchFamily="34" charset="0"/>
                <a:cs typeface="Verdana" panose="020B0604030504040204" pitchFamily="34" charset="0"/>
              </a:rPr>
              <a:t>mit</a:t>
            </a:r>
            <a:r>
              <a:rPr lang="de-DE" sz="1500" dirty="0">
                <a:latin typeface="Verdana" panose="020B0604030504040204" pitchFamily="34" charset="0"/>
                <a:ea typeface="Verdana" panose="020B0604030504040204" pitchFamily="34" charset="0"/>
                <a:cs typeface="Verdana" panose="020B0604030504040204" pitchFamily="34" charset="0"/>
              </a:rPr>
              <a:t> </a:t>
            </a:r>
            <a:r>
              <a:rPr lang="de-DE" sz="1500" spc="-25" dirty="0">
                <a:latin typeface="Verdana" panose="020B0604030504040204" pitchFamily="34" charset="0"/>
                <a:ea typeface="Verdana" panose="020B0604030504040204" pitchFamily="34" charset="0"/>
                <a:cs typeface="Verdana" panose="020B0604030504040204" pitchFamily="34" charset="0"/>
              </a:rPr>
              <a:t>den </a:t>
            </a:r>
            <a:r>
              <a:rPr lang="de-DE" sz="1500" dirty="0">
                <a:latin typeface="Verdana" panose="020B0604030504040204" pitchFamily="34" charset="0"/>
                <a:ea typeface="Verdana" panose="020B0604030504040204" pitchFamily="34" charset="0"/>
                <a:cs typeface="Verdana" panose="020B0604030504040204" pitchFamily="34" charset="0"/>
              </a:rPr>
              <a:t>folgenden</a:t>
            </a:r>
            <a:r>
              <a:rPr lang="de-DE" sz="1500" spc="150" dirty="0">
                <a:latin typeface="Verdana" panose="020B0604030504040204" pitchFamily="34" charset="0"/>
                <a:ea typeface="Verdana" panose="020B0604030504040204" pitchFamily="34" charset="0"/>
                <a:cs typeface="Verdana" panose="020B0604030504040204" pitchFamily="34" charset="0"/>
              </a:rPr>
              <a:t> </a:t>
            </a:r>
            <a:r>
              <a:rPr lang="de-DE" sz="1500" spc="-10" dirty="0">
                <a:latin typeface="Verdana" panose="020B0604030504040204" pitchFamily="34" charset="0"/>
                <a:ea typeface="Verdana" panose="020B0604030504040204" pitchFamily="34" charset="0"/>
                <a:cs typeface="Verdana" panose="020B0604030504040204" pitchFamily="34" charset="0"/>
              </a:rPr>
              <a:t>Wörtern:</a:t>
            </a:r>
            <a:endParaRPr lang="de-DE" sz="1500" dirty="0">
              <a:latin typeface="Verdana" panose="020B0604030504040204" pitchFamily="34" charset="0"/>
              <a:ea typeface="Verdana" panose="020B0604030504040204" pitchFamily="34" charset="0"/>
              <a:cs typeface="Verdana" panose="020B0604030504040204" pitchFamily="34" charset="0"/>
            </a:endParaRPr>
          </a:p>
        </p:txBody>
      </p:sp>
      <p:sp>
        <p:nvSpPr>
          <p:cNvPr id="8" name="object 46">
            <a:extLst>
              <a:ext uri="{FF2B5EF4-FFF2-40B4-BE49-F238E27FC236}">
                <a16:creationId xmlns:a16="http://schemas.microsoft.com/office/drawing/2014/main" id="{F1C8E88F-248C-AA7F-2048-E74E08EAC859}"/>
              </a:ext>
            </a:extLst>
          </p:cNvPr>
          <p:cNvSpPr/>
          <p:nvPr/>
        </p:nvSpPr>
        <p:spPr>
          <a:xfrm>
            <a:off x="1050018" y="3512462"/>
            <a:ext cx="702287" cy="334542"/>
          </a:xfrm>
          <a:prstGeom prst="roundRect">
            <a:avLst/>
          </a:prstGeom>
          <a:solidFill>
            <a:srgbClr val="F3E0E6"/>
          </a:solidFill>
        </p:spPr>
        <p:txBody>
          <a:bodyPr wrap="square" lIns="72000" tIns="36000" rIns="36000" bIns="36000" rtlCol="0"/>
          <a:lstStyle/>
          <a:p>
            <a:r>
              <a:rPr lang="de-DE" sz="1400" dirty="0">
                <a:latin typeface="Verdana" panose="020B0604030504040204" pitchFamily="34" charset="0"/>
                <a:ea typeface="Verdana" panose="020B0604030504040204" pitchFamily="34" charset="0"/>
                <a:cs typeface="Verdana" panose="020B0604030504040204" pitchFamily="34" charset="0"/>
              </a:rPr>
              <a:t>Bilder</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object 46">
            <a:extLst>
              <a:ext uri="{FF2B5EF4-FFF2-40B4-BE49-F238E27FC236}">
                <a16:creationId xmlns:a16="http://schemas.microsoft.com/office/drawing/2014/main" id="{F0FDC3CD-D6FF-6C26-AE5C-001F77FCA36C}"/>
              </a:ext>
            </a:extLst>
          </p:cNvPr>
          <p:cNvSpPr/>
          <p:nvPr/>
        </p:nvSpPr>
        <p:spPr>
          <a:xfrm>
            <a:off x="1807725" y="3512955"/>
            <a:ext cx="1191489" cy="334542"/>
          </a:xfrm>
          <a:prstGeom prst="roundRect">
            <a:avLst/>
          </a:prstGeom>
          <a:solidFill>
            <a:srgbClr val="F3E0E6"/>
          </a:solidFill>
        </p:spPr>
        <p:txBody>
          <a:bodyPr wrap="square" lIns="72000" tIns="36000" rIns="36000" bIns="36000" rtlCol="0"/>
          <a:lstStyle/>
          <a:p>
            <a:r>
              <a:rPr lang="de-DE" sz="1400" dirty="0">
                <a:latin typeface="Verdana" panose="020B0604030504040204" pitchFamily="34" charset="0"/>
                <a:ea typeface="Verdana" panose="020B0604030504040204" pitchFamily="34" charset="0"/>
                <a:cs typeface="Verdana" panose="020B0604030504040204" pitchFamily="34" charset="0"/>
              </a:rPr>
              <a:t>Überschrift</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10" name="object 46">
            <a:extLst>
              <a:ext uri="{FF2B5EF4-FFF2-40B4-BE49-F238E27FC236}">
                <a16:creationId xmlns:a16="http://schemas.microsoft.com/office/drawing/2014/main" id="{5D882A82-0990-C9D6-20E2-01930CE13ED5}"/>
              </a:ext>
            </a:extLst>
          </p:cNvPr>
          <p:cNvSpPr/>
          <p:nvPr/>
        </p:nvSpPr>
        <p:spPr>
          <a:xfrm>
            <a:off x="3054635" y="3512462"/>
            <a:ext cx="1740781" cy="334542"/>
          </a:xfrm>
          <a:prstGeom prst="roundRect">
            <a:avLst/>
          </a:prstGeom>
          <a:solidFill>
            <a:srgbClr val="F3E0E6"/>
          </a:solidFill>
        </p:spPr>
        <p:txBody>
          <a:bodyPr wrap="square" lIns="72000" tIns="36000" rIns="36000" bIns="36000" rtlCol="0"/>
          <a:lstStyle/>
          <a:p>
            <a:r>
              <a:rPr lang="de-DE" sz="1400" dirty="0">
                <a:latin typeface="Verdana" panose="020B0604030504040204" pitchFamily="34" charset="0"/>
                <a:ea typeface="Verdana" panose="020B0604030504040204" pitchFamily="34" charset="0"/>
                <a:cs typeface="Verdana" panose="020B0604030504040204" pitchFamily="34" charset="0"/>
              </a:rPr>
              <a:t>wichtigen Wörter</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11" name="object 46">
            <a:extLst>
              <a:ext uri="{FF2B5EF4-FFF2-40B4-BE49-F238E27FC236}">
                <a16:creationId xmlns:a16="http://schemas.microsoft.com/office/drawing/2014/main" id="{5964B8CB-B7D1-FDBA-878E-4381ABBE0DB9}"/>
              </a:ext>
            </a:extLst>
          </p:cNvPr>
          <p:cNvSpPr/>
          <p:nvPr/>
        </p:nvSpPr>
        <p:spPr>
          <a:xfrm>
            <a:off x="4850839" y="3514478"/>
            <a:ext cx="1030129" cy="334542"/>
          </a:xfrm>
          <a:prstGeom prst="roundRect">
            <a:avLst/>
          </a:prstGeom>
          <a:solidFill>
            <a:srgbClr val="F3E0E6"/>
          </a:solidFill>
        </p:spPr>
        <p:txBody>
          <a:bodyPr wrap="square" lIns="72000" tIns="36000" rIns="36000" bIns="36000" rtlCol="0"/>
          <a:lstStyle/>
          <a:p>
            <a:r>
              <a:rPr lang="de-DE" sz="1400" dirty="0">
                <a:latin typeface="Verdana" panose="020B0604030504040204" pitchFamily="34" charset="0"/>
                <a:ea typeface="Verdana" panose="020B0604030504040204" pitchFamily="34" charset="0"/>
                <a:cs typeface="Verdana" panose="020B0604030504040204" pitchFamily="34" charset="0"/>
              </a:rPr>
              <a:t>Einleitung</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12" name="object 46">
            <a:extLst>
              <a:ext uri="{FF2B5EF4-FFF2-40B4-BE49-F238E27FC236}">
                <a16:creationId xmlns:a16="http://schemas.microsoft.com/office/drawing/2014/main" id="{838BFA12-A1C5-C845-E622-044BFBE5B28B}"/>
              </a:ext>
            </a:extLst>
          </p:cNvPr>
          <p:cNvSpPr/>
          <p:nvPr/>
        </p:nvSpPr>
        <p:spPr>
          <a:xfrm>
            <a:off x="5936391" y="3512462"/>
            <a:ext cx="702287" cy="334542"/>
          </a:xfrm>
          <a:prstGeom prst="roundRect">
            <a:avLst/>
          </a:prstGeom>
          <a:solidFill>
            <a:srgbClr val="F3E0E6"/>
          </a:solidFill>
        </p:spPr>
        <p:txBody>
          <a:bodyPr wrap="square" lIns="72000" tIns="36000" rIns="36000" bIns="36000" rtlCol="0"/>
          <a:lstStyle/>
          <a:p>
            <a:r>
              <a:rPr lang="de-DE" sz="1400" dirty="0">
                <a:latin typeface="Verdana" panose="020B0604030504040204" pitchFamily="34" charset="0"/>
                <a:ea typeface="Verdana" panose="020B0604030504040204" pitchFamily="34" charset="0"/>
                <a:cs typeface="Verdana" panose="020B0604030504040204" pitchFamily="34" charset="0"/>
              </a:rPr>
              <a:t>Poster</a:t>
            </a:r>
            <a:endParaRPr sz="1400" dirty="0">
              <a:latin typeface="Verdana" panose="020B0604030504040204" pitchFamily="34" charset="0"/>
              <a:ea typeface="Verdana" panose="020B0604030504040204" pitchFamily="34" charset="0"/>
              <a:cs typeface="Verdana" panose="020B0604030504040204" pitchFamily="34" charset="0"/>
            </a:endParaRPr>
          </a:p>
        </p:txBody>
      </p:sp>
      <p:sp>
        <p:nvSpPr>
          <p:cNvPr id="14" name="Abgerundetes Rechteck 13">
            <a:extLst>
              <a:ext uri="{FF2B5EF4-FFF2-40B4-BE49-F238E27FC236}">
                <a16:creationId xmlns:a16="http://schemas.microsoft.com/office/drawing/2014/main" id="{19EDA48A-EB4A-DE6D-2741-0859F54B2E98}"/>
              </a:ext>
            </a:extLst>
          </p:cNvPr>
          <p:cNvSpPr/>
          <p:nvPr/>
        </p:nvSpPr>
        <p:spPr>
          <a:xfrm>
            <a:off x="1170655" y="4204331"/>
            <a:ext cx="5812036" cy="955964"/>
          </a:xfrm>
          <a:prstGeom prst="roundRect">
            <a:avLst/>
          </a:prstGeom>
          <a:noFill/>
          <a:ln>
            <a:solidFill>
              <a:srgbClr val="B3105B"/>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12000"/>
              </a:lnSpc>
              <a:buClr>
                <a:srgbClr val="B3105B"/>
              </a:buClr>
              <a:buFont typeface="+mj-lt"/>
              <a:buAutoNum type="arabicPeriod"/>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Schreibe kurz und knapp auf, was du sagen möchtest. Nutze dabei für jede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Ü</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b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e</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r</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s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c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h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r</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i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f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t_</a:t>
            </a:r>
            <a:r>
              <a:rPr lang="de-DE" sz="1400" u="sng"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auf deinem Poster eine neue Karteikarte. </a:t>
            </a:r>
          </a:p>
        </p:txBody>
      </p:sp>
      <p:cxnSp>
        <p:nvCxnSpPr>
          <p:cNvPr id="16" name="Gerade Verbindung 15">
            <a:extLst>
              <a:ext uri="{FF2B5EF4-FFF2-40B4-BE49-F238E27FC236}">
                <a16:creationId xmlns:a16="http://schemas.microsoft.com/office/drawing/2014/main" id="{357C4471-44B8-791C-86B7-11ACD67F836C}"/>
              </a:ext>
            </a:extLst>
          </p:cNvPr>
          <p:cNvCxnSpPr>
            <a:cxnSpLocks/>
            <a:stCxn id="14" idx="3"/>
          </p:cNvCxnSpPr>
          <p:nvPr/>
        </p:nvCxnSpPr>
        <p:spPr>
          <a:xfrm>
            <a:off x="6982691" y="4682313"/>
            <a:ext cx="576984" cy="0"/>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pic>
        <p:nvPicPr>
          <p:cNvPr id="19" name="object 38">
            <a:extLst>
              <a:ext uri="{FF2B5EF4-FFF2-40B4-BE49-F238E27FC236}">
                <a16:creationId xmlns:a16="http://schemas.microsoft.com/office/drawing/2014/main" id="{E800A57D-A7D8-5478-9F57-B2E887B72906}"/>
              </a:ext>
            </a:extLst>
          </p:cNvPr>
          <p:cNvPicPr/>
          <p:nvPr/>
        </p:nvPicPr>
        <p:blipFill>
          <a:blip r:embed="rId3" cstate="print"/>
          <a:stretch>
            <a:fillRect/>
          </a:stretch>
        </p:blipFill>
        <p:spPr>
          <a:xfrm>
            <a:off x="910691" y="3188894"/>
            <a:ext cx="158612" cy="164541"/>
          </a:xfrm>
          <a:prstGeom prst="rect">
            <a:avLst/>
          </a:prstGeom>
        </p:spPr>
      </p:pic>
      <p:pic>
        <p:nvPicPr>
          <p:cNvPr id="20" name="object 39">
            <a:extLst>
              <a:ext uri="{FF2B5EF4-FFF2-40B4-BE49-F238E27FC236}">
                <a16:creationId xmlns:a16="http://schemas.microsoft.com/office/drawing/2014/main" id="{EBB975E0-1F59-5404-79E1-F96E92467585}"/>
              </a:ext>
            </a:extLst>
          </p:cNvPr>
          <p:cNvPicPr/>
          <p:nvPr/>
        </p:nvPicPr>
        <p:blipFill>
          <a:blip r:embed="rId4" cstate="print"/>
          <a:stretch>
            <a:fillRect/>
          </a:stretch>
        </p:blipFill>
        <p:spPr>
          <a:xfrm>
            <a:off x="952785" y="3082353"/>
            <a:ext cx="74422" cy="74421"/>
          </a:xfrm>
          <a:prstGeom prst="rect">
            <a:avLst/>
          </a:prstGeom>
        </p:spPr>
      </p:pic>
      <p:pic>
        <p:nvPicPr>
          <p:cNvPr id="27" name="Grafik 26" descr="Ein Bild, das Text, Schrift, Screenshot, Handschrift enthält.&#10;&#10;KI-generierte Inhalte können fehlerhaft sein.">
            <a:extLst>
              <a:ext uri="{FF2B5EF4-FFF2-40B4-BE49-F238E27FC236}">
                <a16:creationId xmlns:a16="http://schemas.microsoft.com/office/drawing/2014/main" id="{BDEA7ED8-49D9-83AF-53C5-9F52264C5A49}"/>
              </a:ext>
            </a:extLst>
          </p:cNvPr>
          <p:cNvPicPr>
            <a:picLocks noChangeAspect="1"/>
          </p:cNvPicPr>
          <p:nvPr/>
        </p:nvPicPr>
        <p:blipFill>
          <a:blip r:embed="rId5"/>
          <a:stretch>
            <a:fillRect/>
          </a:stretch>
        </p:blipFill>
        <p:spPr>
          <a:xfrm>
            <a:off x="808308" y="5460619"/>
            <a:ext cx="5724853" cy="3673447"/>
          </a:xfrm>
          <a:prstGeom prst="rect">
            <a:avLst/>
          </a:prstGeom>
        </p:spPr>
      </p:pic>
      <p:sp>
        <p:nvSpPr>
          <p:cNvPr id="28" name="Abgerundetes Rechteck 27">
            <a:extLst>
              <a:ext uri="{FF2B5EF4-FFF2-40B4-BE49-F238E27FC236}">
                <a16:creationId xmlns:a16="http://schemas.microsoft.com/office/drawing/2014/main" id="{37BBCD69-9718-EC64-BDD7-5EBF285E3DCC}"/>
              </a:ext>
            </a:extLst>
          </p:cNvPr>
          <p:cNvSpPr/>
          <p:nvPr/>
        </p:nvSpPr>
        <p:spPr>
          <a:xfrm>
            <a:off x="358775" y="9431592"/>
            <a:ext cx="6842125" cy="711088"/>
          </a:xfrm>
          <a:prstGeom prst="roundRect">
            <a:avLst/>
          </a:prstGeom>
          <a:noFill/>
          <a:ln>
            <a:solidFill>
              <a:srgbClr val="B3105B"/>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12000"/>
              </a:lnSpc>
              <a:buClr>
                <a:srgbClr val="B3105B"/>
              </a:buClr>
              <a:buFont typeface="+mj-lt"/>
              <a:buAutoNum type="arabicPeriod" startAt="2"/>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Du kannst auch kurze Sätze schreiben, zum Beispiel für die </a:t>
            </a:r>
            <a:b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E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i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n</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l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e</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a:solidFill>
                  <a:srgbClr val="B3105B"/>
                </a:solidFill>
                <a:latin typeface="Verdana" panose="020B0604030504040204" pitchFamily="34" charset="0"/>
                <a:ea typeface="Verdana" panose="020B0604030504040204" pitchFamily="34" charset="0"/>
                <a:cs typeface="Verdana" panose="020B0604030504040204" pitchFamily="34" charset="0"/>
              </a:rPr>
              <a:t>i </a:t>
            </a:r>
            <a:r>
              <a:rPr lang="de-DE" sz="140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u</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n</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g</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Dann fällt dir der Start leichter.</a:t>
            </a:r>
          </a:p>
        </p:txBody>
      </p:sp>
      <p:cxnSp>
        <p:nvCxnSpPr>
          <p:cNvPr id="29" name="Gerade Verbindung 28">
            <a:extLst>
              <a:ext uri="{FF2B5EF4-FFF2-40B4-BE49-F238E27FC236}">
                <a16:creationId xmlns:a16="http://schemas.microsoft.com/office/drawing/2014/main" id="{749C767F-8B6C-7771-7486-5B5C257B1EF9}"/>
              </a:ext>
            </a:extLst>
          </p:cNvPr>
          <p:cNvCxnSpPr>
            <a:cxnSpLocks/>
          </p:cNvCxnSpPr>
          <p:nvPr/>
        </p:nvCxnSpPr>
        <p:spPr>
          <a:xfrm>
            <a:off x="3670732" y="8630221"/>
            <a:ext cx="0" cy="801371"/>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sp>
        <p:nvSpPr>
          <p:cNvPr id="31" name="Textfeld 30">
            <a:extLst>
              <a:ext uri="{FF2B5EF4-FFF2-40B4-BE49-F238E27FC236}">
                <a16:creationId xmlns:a16="http://schemas.microsoft.com/office/drawing/2014/main" id="{8F38B7D5-8873-7897-CD3B-78D562F2CB8E}"/>
              </a:ext>
            </a:extLst>
          </p:cNvPr>
          <p:cNvSpPr txBox="1"/>
          <p:nvPr/>
        </p:nvSpPr>
        <p:spPr>
          <a:xfrm>
            <a:off x="6982691" y="10172700"/>
            <a:ext cx="418234" cy="292388"/>
          </a:xfrm>
          <a:prstGeom prst="rect">
            <a:avLst/>
          </a:prstGeom>
          <a:noFill/>
        </p:spPr>
        <p:txBody>
          <a:bodyPr wrap="square" lIns="0" tIns="0" rIns="0" bIns="0" rtlCol="0">
            <a:spAutoFit/>
          </a:bodyPr>
          <a:lstStyle/>
          <a:p>
            <a:pPr algn="ctr"/>
            <a:r>
              <a:rPr lang="de-DE" sz="1900" b="1" dirty="0">
                <a:solidFill>
                  <a:srgbClr val="B3105B"/>
                </a:solidFill>
                <a:latin typeface="Verdana" panose="020B0604030504040204" pitchFamily="34" charset="0"/>
                <a:ea typeface="Verdana" panose="020B0604030504040204" pitchFamily="34" charset="0"/>
                <a:cs typeface="Verdana" panose="020B0604030504040204" pitchFamily="34" charset="0"/>
              </a:rPr>
              <a:t>1</a:t>
            </a:r>
          </a:p>
        </p:txBody>
      </p:sp>
      <p:pic>
        <p:nvPicPr>
          <p:cNvPr id="13" name="Grafik 12">
            <a:extLst>
              <a:ext uri="{FF2B5EF4-FFF2-40B4-BE49-F238E27FC236}">
                <a16:creationId xmlns:a16="http://schemas.microsoft.com/office/drawing/2014/main" id="{D6E9EF95-CAD0-128C-361C-5F95099865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045" y="2804749"/>
            <a:ext cx="528929" cy="5289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3187A-B397-F2CD-EA51-0D5DC145A8ED}"/>
            </a:ext>
          </a:extLst>
        </p:cNvPr>
        <p:cNvGrpSpPr/>
        <p:nvPr/>
      </p:nvGrpSpPr>
      <p:grpSpPr>
        <a:xfrm>
          <a:off x="0" y="0"/>
          <a:ext cx="0" cy="0"/>
          <a:chOff x="0" y="0"/>
          <a:chExt cx="0" cy="0"/>
        </a:xfrm>
      </p:grpSpPr>
      <p:sp>
        <p:nvSpPr>
          <p:cNvPr id="14" name="Abgerundetes Rechteck 13">
            <a:extLst>
              <a:ext uri="{FF2B5EF4-FFF2-40B4-BE49-F238E27FC236}">
                <a16:creationId xmlns:a16="http://schemas.microsoft.com/office/drawing/2014/main" id="{57785991-1895-884E-7B6F-04AD33C512A4}"/>
              </a:ext>
            </a:extLst>
          </p:cNvPr>
          <p:cNvSpPr/>
          <p:nvPr/>
        </p:nvSpPr>
        <p:spPr>
          <a:xfrm>
            <a:off x="1628775" y="1315383"/>
            <a:ext cx="5040246" cy="1257532"/>
          </a:xfrm>
          <a:prstGeom prst="roundRect">
            <a:avLst/>
          </a:prstGeom>
          <a:noFill/>
          <a:ln>
            <a:solidFill>
              <a:srgbClr val="B3105B"/>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12000"/>
              </a:lnSpc>
              <a:buClr>
                <a:srgbClr val="B3105B"/>
              </a:buClr>
              <a:buFont typeface="+mj-lt"/>
              <a:buAutoNum type="arabicPeriod" startAt="3"/>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Nummern auf deinen Karteikarten helfen dir, dein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P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o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s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e</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r</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in der richtigen Reihenfolge vorzustellen. </a:t>
            </a:r>
          </a:p>
        </p:txBody>
      </p:sp>
      <p:sp>
        <p:nvSpPr>
          <p:cNvPr id="28" name="Abgerundetes Rechteck 27">
            <a:extLst>
              <a:ext uri="{FF2B5EF4-FFF2-40B4-BE49-F238E27FC236}">
                <a16:creationId xmlns:a16="http://schemas.microsoft.com/office/drawing/2014/main" id="{799E6506-11BE-9087-5EC4-4730184D59DA}"/>
              </a:ext>
            </a:extLst>
          </p:cNvPr>
          <p:cNvSpPr/>
          <p:nvPr/>
        </p:nvSpPr>
        <p:spPr>
          <a:xfrm>
            <a:off x="358773" y="8377138"/>
            <a:ext cx="6623917" cy="1218476"/>
          </a:xfrm>
          <a:prstGeom prst="roundRect">
            <a:avLst/>
          </a:prstGeom>
          <a:noFill/>
          <a:ln>
            <a:solidFill>
              <a:srgbClr val="B3105B"/>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12000"/>
              </a:lnSpc>
              <a:buClr>
                <a:srgbClr val="B3105B"/>
              </a:buClr>
              <a:buFont typeface="+mj-lt"/>
              <a:buAutoNum type="arabicPeriod" startAt="5"/>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Schreibe alle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w</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i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c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h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i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g</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e</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n</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W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ö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r</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e</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r</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_</a:t>
            </a:r>
            <a:r>
              <a:rPr lang="de-DE" sz="1400" u="sng"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auf deine Karteikarten. Wenn dir ein Wort nicht mehr einfällt, kannst du dort nachsehen.</a:t>
            </a:r>
          </a:p>
        </p:txBody>
      </p:sp>
      <p:cxnSp>
        <p:nvCxnSpPr>
          <p:cNvPr id="29" name="Gerade Verbindung 28">
            <a:extLst>
              <a:ext uri="{FF2B5EF4-FFF2-40B4-BE49-F238E27FC236}">
                <a16:creationId xmlns:a16="http://schemas.microsoft.com/office/drawing/2014/main" id="{DEBEA930-8998-8601-60DC-363A68A2AD61}"/>
              </a:ext>
            </a:extLst>
          </p:cNvPr>
          <p:cNvCxnSpPr>
            <a:cxnSpLocks/>
          </p:cNvCxnSpPr>
          <p:nvPr/>
        </p:nvCxnSpPr>
        <p:spPr>
          <a:xfrm>
            <a:off x="5656695" y="2572915"/>
            <a:ext cx="0" cy="1878944"/>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sp>
        <p:nvSpPr>
          <p:cNvPr id="31" name="Textfeld 30">
            <a:extLst>
              <a:ext uri="{FF2B5EF4-FFF2-40B4-BE49-F238E27FC236}">
                <a16:creationId xmlns:a16="http://schemas.microsoft.com/office/drawing/2014/main" id="{BA10BB38-27D8-A92A-CB08-F31BFA354097}"/>
              </a:ext>
            </a:extLst>
          </p:cNvPr>
          <p:cNvSpPr txBox="1"/>
          <p:nvPr/>
        </p:nvSpPr>
        <p:spPr>
          <a:xfrm>
            <a:off x="6982691" y="10172700"/>
            <a:ext cx="418234" cy="292388"/>
          </a:xfrm>
          <a:prstGeom prst="rect">
            <a:avLst/>
          </a:prstGeom>
          <a:noFill/>
        </p:spPr>
        <p:txBody>
          <a:bodyPr wrap="square" lIns="0" tIns="0" rIns="0" bIns="0" rtlCol="0">
            <a:spAutoFit/>
          </a:bodyPr>
          <a:lstStyle/>
          <a:p>
            <a:pPr algn="ctr"/>
            <a:r>
              <a:rPr lang="de-DE" sz="1900" b="1" dirty="0">
                <a:solidFill>
                  <a:srgbClr val="B3105B"/>
                </a:solidFill>
                <a:latin typeface="Verdana" panose="020B0604030504040204" pitchFamily="34" charset="0"/>
                <a:ea typeface="Verdana" panose="020B0604030504040204" pitchFamily="34" charset="0"/>
                <a:cs typeface="Verdana" panose="020B0604030504040204" pitchFamily="34" charset="0"/>
              </a:rPr>
              <a:t>2</a:t>
            </a:r>
          </a:p>
        </p:txBody>
      </p:sp>
      <p:sp>
        <p:nvSpPr>
          <p:cNvPr id="18" name="Abgerundetes Rechteck 17">
            <a:extLst>
              <a:ext uri="{FF2B5EF4-FFF2-40B4-BE49-F238E27FC236}">
                <a16:creationId xmlns:a16="http://schemas.microsoft.com/office/drawing/2014/main" id="{2AB712A9-3541-6836-2F32-886622F5E9C5}"/>
              </a:ext>
            </a:extLst>
          </p:cNvPr>
          <p:cNvSpPr/>
          <p:nvPr/>
        </p:nvSpPr>
        <p:spPr>
          <a:xfrm>
            <a:off x="700468" y="2800954"/>
            <a:ext cx="4664011" cy="889029"/>
          </a:xfrm>
          <a:prstGeom prst="roundRect">
            <a:avLst/>
          </a:prstGeom>
          <a:noFill/>
          <a:ln>
            <a:solidFill>
              <a:srgbClr val="B3105B"/>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12000"/>
              </a:lnSpc>
              <a:buClr>
                <a:srgbClr val="B3105B"/>
              </a:buClr>
              <a:buFont typeface="+mj-lt"/>
              <a:buAutoNum type="arabicPeriod" startAt="4"/>
            </a:pP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Du kannst auch kleine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B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i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l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d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e</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 </a:t>
            </a:r>
            <a:r>
              <a:rPr lang="de-DE" sz="1400" u="sng" dirty="0" err="1">
                <a:solidFill>
                  <a:srgbClr val="B3105B"/>
                </a:solidFill>
                <a:latin typeface="Verdana" panose="020B0604030504040204" pitchFamily="34" charset="0"/>
                <a:ea typeface="Verdana" panose="020B0604030504040204" pitchFamily="34" charset="0"/>
                <a:cs typeface="Verdana" panose="020B0604030504040204" pitchFamily="34" charset="0"/>
              </a:rPr>
              <a:t>r</a:t>
            </a:r>
            <a:r>
              <a:rPr lang="de-DE" sz="1400" u="sng" dirty="0">
                <a:solidFill>
                  <a:srgbClr val="B3105B"/>
                </a:solidFill>
                <a:latin typeface="Verdana" panose="020B0604030504040204" pitchFamily="34" charset="0"/>
                <a:ea typeface="Verdana" panose="020B0604030504040204" pitchFamily="34" charset="0"/>
                <a:cs typeface="Verdana" panose="020B0604030504040204" pitchFamily="34" charset="0"/>
              </a:rPr>
              <a:t>_</a:t>
            </a:r>
            <a:r>
              <a:rPr lang="de-DE" sz="1400" u="sng"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400" dirty="0">
                <a:solidFill>
                  <a:schemeClr val="tx1"/>
                </a:solidFill>
                <a:latin typeface="Verdana" panose="020B0604030504040204" pitchFamily="34" charset="0"/>
                <a:ea typeface="Verdana" panose="020B0604030504040204" pitchFamily="34" charset="0"/>
                <a:cs typeface="Verdana" panose="020B0604030504040204" pitchFamily="34" charset="0"/>
              </a:rPr>
              <a:t> als Erinnerung malen. </a:t>
            </a:r>
          </a:p>
        </p:txBody>
      </p:sp>
      <p:pic>
        <p:nvPicPr>
          <p:cNvPr id="23" name="Grafik 22" descr="Ein Bild, das Text, Screenshot, Schrift, Handschrift enthält.&#10;&#10;KI-generierte Inhalte können fehlerhaft sein.">
            <a:extLst>
              <a:ext uri="{FF2B5EF4-FFF2-40B4-BE49-F238E27FC236}">
                <a16:creationId xmlns:a16="http://schemas.microsoft.com/office/drawing/2014/main" id="{F613E147-7B28-82E5-51E6-9337EEC218EE}"/>
              </a:ext>
            </a:extLst>
          </p:cNvPr>
          <p:cNvPicPr>
            <a:picLocks noChangeAspect="1"/>
          </p:cNvPicPr>
          <p:nvPr/>
        </p:nvPicPr>
        <p:blipFill>
          <a:blip r:embed="rId3"/>
          <a:stretch>
            <a:fillRect/>
          </a:stretch>
        </p:blipFill>
        <p:spPr>
          <a:xfrm>
            <a:off x="1260667" y="4451859"/>
            <a:ext cx="4805168" cy="3163402"/>
          </a:xfrm>
          <a:prstGeom prst="rect">
            <a:avLst/>
          </a:prstGeom>
        </p:spPr>
      </p:pic>
      <p:cxnSp>
        <p:nvCxnSpPr>
          <p:cNvPr id="25" name="Gerade Verbindung 24">
            <a:extLst>
              <a:ext uri="{FF2B5EF4-FFF2-40B4-BE49-F238E27FC236}">
                <a16:creationId xmlns:a16="http://schemas.microsoft.com/office/drawing/2014/main" id="{315AAA30-2CE9-BFC7-77D6-5BFE54F1A7DF}"/>
              </a:ext>
            </a:extLst>
          </p:cNvPr>
          <p:cNvCxnSpPr>
            <a:cxnSpLocks/>
          </p:cNvCxnSpPr>
          <p:nvPr/>
        </p:nvCxnSpPr>
        <p:spPr>
          <a:xfrm>
            <a:off x="5053191" y="3689983"/>
            <a:ext cx="0" cy="1701348"/>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cxnSp>
        <p:nvCxnSpPr>
          <p:cNvPr id="30" name="Gerade Verbindung 29">
            <a:extLst>
              <a:ext uri="{FF2B5EF4-FFF2-40B4-BE49-F238E27FC236}">
                <a16:creationId xmlns:a16="http://schemas.microsoft.com/office/drawing/2014/main" id="{64EFAB15-FB43-BA13-2D86-CDA94E3E0ACA}"/>
              </a:ext>
            </a:extLst>
          </p:cNvPr>
          <p:cNvCxnSpPr>
            <a:cxnSpLocks/>
          </p:cNvCxnSpPr>
          <p:nvPr/>
        </p:nvCxnSpPr>
        <p:spPr>
          <a:xfrm>
            <a:off x="0" y="5080435"/>
            <a:ext cx="1413879" cy="0"/>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cxnSp>
        <p:nvCxnSpPr>
          <p:cNvPr id="35" name="Gerade Verbindung 34">
            <a:extLst>
              <a:ext uri="{FF2B5EF4-FFF2-40B4-BE49-F238E27FC236}">
                <a16:creationId xmlns:a16="http://schemas.microsoft.com/office/drawing/2014/main" id="{72A82EC8-8CCA-A8C5-4F23-AB435A120505}"/>
              </a:ext>
            </a:extLst>
          </p:cNvPr>
          <p:cNvCxnSpPr>
            <a:cxnSpLocks/>
          </p:cNvCxnSpPr>
          <p:nvPr/>
        </p:nvCxnSpPr>
        <p:spPr>
          <a:xfrm>
            <a:off x="3291447" y="7152517"/>
            <a:ext cx="0" cy="1224621"/>
          </a:xfrm>
          <a:prstGeom prst="line">
            <a:avLst/>
          </a:prstGeom>
          <a:ln w="12700">
            <a:solidFill>
              <a:srgbClr val="B3105B"/>
            </a:solidFill>
            <a:prstDash val="sys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459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6">
            <a:extLst>
              <a:ext uri="{FF2B5EF4-FFF2-40B4-BE49-F238E27FC236}">
                <a16:creationId xmlns:a16="http://schemas.microsoft.com/office/drawing/2014/main" id="{DBBF321E-44C7-5A80-B338-F771F15BC65F}"/>
              </a:ext>
            </a:extLst>
          </p:cNvPr>
          <p:cNvSpPr txBox="1">
            <a:spLocks/>
          </p:cNvSpPr>
          <p:nvPr/>
        </p:nvSpPr>
        <p:spPr>
          <a:xfrm>
            <a:off x="1158506" y="1283006"/>
            <a:ext cx="6110199" cy="919017"/>
          </a:xfrm>
          <a:prstGeom prst="rect">
            <a:avLst/>
          </a:prstGeom>
        </p:spPr>
        <p:txBody>
          <a:bodyPr vert="horz" lIns="0" tIns="0" rIns="0" bIns="0" rtlCol="0">
            <a:noAutofit/>
          </a:bodyPr>
          <a:lst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marR="5080" indent="1270">
              <a:lnSpc>
                <a:spcPct val="112000"/>
              </a:lnSpc>
              <a:spcBef>
                <a:spcPts val="100"/>
              </a:spcBef>
            </a:pPr>
            <a:r>
              <a:rPr lang="de-DE" sz="1500" spc="-35" dirty="0">
                <a:latin typeface="Verdana" panose="020B0604030504040204" pitchFamily="34" charset="0"/>
                <a:ea typeface="Verdana" panose="020B0604030504040204" pitchFamily="34" charset="0"/>
                <a:cs typeface="Verdana" panose="020B0604030504040204" pitchFamily="34" charset="0"/>
              </a:rPr>
              <a:t>Jetzt bist du dran! Gestalte die leere Karteikarte zu der </a:t>
            </a:r>
            <a:r>
              <a:rPr lang="de-DE" sz="1500" spc="-35">
                <a:latin typeface="Verdana" panose="020B0604030504040204" pitchFamily="34" charset="0"/>
                <a:ea typeface="Verdana" panose="020B0604030504040204" pitchFamily="34" charset="0"/>
                <a:cs typeface="Verdana" panose="020B0604030504040204" pitchFamily="34" charset="0"/>
              </a:rPr>
              <a:t>Überschrift </a:t>
            </a:r>
            <a:r>
              <a:rPr lang="de-DE" sz="1500" b="0" i="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de-DE" sz="1600" b="0" i="0" kern="1200">
                <a:solidFill>
                  <a:srgbClr val="000000"/>
                </a:solidFill>
                <a:effectLst/>
                <a:latin typeface="Helvetica" pitchFamily="2" charset="0"/>
                <a:ea typeface="+mn-ea"/>
                <a:cs typeface="+mn-cs"/>
              </a:rPr>
              <a:t>„</a:t>
            </a:r>
            <a:r>
              <a:rPr lang="de-DE" sz="1500" spc="-35">
                <a:latin typeface="Verdana" panose="020B0604030504040204" pitchFamily="34" charset="0"/>
                <a:ea typeface="Verdana" panose="020B0604030504040204" pitchFamily="34" charset="0"/>
                <a:cs typeface="Verdana" panose="020B0604030504040204" pitchFamily="34" charset="0"/>
              </a:rPr>
              <a:t>Der </a:t>
            </a:r>
            <a:r>
              <a:rPr lang="de-DE" sz="1500" spc="-35" dirty="0">
                <a:latin typeface="Verdana" panose="020B0604030504040204" pitchFamily="34" charset="0"/>
                <a:ea typeface="Verdana" panose="020B0604030504040204" pitchFamily="34" charset="0"/>
                <a:cs typeface="Verdana" panose="020B0604030504040204" pitchFamily="34" charset="0"/>
              </a:rPr>
              <a:t>Schwanz </a:t>
            </a:r>
            <a:r>
              <a:rPr lang="de-DE" sz="1500" spc="-35">
                <a:latin typeface="Verdana" panose="020B0604030504040204" pitchFamily="34" charset="0"/>
                <a:ea typeface="Verdana" panose="020B0604030504040204" pitchFamily="34" charset="0"/>
                <a:cs typeface="Verdana" panose="020B0604030504040204" pitchFamily="34" charset="0"/>
              </a:rPr>
              <a:t>des Eichhörnchens</a:t>
            </a:r>
            <a:r>
              <a:rPr lang="de-DE">
                <a:solidFill>
                  <a:srgbClr val="000000"/>
                </a:solidFill>
                <a:latin typeface="Helvetica" pitchFamily="2" charset="0"/>
              </a:rPr>
              <a:t>“</a:t>
            </a:r>
            <a:r>
              <a:rPr lang="de-DE" sz="1500" spc="-35">
                <a:latin typeface="Verdana" panose="020B0604030504040204" pitchFamily="34" charset="0"/>
                <a:ea typeface="Verdana" panose="020B0604030504040204" pitchFamily="34" charset="0"/>
                <a:cs typeface="Verdana" panose="020B0604030504040204" pitchFamily="34" charset="0"/>
              </a:rPr>
              <a:t>. </a:t>
            </a:r>
            <a:r>
              <a:rPr lang="de-DE" sz="1500" spc="-35" dirty="0">
                <a:latin typeface="Verdana" panose="020B0604030504040204" pitchFamily="34" charset="0"/>
                <a:ea typeface="Verdana" panose="020B0604030504040204" pitchFamily="34" charset="0"/>
                <a:cs typeface="Verdana" panose="020B0604030504040204" pitchFamily="34" charset="0"/>
              </a:rPr>
              <a:t>Ullas Text hilft dir dabei. Denke dabei auch an die Merksätze 1–5 auf Seite 1 und Seite 2. </a:t>
            </a:r>
            <a:endParaRPr lang="de-DE" sz="15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feld 6">
            <a:extLst>
              <a:ext uri="{FF2B5EF4-FFF2-40B4-BE49-F238E27FC236}">
                <a16:creationId xmlns:a16="http://schemas.microsoft.com/office/drawing/2014/main" id="{0466A5E2-A32F-3733-8105-771C9E10A6CF}"/>
              </a:ext>
            </a:extLst>
          </p:cNvPr>
          <p:cNvSpPr txBox="1"/>
          <p:nvPr/>
        </p:nvSpPr>
        <p:spPr>
          <a:xfrm>
            <a:off x="6982691" y="10172700"/>
            <a:ext cx="418234" cy="292388"/>
          </a:xfrm>
          <a:prstGeom prst="rect">
            <a:avLst/>
          </a:prstGeom>
          <a:noFill/>
        </p:spPr>
        <p:txBody>
          <a:bodyPr wrap="square" lIns="0" tIns="0" rIns="0" bIns="0" rtlCol="0">
            <a:spAutoFit/>
          </a:bodyPr>
          <a:lstStyle/>
          <a:p>
            <a:pPr algn="ctr"/>
            <a:r>
              <a:rPr lang="de-DE" sz="1900" b="1" dirty="0">
                <a:solidFill>
                  <a:srgbClr val="B3105B"/>
                </a:solidFill>
                <a:latin typeface="Verdana" panose="020B0604030504040204" pitchFamily="34" charset="0"/>
                <a:ea typeface="Verdana" panose="020B0604030504040204" pitchFamily="34" charset="0"/>
                <a:cs typeface="Verdana" panose="020B0604030504040204" pitchFamily="34" charset="0"/>
              </a:rPr>
              <a:t>3</a:t>
            </a:r>
          </a:p>
        </p:txBody>
      </p:sp>
      <p:pic>
        <p:nvPicPr>
          <p:cNvPr id="8" name="object 21">
            <a:extLst>
              <a:ext uri="{FF2B5EF4-FFF2-40B4-BE49-F238E27FC236}">
                <a16:creationId xmlns:a16="http://schemas.microsoft.com/office/drawing/2014/main" id="{29B65808-3063-47F7-FD30-CF1144FC8886}"/>
              </a:ext>
            </a:extLst>
          </p:cNvPr>
          <p:cNvPicPr/>
          <p:nvPr/>
        </p:nvPicPr>
        <p:blipFill>
          <a:blip r:embed="rId2" cstate="print"/>
          <a:stretch>
            <a:fillRect/>
          </a:stretch>
        </p:blipFill>
        <p:spPr>
          <a:xfrm>
            <a:off x="399458" y="2363068"/>
            <a:ext cx="1835989" cy="1871560"/>
          </a:xfrm>
          <a:prstGeom prst="rect">
            <a:avLst/>
          </a:prstGeom>
        </p:spPr>
      </p:pic>
      <p:sp>
        <p:nvSpPr>
          <p:cNvPr id="10" name="Textplatzhalter 6">
            <a:extLst>
              <a:ext uri="{FF2B5EF4-FFF2-40B4-BE49-F238E27FC236}">
                <a16:creationId xmlns:a16="http://schemas.microsoft.com/office/drawing/2014/main" id="{DB481BC7-2ED6-8A8E-2584-5219ACD21872}"/>
              </a:ext>
            </a:extLst>
          </p:cNvPr>
          <p:cNvSpPr txBox="1">
            <a:spLocks/>
          </p:cNvSpPr>
          <p:nvPr/>
        </p:nvSpPr>
        <p:spPr>
          <a:xfrm>
            <a:off x="2263568" y="2400405"/>
            <a:ext cx="5005137" cy="2224430"/>
          </a:xfrm>
          <a:prstGeom prst="rect">
            <a:avLst/>
          </a:prstGeom>
        </p:spPr>
        <p:txBody>
          <a:bodyPr vert="horz" lIns="0" tIns="0" rIns="0" bIns="0" rtlCol="0">
            <a:noAutofit/>
          </a:bodyPr>
          <a:lst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marR="5080" indent="1270">
              <a:lnSpc>
                <a:spcPct val="112000"/>
              </a:lnSpc>
              <a:spcBef>
                <a:spcPts val="100"/>
              </a:spcBef>
            </a:pPr>
            <a:r>
              <a:rPr lang="de-DE" sz="1500" spc="-35" dirty="0">
                <a:solidFill>
                  <a:srgbClr val="92583B"/>
                </a:solidFill>
                <a:latin typeface="Verdana" panose="020B0604030504040204" pitchFamily="34" charset="0"/>
                <a:ea typeface="Verdana" panose="020B0604030504040204" pitchFamily="34" charset="0"/>
                <a:cs typeface="Verdana" panose="020B0604030504040204" pitchFamily="34" charset="0"/>
              </a:rPr>
              <a:t>Am auffälligsten ist der buschige Schwanz des Eichhörnchens. Er ist 15 bis 20 Zentimeter lang und wird beim Laufen in die Höhe gestreckt. Der Schwanz ist länger als der restliche Körper des Tieres.  </a:t>
            </a:r>
          </a:p>
          <a:p>
            <a:pPr marL="12700" marR="5080" indent="1270">
              <a:lnSpc>
                <a:spcPct val="112000"/>
              </a:lnSpc>
              <a:spcBef>
                <a:spcPts val="700"/>
              </a:spcBef>
            </a:pPr>
            <a:r>
              <a:rPr lang="de-DE" sz="1500" spc="-35" dirty="0">
                <a:solidFill>
                  <a:srgbClr val="92583B"/>
                </a:solidFill>
                <a:latin typeface="Verdana" panose="020B0604030504040204" pitchFamily="34" charset="0"/>
                <a:ea typeface="Verdana" panose="020B0604030504040204" pitchFamily="34" charset="0"/>
                <a:cs typeface="Verdana" panose="020B0604030504040204" pitchFamily="34" charset="0"/>
              </a:rPr>
              <a:t>Wenn das Eichhörnchen von Ast zu Ast springt, dient der Schwanz als Steuerruder. Beim Klettern hilft er dem Eichhörnchen, das Gleichgewicht zu halten, so ähnlich wie eine Balancierstange.  </a:t>
            </a:r>
            <a:endParaRPr lang="de-DE" sz="1500" dirty="0">
              <a:solidFill>
                <a:srgbClr val="92583B"/>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feld 11">
            <a:extLst>
              <a:ext uri="{FF2B5EF4-FFF2-40B4-BE49-F238E27FC236}">
                <a16:creationId xmlns:a16="http://schemas.microsoft.com/office/drawing/2014/main" id="{F28A287F-D32D-C5BC-C4ED-1257B732C62C}"/>
              </a:ext>
            </a:extLst>
          </p:cNvPr>
          <p:cNvSpPr txBox="1"/>
          <p:nvPr/>
        </p:nvSpPr>
        <p:spPr>
          <a:xfrm>
            <a:off x="519879" y="4621567"/>
            <a:ext cx="6869247" cy="595099"/>
          </a:xfrm>
          <a:prstGeom prst="rect">
            <a:avLst/>
          </a:prstGeom>
          <a:noFill/>
        </p:spPr>
        <p:txBody>
          <a:bodyPr wrap="square">
            <a:spAutoFit/>
          </a:bodyPr>
          <a:lstStyle/>
          <a:p>
            <a:pPr>
              <a:lnSpc>
                <a:spcPct val="112000"/>
              </a:lnSpc>
            </a:pPr>
            <a:r>
              <a:rPr lang="de-DE" sz="1500" spc="-35" dirty="0">
                <a:solidFill>
                  <a:srgbClr val="92583B"/>
                </a:solidFill>
                <a:latin typeface="Verdana" panose="020B0604030504040204" pitchFamily="34" charset="0"/>
                <a:ea typeface="Verdana" panose="020B0604030504040204" pitchFamily="34" charset="0"/>
                <a:cs typeface="Verdana" panose="020B0604030504040204" pitchFamily="34" charset="0"/>
              </a:rPr>
              <a:t>Außerdem kann sich das Eichhörnchen im Liegen mit seinem Schwanz komplett zudecken und bleibt so vor allem im Winter immer warm! </a:t>
            </a:r>
            <a:endParaRPr lang="de-DE" sz="1500" dirty="0">
              <a:solidFill>
                <a:srgbClr val="92583B"/>
              </a:solidFill>
            </a:endParaRPr>
          </a:p>
        </p:txBody>
      </p:sp>
      <p:pic>
        <p:nvPicPr>
          <p:cNvPr id="26" name="Grafik 25" descr="Ein Bild, das Screenshot, Rechteck enthält.&#10;&#10;KI-generierte Inhalte können fehlerhaft sein.">
            <a:extLst>
              <a:ext uri="{FF2B5EF4-FFF2-40B4-BE49-F238E27FC236}">
                <a16:creationId xmlns:a16="http://schemas.microsoft.com/office/drawing/2014/main" id="{EB2E4842-065E-B1C6-F8D6-6275E2D6BB20}"/>
              </a:ext>
            </a:extLst>
          </p:cNvPr>
          <p:cNvPicPr>
            <a:picLocks noChangeAspect="1"/>
          </p:cNvPicPr>
          <p:nvPr/>
        </p:nvPicPr>
        <p:blipFill>
          <a:blip r:embed="rId3"/>
          <a:stretch>
            <a:fillRect/>
          </a:stretch>
        </p:blipFill>
        <p:spPr>
          <a:xfrm>
            <a:off x="663922" y="5474733"/>
            <a:ext cx="6121400" cy="4000500"/>
          </a:xfrm>
          <a:prstGeom prst="rect">
            <a:avLst/>
          </a:prstGeom>
        </p:spPr>
      </p:pic>
      <p:pic>
        <p:nvPicPr>
          <p:cNvPr id="2" name="Grafik 1">
            <a:extLst>
              <a:ext uri="{FF2B5EF4-FFF2-40B4-BE49-F238E27FC236}">
                <a16:creationId xmlns:a16="http://schemas.microsoft.com/office/drawing/2014/main" id="{F19E3B70-84A0-AFAC-A2B8-15C47E37CA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457" y="1283006"/>
            <a:ext cx="528929" cy="528929"/>
          </a:xfrm>
          <a:prstGeom prst="rect">
            <a:avLst/>
          </a:prstGeom>
        </p:spPr>
      </p:pic>
      <p:pic>
        <p:nvPicPr>
          <p:cNvPr id="3" name="Grafik 2" descr="Ein Bild, das Grafiken, Clipart enthält.&#10;&#10;KI-generierte Inhalte können fehlerhaft sein.">
            <a:extLst>
              <a:ext uri="{FF2B5EF4-FFF2-40B4-BE49-F238E27FC236}">
                <a16:creationId xmlns:a16="http://schemas.microsoft.com/office/drawing/2014/main" id="{58D20DD2-D916-ABFF-9CF1-551960F5D6E4}"/>
              </a:ext>
            </a:extLst>
          </p:cNvPr>
          <p:cNvPicPr>
            <a:picLocks noChangeAspect="1"/>
          </p:cNvPicPr>
          <p:nvPr/>
        </p:nvPicPr>
        <p:blipFill>
          <a:blip r:embed="rId6"/>
          <a:stretch>
            <a:fillRect/>
          </a:stretch>
        </p:blipFill>
        <p:spPr>
          <a:xfrm>
            <a:off x="399457" y="9733300"/>
            <a:ext cx="593835" cy="580025"/>
          </a:xfrm>
          <a:prstGeom prst="rect">
            <a:avLst/>
          </a:prstGeom>
        </p:spPr>
      </p:pic>
      <p:sp>
        <p:nvSpPr>
          <p:cNvPr id="6" name="Textplatzhalter 6">
            <a:extLst>
              <a:ext uri="{FF2B5EF4-FFF2-40B4-BE49-F238E27FC236}">
                <a16:creationId xmlns:a16="http://schemas.microsoft.com/office/drawing/2014/main" id="{5F728787-31E7-2B1E-9D92-51B27D06F9EA}"/>
              </a:ext>
            </a:extLst>
          </p:cNvPr>
          <p:cNvSpPr txBox="1">
            <a:spLocks/>
          </p:cNvSpPr>
          <p:nvPr/>
        </p:nvSpPr>
        <p:spPr>
          <a:xfrm>
            <a:off x="1111914" y="9769515"/>
            <a:ext cx="5673408" cy="553998"/>
          </a:xfrm>
          <a:prstGeom prst="rect">
            <a:avLst/>
          </a:prstGeom>
        </p:spPr>
        <p:txBody>
          <a:bodyPr vert="horz" lIns="0" tIns="0" rIns="0" bIns="0" rtlCol="0">
            <a:noAutofit/>
          </a:bodyPr>
          <a:lstStyle>
            <a:lvl1pPr marL="0" indent="0" algn="l" defTabSz="457200"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00"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700" marR="5080" indent="1270">
              <a:lnSpc>
                <a:spcPct val="112000"/>
              </a:lnSpc>
              <a:spcBef>
                <a:spcPts val="100"/>
              </a:spcBef>
            </a:pPr>
            <a:r>
              <a:rPr lang="de-DE" sz="1500" spc="-35" dirty="0">
                <a:latin typeface="Verdana" panose="020B0604030504040204" pitchFamily="34" charset="0"/>
                <a:ea typeface="Verdana" panose="020B0604030504040204" pitchFamily="34" charset="0"/>
                <a:cs typeface="Verdana" panose="020B0604030504040204" pitchFamily="34" charset="0"/>
              </a:rPr>
              <a:t>Vergleiche deine Karteikarten mit anderen Kindern in deiner Klasse. Habt ihr an alle Merksätze gedacht?</a:t>
            </a:r>
            <a:endParaRPr lang="de-DE" sz="1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632468"/>
      </p:ext>
    </p:extLst>
  </p:cSld>
  <p:clrMapOvr>
    <a:masterClrMapping/>
  </p:clrMapOvr>
</p:sld>
</file>

<file path=ppt/theme/theme1.xml><?xml version="1.0" encoding="utf-8"?>
<a:theme xmlns:a="http://schemas.openxmlformats.org/drawingml/2006/main" name="Office">
  <a:themeElements>
    <a:clrScheme name="JP Kids">
      <a:dk1>
        <a:srgbClr val="000000"/>
      </a:dk1>
      <a:lt1>
        <a:srgbClr val="FFFFFF"/>
      </a:lt1>
      <a:dk2>
        <a:srgbClr val="416169"/>
      </a:dk2>
      <a:lt2>
        <a:srgbClr val="EF7D00"/>
      </a:lt2>
      <a:accent1>
        <a:srgbClr val="0CAF8F"/>
      </a:accent1>
      <a:accent2>
        <a:srgbClr val="694C89"/>
      </a:accent2>
      <a:accent3>
        <a:srgbClr val="70A822"/>
      </a:accent3>
      <a:accent4>
        <a:srgbClr val="245399"/>
      </a:accent4>
      <a:accent5>
        <a:srgbClr val="B3115B"/>
      </a:accent5>
      <a:accent6>
        <a:srgbClr val="13A8D6"/>
      </a:accent6>
      <a:hlink>
        <a:srgbClr val="0000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2">
              <a:lumMod val="40000"/>
              <a:lumOff val="60000"/>
            </a:schemeClr>
          </a:solidFill>
        </a:ln>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Übung 18_Lösung_Wie gestalte ich hilfreiche Karteikarten_bearbeitbar" id="{C4DEB2A0-9157-5548-B400-F4A22EDC5B21}" vid="{EB846AC5-A4BA-F84B-A4E1-7F23B9CDDEB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3" ma:contentTypeDescription="Ein neues Dokument erstellen." ma:contentTypeScope="" ma:versionID="3e84c5dc38d4d3f6a9eee50b11b700ee">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1e383c85046acc7aecc91330e764a5fe"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7744ce-4575-4212-a4ef-f6e6bfd1f8f9}"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Props1.xml><?xml version="1.0" encoding="utf-8"?>
<ds:datastoreItem xmlns:ds="http://schemas.openxmlformats.org/officeDocument/2006/customXml" ds:itemID="{1D4E4964-247E-4CAA-B9E0-4E50DB00A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806471-2cc8-4125-b85b-4fac380c6b8c"/>
    <ds:schemaRef ds:uri="be442d10-d911-4372-a859-a1514b63a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9B9F3-CBDE-49D7-9E94-AFDA9A089C23}">
  <ds:schemaRefs>
    <ds:schemaRef ds:uri="http://schemas.microsoft.com/sharepoint/v3/contenttype/forms"/>
  </ds:schemaRefs>
</ds:datastoreItem>
</file>

<file path=customXml/itemProps3.xml><?xml version="1.0" encoding="utf-8"?>
<ds:datastoreItem xmlns:ds="http://schemas.openxmlformats.org/officeDocument/2006/customXml" ds:itemID="{6F945B88-FCAA-4D4C-9EA8-03F824D25F91}">
  <ds:schemaRefs>
    <ds:schemaRef ds:uri="http://schemas.microsoft.com/office/2006/metadata/properties"/>
    <ds:schemaRef ds:uri="http://schemas.microsoft.com/office/2006/documentManagement/types"/>
    <ds:schemaRef ds:uri="be442d10-d911-4372-a859-a1514b63a75b"/>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52806471-2cc8-4125-b85b-4fac380c6b8c"/>
  </ds:schemaRefs>
</ds:datastoreItem>
</file>

<file path=docProps/app.xml><?xml version="1.0" encoding="utf-8"?>
<Properties xmlns="http://schemas.openxmlformats.org/officeDocument/2006/extended-properties" xmlns:vt="http://schemas.openxmlformats.org/officeDocument/2006/docPropsVTypes">
  <Template>Office</Template>
  <TotalTime>0</TotalTime>
  <Words>346</Words>
  <Application>Microsoft Macintosh PowerPoint</Application>
  <PresentationFormat>Benutzerdefiniert</PresentationFormat>
  <Paragraphs>23</Paragraphs>
  <Slides>3</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Aptos</vt:lpstr>
      <vt:lpstr>Arial</vt:lpstr>
      <vt:lpstr>Helvetica</vt:lpstr>
      <vt:lpstr>Verdana</vt:lpstr>
      <vt:lpstr>Office</vt:lpstr>
      <vt:lpstr>Wie gestalte ich hilfereiche Karteikarten?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Simon, Alena</dc:creator>
  <cp:keywords/>
  <dc:description>generated using python-pptx</dc:description>
  <cp:lastModifiedBy>Simon, Alena</cp:lastModifiedBy>
  <cp:revision>2</cp:revision>
  <dcterms:created xsi:type="dcterms:W3CDTF">2026-02-20T10:46:03Z</dcterms:created>
  <dcterms:modified xsi:type="dcterms:W3CDTF">2026-02-24T15:24:02Z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