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
  </p:notesMasterIdLst>
  <p:sldIdLst>
    <p:sldId id="256" r:id="rId5"/>
    <p:sldId id="259" r:id="rId6"/>
    <p:sldId id="260" r:id="rId7"/>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105B"/>
    <a:srgbClr val="92583B"/>
    <a:srgbClr val="F6F2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6C1211-7712-7C4A-8F11-5BB2583268C2}" v="1" dt="2026-02-24T13:44:13.637"/>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1586"/>
    <p:restoredTop sz="96132"/>
  </p:normalViewPr>
  <p:slideViewPr>
    <p:cSldViewPr snapToGrid="0" snapToObjects="1">
      <p:cViewPr>
        <p:scale>
          <a:sx n="101" d="100"/>
          <a:sy n="101" d="100"/>
        </p:scale>
        <p:origin x="3264" y="-1568"/>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Alena" userId="6eb8a65d-d8fa-4f9f-95fc-24602eb0b556" providerId="ADAL" clId="{335FC2B8-6463-5620-AD1F-399B5B22EE41}"/>
    <pc:docChg chg="modSld">
      <pc:chgData name="Simon, Alena" userId="6eb8a65d-d8fa-4f9f-95fc-24602eb0b556" providerId="ADAL" clId="{335FC2B8-6463-5620-AD1F-399B5B22EE41}" dt="2026-02-24T15:24:00.515" v="11" actId="20577"/>
      <pc:docMkLst>
        <pc:docMk/>
      </pc:docMkLst>
      <pc:sldChg chg="modSp mod">
        <pc:chgData name="Simon, Alena" userId="6eb8a65d-d8fa-4f9f-95fc-24602eb0b556" providerId="ADAL" clId="{335FC2B8-6463-5620-AD1F-399B5B22EE41}" dt="2026-02-24T15:24:00.515" v="11" actId="20577"/>
        <pc:sldMkLst>
          <pc:docMk/>
          <pc:sldMk cId="0" sldId="256"/>
        </pc:sldMkLst>
        <pc:spChg chg="mod">
          <ac:chgData name="Simon, Alena" userId="6eb8a65d-d8fa-4f9f-95fc-24602eb0b556" providerId="ADAL" clId="{335FC2B8-6463-5620-AD1F-399B5B22EE41}" dt="2026-02-24T15:24:00.515" v="11" actId="20577"/>
          <ac:spMkLst>
            <pc:docMk/>
            <pc:sldMk cId="0" sldId="256"/>
            <ac:spMk id="28" creationId="{37BBCD69-9718-EC64-BDD7-5EBF285E3DCC}"/>
          </ac:spMkLst>
        </pc:spChg>
      </pc:sldChg>
      <pc:sldChg chg="modSp mod">
        <pc:chgData name="Simon, Alena" userId="6eb8a65d-d8fa-4f9f-95fc-24602eb0b556" providerId="ADAL" clId="{335FC2B8-6463-5620-AD1F-399B5B22EE41}" dt="2026-02-24T13:44:27.811" v="7" actId="20577"/>
        <pc:sldMkLst>
          <pc:docMk/>
          <pc:sldMk cId="312632468" sldId="260"/>
        </pc:sldMkLst>
        <pc:spChg chg="mod">
          <ac:chgData name="Simon, Alena" userId="6eb8a65d-d8fa-4f9f-95fc-24602eb0b556" providerId="ADAL" clId="{335FC2B8-6463-5620-AD1F-399B5B22EE41}" dt="2026-02-24T13:44:27.811" v="7" actId="20577"/>
          <ac:spMkLst>
            <pc:docMk/>
            <pc:sldMk cId="312632468" sldId="260"/>
            <ac:spMk id="5" creationId="{DBBF321E-44C7-5A80-B338-F771F15BC65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50FB7-2999-8441-93B6-D0A1B5525EA2}" type="datetimeFigureOut">
              <a:rPr lang="en-GB" smtClean="0"/>
              <a:t>24/02/2026</a:t>
            </a:fld>
            <a:endParaRPr lang="en-GB"/>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D43D86-F19A-F140-8D71-F7A74C5F1B4D}" type="slidenum">
              <a:rPr lang="en-GB" smtClean="0"/>
              <a:t>‹Nr.›</a:t>
            </a:fld>
            <a:endParaRPr lang="en-GB"/>
          </a:p>
        </p:txBody>
      </p:sp>
    </p:spTree>
    <p:extLst>
      <p:ext uri="{BB962C8B-B14F-4D97-AF65-F5344CB8AC3E}">
        <p14:creationId xmlns:p14="http://schemas.microsoft.com/office/powerpoint/2010/main" val="3901984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8ED43D86-F19A-F140-8D71-F7A74C5F1B4D}" type="slidenum">
              <a:rPr lang="en-GB" smtClean="0"/>
              <a:t>1</a:t>
            </a:fld>
            <a:endParaRPr lang="en-GB"/>
          </a:p>
        </p:txBody>
      </p:sp>
    </p:spTree>
    <p:extLst>
      <p:ext uri="{BB962C8B-B14F-4D97-AF65-F5344CB8AC3E}">
        <p14:creationId xmlns:p14="http://schemas.microsoft.com/office/powerpoint/2010/main" val="1963736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2B7C4-EFFB-61A1-7C90-DCF0C4D1E19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F444940-07D5-8C77-745A-2DBE784946F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18E75B1-7323-519C-4BF4-3CD06BFCCC14}"/>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C8431596-0111-7C68-BD99-78BE471E30D6}"/>
              </a:ext>
            </a:extLst>
          </p:cNvPr>
          <p:cNvSpPr>
            <a:spLocks noGrp="1"/>
          </p:cNvSpPr>
          <p:nvPr>
            <p:ph type="sldNum" sz="quarter" idx="5"/>
          </p:nvPr>
        </p:nvSpPr>
        <p:spPr/>
        <p:txBody>
          <a:bodyPr/>
          <a:lstStyle/>
          <a:p>
            <a:fld id="{8ED43D86-F19A-F140-8D71-F7A74C5F1B4D}" type="slidenum">
              <a:rPr lang="en-GB" smtClean="0"/>
              <a:t>2</a:t>
            </a:fld>
            <a:endParaRPr lang="en-GB"/>
          </a:p>
        </p:txBody>
      </p:sp>
    </p:spTree>
    <p:extLst>
      <p:ext uri="{BB962C8B-B14F-4D97-AF65-F5344CB8AC3E}">
        <p14:creationId xmlns:p14="http://schemas.microsoft.com/office/powerpoint/2010/main" val="335341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9008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28E7C210-A86B-0135-AD48-67F52E94E95E}"/>
              </a:ext>
            </a:extLst>
          </p:cNvPr>
          <p:cNvSpPr>
            <a:spLocks noGrp="1"/>
          </p:cNvSpPr>
          <p:nvPr>
            <p:ph type="body" sz="quarter" idx="10" hasCustomPrompt="1"/>
          </p:nvPr>
        </p:nvSpPr>
        <p:spPr>
          <a:xfrm>
            <a:off x="358774" y="2052000"/>
            <a:ext cx="6842125" cy="576745"/>
          </a:xfrm>
        </p:spPr>
        <p:txBody>
          <a:bodyPr/>
          <a:lstStyle/>
          <a:p>
            <a:pPr lvl="0"/>
            <a:r>
              <a:rPr lang="de-DE" dirty="0"/>
              <a:t>Hier steht eine genauere Beschreibung der Aufgabe.</a:t>
            </a:r>
          </a:p>
        </p:txBody>
      </p:sp>
      <p:sp>
        <p:nvSpPr>
          <p:cNvPr id="23" name="Titel 22">
            <a:extLst>
              <a:ext uri="{FF2B5EF4-FFF2-40B4-BE49-F238E27FC236}">
                <a16:creationId xmlns:a16="http://schemas.microsoft.com/office/drawing/2014/main" id="{F43D722F-2A48-1827-47BA-D53E6BE0D85F}"/>
              </a:ext>
            </a:extLst>
          </p:cNvPr>
          <p:cNvSpPr>
            <a:spLocks noGrp="1"/>
          </p:cNvSpPr>
          <p:nvPr>
            <p:ph type="title" hasCustomPrompt="1"/>
          </p:nvPr>
        </p:nvSpPr>
        <p:spPr>
          <a:xfrm>
            <a:off x="358774" y="1260221"/>
            <a:ext cx="6842125" cy="711089"/>
          </a:xfrm>
        </p:spPr>
        <p:txBody>
          <a:bodyPr/>
          <a:lstStyle>
            <a:lvl1pPr>
              <a:defRPr/>
            </a:lvl1pPr>
          </a:lstStyle>
          <a:p>
            <a:r>
              <a:rPr lang="de-DE" dirty="0"/>
              <a:t>Überschrift der Übung eingeben</a:t>
            </a:r>
          </a:p>
        </p:txBody>
      </p:sp>
    </p:spTree>
    <p:extLst>
      <p:ext uri="{BB962C8B-B14F-4D97-AF65-F5344CB8AC3E}">
        <p14:creationId xmlns:p14="http://schemas.microsoft.com/office/powerpoint/2010/main" val="1006470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5D247FAD-9EBA-817F-3CCC-D84B96A39AF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06000" y="360000"/>
            <a:ext cx="6840000" cy="711089"/>
          </a:xfrm>
          <a:prstGeom prst="rect">
            <a:avLst/>
          </a:prstGeom>
        </p:spPr>
      </p:pic>
      <p:sp>
        <p:nvSpPr>
          <p:cNvPr id="3" name="Textplatzhalter 2">
            <a:extLst>
              <a:ext uri="{FF2B5EF4-FFF2-40B4-BE49-F238E27FC236}">
                <a16:creationId xmlns:a16="http://schemas.microsoft.com/office/drawing/2014/main" id="{C8FBBECD-21AB-4CF2-DA23-FC6DBF5D4699}"/>
              </a:ext>
            </a:extLst>
          </p:cNvPr>
          <p:cNvSpPr>
            <a:spLocks noGrp="1"/>
          </p:cNvSpPr>
          <p:nvPr>
            <p:ph type="body" idx="1"/>
          </p:nvPr>
        </p:nvSpPr>
        <p:spPr>
          <a:xfrm>
            <a:off x="358774" y="2052000"/>
            <a:ext cx="6842125" cy="576000"/>
          </a:xfrm>
          <a:prstGeom prst="rect">
            <a:avLst/>
          </a:prstGeom>
        </p:spPr>
        <p:txBody>
          <a:bodyPr vert="horz" lIns="0" tIns="0" rIns="0" bIns="0" rtlCol="0">
            <a:noAutofit/>
          </a:bodyPr>
          <a:lstStyle/>
          <a:p>
            <a:pPr lvl="0"/>
            <a:r>
              <a:rPr lang="de-DE" dirty="0"/>
              <a:t>Hier steht eine genauere Beschreibung der Aufgabe.</a:t>
            </a:r>
          </a:p>
        </p:txBody>
      </p:sp>
      <p:sp>
        <p:nvSpPr>
          <p:cNvPr id="4" name="Titelplatzhalter 3">
            <a:extLst>
              <a:ext uri="{FF2B5EF4-FFF2-40B4-BE49-F238E27FC236}">
                <a16:creationId xmlns:a16="http://schemas.microsoft.com/office/drawing/2014/main" id="{641FC9B6-D38A-67E5-841B-E46586B0266C}"/>
              </a:ext>
            </a:extLst>
          </p:cNvPr>
          <p:cNvSpPr>
            <a:spLocks noGrp="1"/>
          </p:cNvSpPr>
          <p:nvPr>
            <p:ph type="title"/>
          </p:nvPr>
        </p:nvSpPr>
        <p:spPr>
          <a:xfrm>
            <a:off x="358774" y="1260221"/>
            <a:ext cx="6842125" cy="711089"/>
          </a:xfrm>
          <a:prstGeom prst="rect">
            <a:avLst/>
          </a:prstGeom>
        </p:spPr>
        <p:txBody>
          <a:bodyPr vert="horz" lIns="0" tIns="0" rIns="0" bIns="0" rtlCol="0" anchor="t">
            <a:noAutofit/>
          </a:bodyPr>
          <a:lstStyle/>
          <a:p>
            <a:r>
              <a:rPr lang="de-DE" dirty="0"/>
              <a:t>Überschrift der Übung eingeben</a:t>
            </a:r>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56" r:id="rId1"/>
    <p:sldLayoutId id="2147483657" r:id="rId2"/>
  </p:sldLayoutIdLst>
  <p:txStyles>
    <p:titleStyle>
      <a:lvl1pPr algn="l" defTabSz="457200" rtl="0" eaLnBrk="1" latinLnBrk="0" hangingPunct="1">
        <a:lnSpc>
          <a:spcPct val="90000"/>
        </a:lnSpc>
        <a:spcBef>
          <a:spcPct val="0"/>
        </a:spcBef>
        <a:buNone/>
        <a:defRPr sz="2800" b="1" i="0" kern="1200">
          <a:solidFill>
            <a:schemeClr val="accent4"/>
          </a:solidFill>
          <a:latin typeface="Aptos" panose="020B0004020202020204" pitchFamily="34" charset="0"/>
          <a:ea typeface="+mj-ea"/>
          <a:cs typeface="+mj-cs"/>
        </a:defRPr>
      </a:lvl1pPr>
    </p:titleStyle>
    <p:body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F26B43"/>
          </p15:clr>
        </p15:guide>
        <p15:guide id="2" pos="4536" userDrawn="1">
          <p15:clr>
            <a:srgbClr val="F26B43"/>
          </p15:clr>
        </p15:guide>
        <p15:guide id="3" orient="horz" pos="6503" userDrawn="1">
          <p15:clr>
            <a:srgbClr val="F26B43"/>
          </p15:clr>
        </p15:guide>
        <p15:guide id="4" orient="horz" pos="65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7.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054021AF-2849-D8C3-22B5-A99C0D977F3D}"/>
              </a:ext>
            </a:extLst>
          </p:cNvPr>
          <p:cNvSpPr>
            <a:spLocks noGrp="1"/>
          </p:cNvSpPr>
          <p:nvPr>
            <p:ph type="body" sz="quarter" idx="10"/>
          </p:nvPr>
        </p:nvSpPr>
        <p:spPr>
          <a:xfrm>
            <a:off x="358775" y="1811943"/>
            <a:ext cx="6623916" cy="711089"/>
          </a:xfrm>
        </p:spPr>
        <p:txBody>
          <a:bodyPr/>
          <a:lstStyle/>
          <a:p>
            <a:pPr marL="12700" marR="5080" algn="just">
              <a:lnSpc>
                <a:spcPct val="112000"/>
              </a:lnSpc>
              <a:spcBef>
                <a:spcPts val="100"/>
              </a:spcBef>
            </a:pPr>
            <a:r>
              <a:rPr lang="de-DE" sz="1500" dirty="0">
                <a:latin typeface="Verdana" panose="020B0604030504040204" pitchFamily="34" charset="0"/>
                <a:ea typeface="Verdana" panose="020B0604030504040204" pitchFamily="34" charset="0"/>
                <a:cs typeface="Verdana" panose="020B0604030504040204" pitchFamily="34" charset="0"/>
              </a:rPr>
              <a:t>Ulla</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schreibt</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und</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spc="75" dirty="0">
                <a:latin typeface="Verdana" panose="020B0604030504040204" pitchFamily="34" charset="0"/>
                <a:ea typeface="Verdana" panose="020B0604030504040204" pitchFamily="34" charset="0"/>
                <a:cs typeface="Verdana" panose="020B0604030504040204" pitchFamily="34" charset="0"/>
              </a:rPr>
              <a:t>malt</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alles</a:t>
            </a:r>
            <a:r>
              <a:rPr lang="de-DE" sz="1500" spc="1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die</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Karteikarten,</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was</a:t>
            </a:r>
            <a:r>
              <a:rPr lang="de-DE" sz="1500" spc="1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ihr</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bei</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spc="-25" dirty="0">
                <a:latin typeface="Verdana" panose="020B0604030504040204" pitchFamily="34" charset="0"/>
                <a:ea typeface="Verdana" panose="020B0604030504040204" pitchFamily="34" charset="0"/>
                <a:cs typeface="Verdana" panose="020B0604030504040204" pitchFamily="34" charset="0"/>
              </a:rPr>
              <a:t>der </a:t>
            </a:r>
            <a:r>
              <a:rPr lang="de-DE" sz="1500" dirty="0">
                <a:latin typeface="Verdana" panose="020B0604030504040204" pitchFamily="34" charset="0"/>
                <a:ea typeface="Verdana" panose="020B0604030504040204" pitchFamily="34" charset="0"/>
                <a:cs typeface="Verdana" panose="020B0604030504040204" pitchFamily="34" charset="0"/>
              </a:rPr>
              <a:t>Präsentation</a:t>
            </a:r>
            <a:r>
              <a:rPr lang="de-DE" sz="1500" spc="3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hilft.</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Dann</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ist</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sie</a:t>
            </a:r>
            <a:r>
              <a:rPr lang="de-DE" sz="1500" spc="3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nicht</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so</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aufgeregt.</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spc="-35" dirty="0">
                <a:latin typeface="Verdana" panose="020B0604030504040204" pitchFamily="34" charset="0"/>
                <a:ea typeface="Verdana" panose="020B0604030504040204" pitchFamily="34" charset="0"/>
                <a:cs typeface="Verdana" panose="020B0604030504040204" pitchFamily="34" charset="0"/>
              </a:rPr>
              <a:t>Was</a:t>
            </a:r>
            <a:r>
              <a:rPr lang="de-DE" sz="1500" spc="3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ihren </a:t>
            </a:r>
            <a:r>
              <a:rPr lang="de-DE" sz="1500" dirty="0">
                <a:latin typeface="Verdana" panose="020B0604030504040204" pitchFamily="34" charset="0"/>
                <a:ea typeface="Verdana" panose="020B0604030504040204" pitchFamily="34" charset="0"/>
                <a:cs typeface="Verdana" panose="020B0604030504040204" pitchFamily="34" charset="0"/>
              </a:rPr>
              <a:t>Karteikarten</a:t>
            </a:r>
            <a:r>
              <a:rPr lang="de-DE" sz="1500" spc="10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steht</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und</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was</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sie</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u="heavy" dirty="0">
                <a:uFill>
                  <a:solidFill>
                    <a:srgbClr val="F6F2A4"/>
                  </a:solidFill>
                </a:uFill>
                <a:latin typeface="Verdana" panose="020B0604030504040204" pitchFamily="34" charset="0"/>
                <a:ea typeface="Verdana" panose="020B0604030504040204" pitchFamily="34" charset="0"/>
                <a:cs typeface="Verdana" panose="020B0604030504040204" pitchFamily="34" charset="0"/>
              </a:rPr>
              <a:t>unterstreicht</a:t>
            </a:r>
            <a:r>
              <a:rPr lang="de-DE" sz="1500" dirty="0">
                <a:latin typeface="Verdana" panose="020B0604030504040204" pitchFamily="34" charset="0"/>
                <a:ea typeface="Verdana" panose="020B0604030504040204" pitchFamily="34" charset="0"/>
                <a:cs typeface="Verdana" panose="020B0604030504040204" pitchFamily="34" charset="0"/>
              </a:rPr>
              <a:t>,</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entscheidet</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Ulla.</a:t>
            </a: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
        <p:nvSpPr>
          <p:cNvPr id="6" name="Titel 5">
            <a:extLst>
              <a:ext uri="{FF2B5EF4-FFF2-40B4-BE49-F238E27FC236}">
                <a16:creationId xmlns:a16="http://schemas.microsoft.com/office/drawing/2014/main" id="{C763FE91-2F86-DC3B-4335-C5DAC0A5B1F3}"/>
              </a:ext>
            </a:extLst>
          </p:cNvPr>
          <p:cNvSpPr>
            <a:spLocks noGrp="1"/>
          </p:cNvSpPr>
          <p:nvPr>
            <p:ph type="title"/>
          </p:nvPr>
        </p:nvSpPr>
        <p:spPr/>
        <p:txBody>
          <a:bodyPr/>
          <a:lstStyle/>
          <a:p>
            <a:r>
              <a:rPr lang="de-DE" dirty="0">
                <a:solidFill>
                  <a:srgbClr val="B3105B"/>
                </a:solidFill>
              </a:rPr>
              <a:t>Wie gestalte ich hilfereiche Karteikarten?</a:t>
            </a:r>
          </a:p>
        </p:txBody>
      </p:sp>
      <p:sp>
        <p:nvSpPr>
          <p:cNvPr id="3" name="Textplatzhalter 6">
            <a:extLst>
              <a:ext uri="{FF2B5EF4-FFF2-40B4-BE49-F238E27FC236}">
                <a16:creationId xmlns:a16="http://schemas.microsoft.com/office/drawing/2014/main" id="{6287F6EF-4525-0161-0CB4-BF8322E82C07}"/>
              </a:ext>
            </a:extLst>
          </p:cNvPr>
          <p:cNvSpPr txBox="1">
            <a:spLocks/>
          </p:cNvSpPr>
          <p:nvPr/>
        </p:nvSpPr>
        <p:spPr>
          <a:xfrm>
            <a:off x="1050018" y="2823356"/>
            <a:ext cx="6150880" cy="528929"/>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700" marR="5080" indent="1270">
              <a:lnSpc>
                <a:spcPct val="112000"/>
              </a:lnSpc>
              <a:spcBef>
                <a:spcPts val="100"/>
              </a:spcBef>
            </a:pPr>
            <a:r>
              <a:rPr lang="de-DE" sz="1500" spc="-35" dirty="0">
                <a:latin typeface="Verdana" panose="020B0604030504040204" pitchFamily="34" charset="0"/>
                <a:ea typeface="Verdana" panose="020B0604030504040204" pitchFamily="34" charset="0"/>
                <a:cs typeface="Verdana" panose="020B0604030504040204" pitchFamily="34" charset="0"/>
              </a:rPr>
              <a:t>Ergänze</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die </a:t>
            </a:r>
            <a:r>
              <a:rPr lang="de-DE" sz="1500" spc="-20" dirty="0">
                <a:latin typeface="Verdana" panose="020B0604030504040204" pitchFamily="34" charset="0"/>
                <a:ea typeface="Verdana" panose="020B0604030504040204" pitchFamily="34" charset="0"/>
                <a:cs typeface="Verdana" panose="020B0604030504040204" pitchFamily="34" charset="0"/>
              </a:rPr>
              <a:t>Merksätze</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neben den Karteikarten</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spc="85" dirty="0">
                <a:latin typeface="Verdana" panose="020B0604030504040204" pitchFamily="34" charset="0"/>
                <a:ea typeface="Verdana" panose="020B0604030504040204" pitchFamily="34" charset="0"/>
                <a:cs typeface="Verdana" panose="020B0604030504040204" pitchFamily="34" charset="0"/>
              </a:rPr>
              <a:t>mit</a:t>
            </a:r>
            <a:r>
              <a:rPr lang="de-DE" sz="1500" dirty="0">
                <a:latin typeface="Verdana" panose="020B0604030504040204" pitchFamily="34" charset="0"/>
                <a:ea typeface="Verdana" panose="020B0604030504040204" pitchFamily="34" charset="0"/>
                <a:cs typeface="Verdana" panose="020B0604030504040204" pitchFamily="34" charset="0"/>
              </a:rPr>
              <a:t> </a:t>
            </a:r>
            <a:r>
              <a:rPr lang="de-DE" sz="1500" spc="-25" dirty="0">
                <a:latin typeface="Verdana" panose="020B0604030504040204" pitchFamily="34" charset="0"/>
                <a:ea typeface="Verdana" panose="020B0604030504040204" pitchFamily="34" charset="0"/>
                <a:cs typeface="Verdana" panose="020B0604030504040204" pitchFamily="34" charset="0"/>
              </a:rPr>
              <a:t>den </a:t>
            </a:r>
            <a:r>
              <a:rPr lang="de-DE" sz="1500" dirty="0">
                <a:latin typeface="Verdana" panose="020B0604030504040204" pitchFamily="34" charset="0"/>
                <a:ea typeface="Verdana" panose="020B0604030504040204" pitchFamily="34" charset="0"/>
                <a:cs typeface="Verdana" panose="020B0604030504040204" pitchFamily="34" charset="0"/>
              </a:rPr>
              <a:t>folgenden</a:t>
            </a:r>
            <a:r>
              <a:rPr lang="de-DE" sz="1500" spc="15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Wörtern:</a:t>
            </a: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
        <p:nvSpPr>
          <p:cNvPr id="8" name="object 46">
            <a:extLst>
              <a:ext uri="{FF2B5EF4-FFF2-40B4-BE49-F238E27FC236}">
                <a16:creationId xmlns:a16="http://schemas.microsoft.com/office/drawing/2014/main" id="{F1C8E88F-248C-AA7F-2048-E74E08EAC859}"/>
              </a:ext>
            </a:extLst>
          </p:cNvPr>
          <p:cNvSpPr/>
          <p:nvPr/>
        </p:nvSpPr>
        <p:spPr>
          <a:xfrm>
            <a:off x="1050018" y="3512462"/>
            <a:ext cx="702287" cy="334542"/>
          </a:xfrm>
          <a:prstGeom prst="roundRect">
            <a:avLst/>
          </a:prstGeom>
          <a:solidFill>
            <a:srgbClr val="F3E0E6"/>
          </a:solidFill>
        </p:spPr>
        <p:txBody>
          <a:bodyPr wrap="square" lIns="72000" tIns="36000" rIns="36000" bIns="36000" rtlCol="0"/>
          <a:lstStyle/>
          <a:p>
            <a:r>
              <a:rPr lang="de-DE" sz="1400" dirty="0">
                <a:latin typeface="Verdana" panose="020B0604030504040204" pitchFamily="34" charset="0"/>
                <a:ea typeface="Verdana" panose="020B0604030504040204" pitchFamily="34" charset="0"/>
                <a:cs typeface="Verdana" panose="020B0604030504040204" pitchFamily="34" charset="0"/>
              </a:rPr>
              <a:t>Bilder</a:t>
            </a:r>
            <a:endParaRPr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object 46">
            <a:extLst>
              <a:ext uri="{FF2B5EF4-FFF2-40B4-BE49-F238E27FC236}">
                <a16:creationId xmlns:a16="http://schemas.microsoft.com/office/drawing/2014/main" id="{F0FDC3CD-D6FF-6C26-AE5C-001F77FCA36C}"/>
              </a:ext>
            </a:extLst>
          </p:cNvPr>
          <p:cNvSpPr/>
          <p:nvPr/>
        </p:nvSpPr>
        <p:spPr>
          <a:xfrm>
            <a:off x="1807725" y="3512955"/>
            <a:ext cx="1191489" cy="334542"/>
          </a:xfrm>
          <a:prstGeom prst="roundRect">
            <a:avLst/>
          </a:prstGeom>
          <a:solidFill>
            <a:srgbClr val="F3E0E6"/>
          </a:solidFill>
        </p:spPr>
        <p:txBody>
          <a:bodyPr wrap="square" lIns="72000" tIns="36000" rIns="36000" bIns="36000" rtlCol="0"/>
          <a:lstStyle/>
          <a:p>
            <a:r>
              <a:rPr lang="de-DE" sz="1400" dirty="0">
                <a:latin typeface="Verdana" panose="020B0604030504040204" pitchFamily="34" charset="0"/>
                <a:ea typeface="Verdana" panose="020B0604030504040204" pitchFamily="34" charset="0"/>
                <a:cs typeface="Verdana" panose="020B0604030504040204" pitchFamily="34" charset="0"/>
              </a:rPr>
              <a:t>Überschrift</a:t>
            </a:r>
            <a:endParaRPr sz="1400" dirty="0">
              <a:latin typeface="Verdana" panose="020B0604030504040204" pitchFamily="34" charset="0"/>
              <a:ea typeface="Verdana" panose="020B0604030504040204" pitchFamily="34" charset="0"/>
              <a:cs typeface="Verdana" panose="020B0604030504040204" pitchFamily="34" charset="0"/>
            </a:endParaRPr>
          </a:p>
        </p:txBody>
      </p:sp>
      <p:sp>
        <p:nvSpPr>
          <p:cNvPr id="10" name="object 46">
            <a:extLst>
              <a:ext uri="{FF2B5EF4-FFF2-40B4-BE49-F238E27FC236}">
                <a16:creationId xmlns:a16="http://schemas.microsoft.com/office/drawing/2014/main" id="{5D882A82-0990-C9D6-20E2-01930CE13ED5}"/>
              </a:ext>
            </a:extLst>
          </p:cNvPr>
          <p:cNvSpPr/>
          <p:nvPr/>
        </p:nvSpPr>
        <p:spPr>
          <a:xfrm>
            <a:off x="3054635" y="3512462"/>
            <a:ext cx="1740781" cy="334542"/>
          </a:xfrm>
          <a:prstGeom prst="roundRect">
            <a:avLst/>
          </a:prstGeom>
          <a:solidFill>
            <a:srgbClr val="F3E0E6"/>
          </a:solidFill>
        </p:spPr>
        <p:txBody>
          <a:bodyPr wrap="square" lIns="72000" tIns="36000" rIns="36000" bIns="36000" rtlCol="0"/>
          <a:lstStyle/>
          <a:p>
            <a:r>
              <a:rPr lang="de-DE" sz="1400" dirty="0">
                <a:latin typeface="Verdana" panose="020B0604030504040204" pitchFamily="34" charset="0"/>
                <a:ea typeface="Verdana" panose="020B0604030504040204" pitchFamily="34" charset="0"/>
                <a:cs typeface="Verdana" panose="020B0604030504040204" pitchFamily="34" charset="0"/>
              </a:rPr>
              <a:t>wichtigen Wörter</a:t>
            </a:r>
            <a:endParaRPr sz="1400" dirty="0">
              <a:latin typeface="Verdana" panose="020B0604030504040204" pitchFamily="34" charset="0"/>
              <a:ea typeface="Verdana" panose="020B0604030504040204" pitchFamily="34" charset="0"/>
              <a:cs typeface="Verdana" panose="020B0604030504040204" pitchFamily="34" charset="0"/>
            </a:endParaRPr>
          </a:p>
        </p:txBody>
      </p:sp>
      <p:sp>
        <p:nvSpPr>
          <p:cNvPr id="11" name="object 46">
            <a:extLst>
              <a:ext uri="{FF2B5EF4-FFF2-40B4-BE49-F238E27FC236}">
                <a16:creationId xmlns:a16="http://schemas.microsoft.com/office/drawing/2014/main" id="{5964B8CB-B7D1-FDBA-878E-4381ABBE0DB9}"/>
              </a:ext>
            </a:extLst>
          </p:cNvPr>
          <p:cNvSpPr/>
          <p:nvPr/>
        </p:nvSpPr>
        <p:spPr>
          <a:xfrm>
            <a:off x="4850839" y="3514478"/>
            <a:ext cx="1030129" cy="334542"/>
          </a:xfrm>
          <a:prstGeom prst="roundRect">
            <a:avLst/>
          </a:prstGeom>
          <a:solidFill>
            <a:srgbClr val="F3E0E6"/>
          </a:solidFill>
        </p:spPr>
        <p:txBody>
          <a:bodyPr wrap="square" lIns="72000" tIns="36000" rIns="36000" bIns="36000" rtlCol="0"/>
          <a:lstStyle/>
          <a:p>
            <a:r>
              <a:rPr lang="de-DE" sz="1400" dirty="0">
                <a:latin typeface="Verdana" panose="020B0604030504040204" pitchFamily="34" charset="0"/>
                <a:ea typeface="Verdana" panose="020B0604030504040204" pitchFamily="34" charset="0"/>
                <a:cs typeface="Verdana" panose="020B0604030504040204" pitchFamily="34" charset="0"/>
              </a:rPr>
              <a:t>Einleitung</a:t>
            </a:r>
            <a:endParaRPr sz="1400" dirty="0">
              <a:latin typeface="Verdana" panose="020B0604030504040204" pitchFamily="34" charset="0"/>
              <a:ea typeface="Verdana" panose="020B0604030504040204" pitchFamily="34" charset="0"/>
              <a:cs typeface="Verdana" panose="020B0604030504040204" pitchFamily="34" charset="0"/>
            </a:endParaRPr>
          </a:p>
        </p:txBody>
      </p:sp>
      <p:sp>
        <p:nvSpPr>
          <p:cNvPr id="12" name="object 46">
            <a:extLst>
              <a:ext uri="{FF2B5EF4-FFF2-40B4-BE49-F238E27FC236}">
                <a16:creationId xmlns:a16="http://schemas.microsoft.com/office/drawing/2014/main" id="{838BFA12-A1C5-C845-E622-044BFBE5B28B}"/>
              </a:ext>
            </a:extLst>
          </p:cNvPr>
          <p:cNvSpPr/>
          <p:nvPr/>
        </p:nvSpPr>
        <p:spPr>
          <a:xfrm>
            <a:off x="5936391" y="3512462"/>
            <a:ext cx="702287" cy="334542"/>
          </a:xfrm>
          <a:prstGeom prst="roundRect">
            <a:avLst/>
          </a:prstGeom>
          <a:solidFill>
            <a:srgbClr val="F3E0E6"/>
          </a:solidFill>
        </p:spPr>
        <p:txBody>
          <a:bodyPr wrap="square" lIns="72000" tIns="36000" rIns="36000" bIns="36000" rtlCol="0"/>
          <a:lstStyle/>
          <a:p>
            <a:r>
              <a:rPr lang="de-DE" sz="1400" dirty="0">
                <a:latin typeface="Verdana" panose="020B0604030504040204" pitchFamily="34" charset="0"/>
                <a:ea typeface="Verdana" panose="020B0604030504040204" pitchFamily="34" charset="0"/>
                <a:cs typeface="Verdana" panose="020B0604030504040204" pitchFamily="34" charset="0"/>
              </a:rPr>
              <a:t>Poster</a:t>
            </a:r>
            <a:endParaRPr sz="1400" dirty="0">
              <a:latin typeface="Verdana" panose="020B0604030504040204" pitchFamily="34" charset="0"/>
              <a:ea typeface="Verdana" panose="020B0604030504040204" pitchFamily="34" charset="0"/>
              <a:cs typeface="Verdana" panose="020B0604030504040204" pitchFamily="34" charset="0"/>
            </a:endParaRPr>
          </a:p>
        </p:txBody>
      </p:sp>
      <p:sp>
        <p:nvSpPr>
          <p:cNvPr id="14" name="Abgerundetes Rechteck 13">
            <a:extLst>
              <a:ext uri="{FF2B5EF4-FFF2-40B4-BE49-F238E27FC236}">
                <a16:creationId xmlns:a16="http://schemas.microsoft.com/office/drawing/2014/main" id="{19EDA48A-EB4A-DE6D-2741-0859F54B2E98}"/>
              </a:ext>
            </a:extLst>
          </p:cNvPr>
          <p:cNvSpPr/>
          <p:nvPr/>
        </p:nvSpPr>
        <p:spPr>
          <a:xfrm>
            <a:off x="1170655" y="4204331"/>
            <a:ext cx="5812036" cy="955964"/>
          </a:xfrm>
          <a:prstGeom prst="roundRect">
            <a:avLst/>
          </a:prstGeom>
          <a:noFill/>
          <a:ln>
            <a:solidFill>
              <a:srgbClr val="B3105B"/>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nSpc>
                <a:spcPct val="112000"/>
              </a:lnSpc>
              <a:buClr>
                <a:srgbClr val="B3105B"/>
              </a:buClr>
              <a:buFont typeface="+mj-lt"/>
              <a:buAutoNum type="arabicPeriod"/>
            </a:pP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Schreibe kurz und knapp auf, was du sagen möchtest. Nutze dabei für jede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Ü</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b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e</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r</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s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c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h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r</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i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f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t_</a:t>
            </a:r>
            <a:r>
              <a:rPr lang="de-DE" sz="1400" u="sng"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auf deinem Poster eine neue Karteikarte. </a:t>
            </a:r>
          </a:p>
        </p:txBody>
      </p:sp>
      <p:cxnSp>
        <p:nvCxnSpPr>
          <p:cNvPr id="16" name="Gerade Verbindung 15">
            <a:extLst>
              <a:ext uri="{FF2B5EF4-FFF2-40B4-BE49-F238E27FC236}">
                <a16:creationId xmlns:a16="http://schemas.microsoft.com/office/drawing/2014/main" id="{357C4471-44B8-791C-86B7-11ACD67F836C}"/>
              </a:ext>
            </a:extLst>
          </p:cNvPr>
          <p:cNvCxnSpPr>
            <a:cxnSpLocks/>
            <a:stCxn id="14" idx="3"/>
          </p:cNvCxnSpPr>
          <p:nvPr/>
        </p:nvCxnSpPr>
        <p:spPr>
          <a:xfrm>
            <a:off x="6982691" y="4682313"/>
            <a:ext cx="576984" cy="0"/>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pic>
        <p:nvPicPr>
          <p:cNvPr id="19" name="object 38">
            <a:extLst>
              <a:ext uri="{FF2B5EF4-FFF2-40B4-BE49-F238E27FC236}">
                <a16:creationId xmlns:a16="http://schemas.microsoft.com/office/drawing/2014/main" id="{E800A57D-A7D8-5478-9F57-B2E887B72906}"/>
              </a:ext>
            </a:extLst>
          </p:cNvPr>
          <p:cNvPicPr/>
          <p:nvPr/>
        </p:nvPicPr>
        <p:blipFill>
          <a:blip r:embed="rId3" cstate="print"/>
          <a:stretch>
            <a:fillRect/>
          </a:stretch>
        </p:blipFill>
        <p:spPr>
          <a:xfrm>
            <a:off x="910691" y="3188894"/>
            <a:ext cx="158612" cy="164541"/>
          </a:xfrm>
          <a:prstGeom prst="rect">
            <a:avLst/>
          </a:prstGeom>
        </p:spPr>
      </p:pic>
      <p:pic>
        <p:nvPicPr>
          <p:cNvPr id="20" name="object 39">
            <a:extLst>
              <a:ext uri="{FF2B5EF4-FFF2-40B4-BE49-F238E27FC236}">
                <a16:creationId xmlns:a16="http://schemas.microsoft.com/office/drawing/2014/main" id="{EBB975E0-1F59-5404-79E1-F96E92467585}"/>
              </a:ext>
            </a:extLst>
          </p:cNvPr>
          <p:cNvPicPr/>
          <p:nvPr/>
        </p:nvPicPr>
        <p:blipFill>
          <a:blip r:embed="rId4" cstate="print"/>
          <a:stretch>
            <a:fillRect/>
          </a:stretch>
        </p:blipFill>
        <p:spPr>
          <a:xfrm>
            <a:off x="952785" y="3082353"/>
            <a:ext cx="74422" cy="74421"/>
          </a:xfrm>
          <a:prstGeom prst="rect">
            <a:avLst/>
          </a:prstGeom>
        </p:spPr>
      </p:pic>
      <p:pic>
        <p:nvPicPr>
          <p:cNvPr id="27" name="Grafik 26" descr="Ein Bild, das Text, Schrift, Screenshot, Handschrift enthält.&#10;&#10;KI-generierte Inhalte können fehlerhaft sein.">
            <a:extLst>
              <a:ext uri="{FF2B5EF4-FFF2-40B4-BE49-F238E27FC236}">
                <a16:creationId xmlns:a16="http://schemas.microsoft.com/office/drawing/2014/main" id="{BDEA7ED8-49D9-83AF-53C5-9F52264C5A49}"/>
              </a:ext>
            </a:extLst>
          </p:cNvPr>
          <p:cNvPicPr>
            <a:picLocks noChangeAspect="1"/>
          </p:cNvPicPr>
          <p:nvPr/>
        </p:nvPicPr>
        <p:blipFill>
          <a:blip r:embed="rId5"/>
          <a:stretch>
            <a:fillRect/>
          </a:stretch>
        </p:blipFill>
        <p:spPr>
          <a:xfrm>
            <a:off x="808308" y="5460619"/>
            <a:ext cx="5724853" cy="3673447"/>
          </a:xfrm>
          <a:prstGeom prst="rect">
            <a:avLst/>
          </a:prstGeom>
        </p:spPr>
      </p:pic>
      <p:sp>
        <p:nvSpPr>
          <p:cNvPr id="28" name="Abgerundetes Rechteck 27">
            <a:extLst>
              <a:ext uri="{FF2B5EF4-FFF2-40B4-BE49-F238E27FC236}">
                <a16:creationId xmlns:a16="http://schemas.microsoft.com/office/drawing/2014/main" id="{37BBCD69-9718-EC64-BDD7-5EBF285E3DCC}"/>
              </a:ext>
            </a:extLst>
          </p:cNvPr>
          <p:cNvSpPr/>
          <p:nvPr/>
        </p:nvSpPr>
        <p:spPr>
          <a:xfrm>
            <a:off x="358775" y="9431592"/>
            <a:ext cx="6842125" cy="711088"/>
          </a:xfrm>
          <a:prstGeom prst="roundRect">
            <a:avLst/>
          </a:prstGeom>
          <a:noFill/>
          <a:ln>
            <a:solidFill>
              <a:srgbClr val="B3105B"/>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nSpc>
                <a:spcPct val="112000"/>
              </a:lnSpc>
              <a:buClr>
                <a:srgbClr val="B3105B"/>
              </a:buClr>
              <a:buFont typeface="+mj-lt"/>
              <a:buAutoNum type="arabicPeriod" startAt="2"/>
            </a:pP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Du kannst auch kurze Sätze schreiben, zum Beispiel für die </a:t>
            </a:r>
            <a:b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E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i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n</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l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e</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a:solidFill>
                  <a:srgbClr val="B3105B"/>
                </a:solidFill>
                <a:latin typeface="Verdana" panose="020B0604030504040204" pitchFamily="34" charset="0"/>
                <a:ea typeface="Verdana" panose="020B0604030504040204" pitchFamily="34" charset="0"/>
                <a:cs typeface="Verdana" panose="020B0604030504040204" pitchFamily="34" charset="0"/>
              </a:rPr>
              <a:t>i </a:t>
            </a:r>
            <a:r>
              <a:rPr lang="de-DE" sz="140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u</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n</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g</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 Dann fällt dir der Start leichter.</a:t>
            </a:r>
          </a:p>
        </p:txBody>
      </p:sp>
      <p:cxnSp>
        <p:nvCxnSpPr>
          <p:cNvPr id="29" name="Gerade Verbindung 28">
            <a:extLst>
              <a:ext uri="{FF2B5EF4-FFF2-40B4-BE49-F238E27FC236}">
                <a16:creationId xmlns:a16="http://schemas.microsoft.com/office/drawing/2014/main" id="{749C767F-8B6C-7771-7486-5B5C257B1EF9}"/>
              </a:ext>
            </a:extLst>
          </p:cNvPr>
          <p:cNvCxnSpPr>
            <a:cxnSpLocks/>
          </p:cNvCxnSpPr>
          <p:nvPr/>
        </p:nvCxnSpPr>
        <p:spPr>
          <a:xfrm>
            <a:off x="3670732" y="8630221"/>
            <a:ext cx="0" cy="801371"/>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sp>
        <p:nvSpPr>
          <p:cNvPr id="31" name="Textfeld 30">
            <a:extLst>
              <a:ext uri="{FF2B5EF4-FFF2-40B4-BE49-F238E27FC236}">
                <a16:creationId xmlns:a16="http://schemas.microsoft.com/office/drawing/2014/main" id="{8F38B7D5-8873-7897-CD3B-78D562F2CB8E}"/>
              </a:ext>
            </a:extLst>
          </p:cNvPr>
          <p:cNvSpPr txBox="1"/>
          <p:nvPr/>
        </p:nvSpPr>
        <p:spPr>
          <a:xfrm>
            <a:off x="6982691" y="10172700"/>
            <a:ext cx="418234" cy="292388"/>
          </a:xfrm>
          <a:prstGeom prst="rect">
            <a:avLst/>
          </a:prstGeom>
          <a:noFill/>
        </p:spPr>
        <p:txBody>
          <a:bodyPr wrap="square" lIns="0" tIns="0" rIns="0" bIns="0" rtlCol="0">
            <a:spAutoFit/>
          </a:bodyPr>
          <a:lstStyle/>
          <a:p>
            <a:pPr algn="ctr"/>
            <a:r>
              <a:rPr lang="de-DE" sz="1900" b="1" dirty="0">
                <a:solidFill>
                  <a:srgbClr val="B3105B"/>
                </a:solidFill>
                <a:latin typeface="Verdana" panose="020B0604030504040204" pitchFamily="34" charset="0"/>
                <a:ea typeface="Verdana" panose="020B0604030504040204" pitchFamily="34" charset="0"/>
                <a:cs typeface="Verdana" panose="020B0604030504040204" pitchFamily="34" charset="0"/>
              </a:rPr>
              <a:t>1</a:t>
            </a:r>
          </a:p>
        </p:txBody>
      </p:sp>
      <p:pic>
        <p:nvPicPr>
          <p:cNvPr id="13" name="Grafik 12">
            <a:extLst>
              <a:ext uri="{FF2B5EF4-FFF2-40B4-BE49-F238E27FC236}">
                <a16:creationId xmlns:a16="http://schemas.microsoft.com/office/drawing/2014/main" id="{D6E9EF95-CAD0-128C-361C-5F950998658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1045" y="2804749"/>
            <a:ext cx="528929" cy="52892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3187A-B397-F2CD-EA51-0D5DC145A8ED}"/>
            </a:ext>
          </a:extLst>
        </p:cNvPr>
        <p:cNvGrpSpPr/>
        <p:nvPr/>
      </p:nvGrpSpPr>
      <p:grpSpPr>
        <a:xfrm>
          <a:off x="0" y="0"/>
          <a:ext cx="0" cy="0"/>
          <a:chOff x="0" y="0"/>
          <a:chExt cx="0" cy="0"/>
        </a:xfrm>
      </p:grpSpPr>
      <p:sp>
        <p:nvSpPr>
          <p:cNvPr id="14" name="Abgerundetes Rechteck 13">
            <a:extLst>
              <a:ext uri="{FF2B5EF4-FFF2-40B4-BE49-F238E27FC236}">
                <a16:creationId xmlns:a16="http://schemas.microsoft.com/office/drawing/2014/main" id="{57785991-1895-884E-7B6F-04AD33C512A4}"/>
              </a:ext>
            </a:extLst>
          </p:cNvPr>
          <p:cNvSpPr/>
          <p:nvPr/>
        </p:nvSpPr>
        <p:spPr>
          <a:xfrm>
            <a:off x="1628775" y="1315383"/>
            <a:ext cx="5040246" cy="1257532"/>
          </a:xfrm>
          <a:prstGeom prst="roundRect">
            <a:avLst/>
          </a:prstGeom>
          <a:noFill/>
          <a:ln>
            <a:solidFill>
              <a:srgbClr val="B3105B"/>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nSpc>
                <a:spcPct val="112000"/>
              </a:lnSpc>
              <a:buClr>
                <a:srgbClr val="B3105B"/>
              </a:buClr>
              <a:buFont typeface="+mj-lt"/>
              <a:buAutoNum type="arabicPeriod" startAt="3"/>
            </a:pP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Nummern auf deinen Karteikarten helfen dir, dein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P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o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s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e</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r</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 in der richtigen Reihenfolge vorzustellen. </a:t>
            </a:r>
          </a:p>
        </p:txBody>
      </p:sp>
      <p:sp>
        <p:nvSpPr>
          <p:cNvPr id="28" name="Abgerundetes Rechteck 27">
            <a:extLst>
              <a:ext uri="{FF2B5EF4-FFF2-40B4-BE49-F238E27FC236}">
                <a16:creationId xmlns:a16="http://schemas.microsoft.com/office/drawing/2014/main" id="{799E6506-11BE-9087-5EC4-4730184D59DA}"/>
              </a:ext>
            </a:extLst>
          </p:cNvPr>
          <p:cNvSpPr/>
          <p:nvPr/>
        </p:nvSpPr>
        <p:spPr>
          <a:xfrm>
            <a:off x="358773" y="8377138"/>
            <a:ext cx="6623917" cy="1218476"/>
          </a:xfrm>
          <a:prstGeom prst="roundRect">
            <a:avLst/>
          </a:prstGeom>
          <a:noFill/>
          <a:ln>
            <a:solidFill>
              <a:srgbClr val="B3105B"/>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nSpc>
                <a:spcPct val="112000"/>
              </a:lnSpc>
              <a:buClr>
                <a:srgbClr val="B3105B"/>
              </a:buClr>
              <a:buFont typeface="+mj-lt"/>
              <a:buAutoNum type="arabicPeriod" startAt="5"/>
            </a:pP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Schreibe alle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w</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i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c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h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i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g</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e</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n</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W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ö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r</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e</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r</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_</a:t>
            </a:r>
            <a:r>
              <a:rPr lang="de-DE" sz="1400" u="sng"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 </a:t>
            </a:r>
            <a:b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auf deine Karteikarten. Wenn dir ein Wort nicht mehr einfällt, kannst du dort nachsehen.</a:t>
            </a:r>
          </a:p>
        </p:txBody>
      </p:sp>
      <p:cxnSp>
        <p:nvCxnSpPr>
          <p:cNvPr id="29" name="Gerade Verbindung 28">
            <a:extLst>
              <a:ext uri="{FF2B5EF4-FFF2-40B4-BE49-F238E27FC236}">
                <a16:creationId xmlns:a16="http://schemas.microsoft.com/office/drawing/2014/main" id="{DEBEA930-8998-8601-60DC-363A68A2AD61}"/>
              </a:ext>
            </a:extLst>
          </p:cNvPr>
          <p:cNvCxnSpPr>
            <a:cxnSpLocks/>
          </p:cNvCxnSpPr>
          <p:nvPr/>
        </p:nvCxnSpPr>
        <p:spPr>
          <a:xfrm>
            <a:off x="5656695" y="2572915"/>
            <a:ext cx="0" cy="1878944"/>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sp>
        <p:nvSpPr>
          <p:cNvPr id="31" name="Textfeld 30">
            <a:extLst>
              <a:ext uri="{FF2B5EF4-FFF2-40B4-BE49-F238E27FC236}">
                <a16:creationId xmlns:a16="http://schemas.microsoft.com/office/drawing/2014/main" id="{BA10BB38-27D8-A92A-CB08-F31BFA354097}"/>
              </a:ext>
            </a:extLst>
          </p:cNvPr>
          <p:cNvSpPr txBox="1"/>
          <p:nvPr/>
        </p:nvSpPr>
        <p:spPr>
          <a:xfrm>
            <a:off x="6982691" y="10172700"/>
            <a:ext cx="418234" cy="292388"/>
          </a:xfrm>
          <a:prstGeom prst="rect">
            <a:avLst/>
          </a:prstGeom>
          <a:noFill/>
        </p:spPr>
        <p:txBody>
          <a:bodyPr wrap="square" lIns="0" tIns="0" rIns="0" bIns="0" rtlCol="0">
            <a:spAutoFit/>
          </a:bodyPr>
          <a:lstStyle/>
          <a:p>
            <a:pPr algn="ctr"/>
            <a:r>
              <a:rPr lang="de-DE" sz="1900" b="1" dirty="0">
                <a:solidFill>
                  <a:srgbClr val="B3105B"/>
                </a:solidFill>
                <a:latin typeface="Verdana" panose="020B0604030504040204" pitchFamily="34" charset="0"/>
                <a:ea typeface="Verdana" panose="020B0604030504040204" pitchFamily="34" charset="0"/>
                <a:cs typeface="Verdana" panose="020B0604030504040204" pitchFamily="34" charset="0"/>
              </a:rPr>
              <a:t>2</a:t>
            </a:r>
          </a:p>
        </p:txBody>
      </p:sp>
      <p:sp>
        <p:nvSpPr>
          <p:cNvPr id="18" name="Abgerundetes Rechteck 17">
            <a:extLst>
              <a:ext uri="{FF2B5EF4-FFF2-40B4-BE49-F238E27FC236}">
                <a16:creationId xmlns:a16="http://schemas.microsoft.com/office/drawing/2014/main" id="{2AB712A9-3541-6836-2F32-886622F5E9C5}"/>
              </a:ext>
            </a:extLst>
          </p:cNvPr>
          <p:cNvSpPr/>
          <p:nvPr/>
        </p:nvSpPr>
        <p:spPr>
          <a:xfrm>
            <a:off x="700468" y="2800954"/>
            <a:ext cx="4664011" cy="889029"/>
          </a:xfrm>
          <a:prstGeom prst="roundRect">
            <a:avLst/>
          </a:prstGeom>
          <a:noFill/>
          <a:ln>
            <a:solidFill>
              <a:srgbClr val="B3105B"/>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nSpc>
                <a:spcPct val="112000"/>
              </a:lnSpc>
              <a:buClr>
                <a:srgbClr val="B3105B"/>
              </a:buClr>
              <a:buFont typeface="+mj-lt"/>
              <a:buAutoNum type="arabicPeriod" startAt="4"/>
            </a:pP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Du kannst auch kleine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B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i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l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d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e</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 </a:t>
            </a:r>
            <a:r>
              <a:rPr lang="de-DE" sz="1400" u="sng" dirty="0" err="1">
                <a:solidFill>
                  <a:srgbClr val="B3105B"/>
                </a:solidFill>
                <a:latin typeface="Verdana" panose="020B0604030504040204" pitchFamily="34" charset="0"/>
                <a:ea typeface="Verdana" panose="020B0604030504040204" pitchFamily="34" charset="0"/>
                <a:cs typeface="Verdana" panose="020B0604030504040204" pitchFamily="34" charset="0"/>
              </a:rPr>
              <a:t>r</a:t>
            </a:r>
            <a:r>
              <a:rPr lang="de-DE" sz="1400" u="sng" dirty="0">
                <a:solidFill>
                  <a:srgbClr val="B3105B"/>
                </a:solidFill>
                <a:latin typeface="Verdana" panose="020B0604030504040204" pitchFamily="34" charset="0"/>
                <a:ea typeface="Verdana" panose="020B0604030504040204" pitchFamily="34" charset="0"/>
                <a:cs typeface="Verdana" panose="020B0604030504040204" pitchFamily="34" charset="0"/>
              </a:rPr>
              <a:t>_</a:t>
            </a:r>
            <a:r>
              <a:rPr lang="de-DE" sz="1400" u="sng"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 als Erinnerung malen. </a:t>
            </a:r>
          </a:p>
        </p:txBody>
      </p:sp>
      <p:pic>
        <p:nvPicPr>
          <p:cNvPr id="23" name="Grafik 22" descr="Ein Bild, das Text, Screenshot, Schrift, Handschrift enthält.&#10;&#10;KI-generierte Inhalte können fehlerhaft sein.">
            <a:extLst>
              <a:ext uri="{FF2B5EF4-FFF2-40B4-BE49-F238E27FC236}">
                <a16:creationId xmlns:a16="http://schemas.microsoft.com/office/drawing/2014/main" id="{F613E147-7B28-82E5-51E6-9337EEC218EE}"/>
              </a:ext>
            </a:extLst>
          </p:cNvPr>
          <p:cNvPicPr>
            <a:picLocks noChangeAspect="1"/>
          </p:cNvPicPr>
          <p:nvPr/>
        </p:nvPicPr>
        <p:blipFill>
          <a:blip r:embed="rId3"/>
          <a:stretch>
            <a:fillRect/>
          </a:stretch>
        </p:blipFill>
        <p:spPr>
          <a:xfrm>
            <a:off x="1260667" y="4451859"/>
            <a:ext cx="4805168" cy="3163402"/>
          </a:xfrm>
          <a:prstGeom prst="rect">
            <a:avLst/>
          </a:prstGeom>
        </p:spPr>
      </p:pic>
      <p:cxnSp>
        <p:nvCxnSpPr>
          <p:cNvPr id="25" name="Gerade Verbindung 24">
            <a:extLst>
              <a:ext uri="{FF2B5EF4-FFF2-40B4-BE49-F238E27FC236}">
                <a16:creationId xmlns:a16="http://schemas.microsoft.com/office/drawing/2014/main" id="{315AAA30-2CE9-BFC7-77D6-5BFE54F1A7DF}"/>
              </a:ext>
            </a:extLst>
          </p:cNvPr>
          <p:cNvCxnSpPr>
            <a:cxnSpLocks/>
          </p:cNvCxnSpPr>
          <p:nvPr/>
        </p:nvCxnSpPr>
        <p:spPr>
          <a:xfrm>
            <a:off x="5053191" y="3689983"/>
            <a:ext cx="0" cy="1701348"/>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cxnSp>
        <p:nvCxnSpPr>
          <p:cNvPr id="30" name="Gerade Verbindung 29">
            <a:extLst>
              <a:ext uri="{FF2B5EF4-FFF2-40B4-BE49-F238E27FC236}">
                <a16:creationId xmlns:a16="http://schemas.microsoft.com/office/drawing/2014/main" id="{64EFAB15-FB43-BA13-2D86-CDA94E3E0ACA}"/>
              </a:ext>
            </a:extLst>
          </p:cNvPr>
          <p:cNvCxnSpPr>
            <a:cxnSpLocks/>
          </p:cNvCxnSpPr>
          <p:nvPr/>
        </p:nvCxnSpPr>
        <p:spPr>
          <a:xfrm>
            <a:off x="0" y="5080435"/>
            <a:ext cx="1413879" cy="0"/>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cxnSp>
        <p:nvCxnSpPr>
          <p:cNvPr id="35" name="Gerade Verbindung 34">
            <a:extLst>
              <a:ext uri="{FF2B5EF4-FFF2-40B4-BE49-F238E27FC236}">
                <a16:creationId xmlns:a16="http://schemas.microsoft.com/office/drawing/2014/main" id="{72A82EC8-8CCA-A8C5-4F23-AB435A120505}"/>
              </a:ext>
            </a:extLst>
          </p:cNvPr>
          <p:cNvCxnSpPr>
            <a:cxnSpLocks/>
          </p:cNvCxnSpPr>
          <p:nvPr/>
        </p:nvCxnSpPr>
        <p:spPr>
          <a:xfrm>
            <a:off x="3291447" y="7152517"/>
            <a:ext cx="0" cy="1224621"/>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74594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6">
            <a:extLst>
              <a:ext uri="{FF2B5EF4-FFF2-40B4-BE49-F238E27FC236}">
                <a16:creationId xmlns:a16="http://schemas.microsoft.com/office/drawing/2014/main" id="{DBBF321E-44C7-5A80-B338-F771F15BC65F}"/>
              </a:ext>
            </a:extLst>
          </p:cNvPr>
          <p:cNvSpPr txBox="1">
            <a:spLocks/>
          </p:cNvSpPr>
          <p:nvPr/>
        </p:nvSpPr>
        <p:spPr>
          <a:xfrm>
            <a:off x="1158506" y="1283006"/>
            <a:ext cx="6110199" cy="919017"/>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700" marR="5080" indent="1270">
              <a:lnSpc>
                <a:spcPct val="112000"/>
              </a:lnSpc>
              <a:spcBef>
                <a:spcPts val="100"/>
              </a:spcBef>
            </a:pPr>
            <a:r>
              <a:rPr lang="de-DE" sz="1500" spc="-35" dirty="0">
                <a:latin typeface="Verdana" panose="020B0604030504040204" pitchFamily="34" charset="0"/>
                <a:ea typeface="Verdana" panose="020B0604030504040204" pitchFamily="34" charset="0"/>
                <a:cs typeface="Verdana" panose="020B0604030504040204" pitchFamily="34" charset="0"/>
              </a:rPr>
              <a:t>Jetzt bist du dran! Gestalte die leere Karteikarte zu der </a:t>
            </a:r>
            <a:r>
              <a:rPr lang="de-DE" sz="1500" spc="-35">
                <a:latin typeface="Verdana" panose="020B0604030504040204" pitchFamily="34" charset="0"/>
                <a:ea typeface="Verdana" panose="020B0604030504040204" pitchFamily="34" charset="0"/>
                <a:cs typeface="Verdana" panose="020B0604030504040204" pitchFamily="34" charset="0"/>
              </a:rPr>
              <a:t>Überschrift </a:t>
            </a:r>
            <a:r>
              <a:rPr lang="de-DE" sz="1500" b="0" i="0"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de-DE" sz="1600" b="0" i="0" kern="1200">
                <a:solidFill>
                  <a:srgbClr val="000000"/>
                </a:solidFill>
                <a:effectLst/>
                <a:latin typeface="Helvetica" pitchFamily="2" charset="0"/>
                <a:ea typeface="+mn-ea"/>
                <a:cs typeface="+mn-cs"/>
              </a:rPr>
              <a:t>„</a:t>
            </a:r>
            <a:r>
              <a:rPr lang="de-DE" sz="1500" spc="-35">
                <a:latin typeface="Verdana" panose="020B0604030504040204" pitchFamily="34" charset="0"/>
                <a:ea typeface="Verdana" panose="020B0604030504040204" pitchFamily="34" charset="0"/>
                <a:cs typeface="Verdana" panose="020B0604030504040204" pitchFamily="34" charset="0"/>
              </a:rPr>
              <a:t>Der </a:t>
            </a:r>
            <a:r>
              <a:rPr lang="de-DE" sz="1500" spc="-35" dirty="0">
                <a:latin typeface="Verdana" panose="020B0604030504040204" pitchFamily="34" charset="0"/>
                <a:ea typeface="Verdana" panose="020B0604030504040204" pitchFamily="34" charset="0"/>
                <a:cs typeface="Verdana" panose="020B0604030504040204" pitchFamily="34" charset="0"/>
              </a:rPr>
              <a:t>Schwanz </a:t>
            </a:r>
            <a:r>
              <a:rPr lang="de-DE" sz="1500" spc="-35">
                <a:latin typeface="Verdana" panose="020B0604030504040204" pitchFamily="34" charset="0"/>
                <a:ea typeface="Verdana" panose="020B0604030504040204" pitchFamily="34" charset="0"/>
                <a:cs typeface="Verdana" panose="020B0604030504040204" pitchFamily="34" charset="0"/>
              </a:rPr>
              <a:t>des Eichhörnchens</a:t>
            </a:r>
            <a:r>
              <a:rPr lang="de-DE">
                <a:solidFill>
                  <a:srgbClr val="000000"/>
                </a:solidFill>
                <a:latin typeface="Helvetica" pitchFamily="2" charset="0"/>
              </a:rPr>
              <a:t>“</a:t>
            </a:r>
            <a:r>
              <a:rPr lang="de-DE" sz="1500" spc="-35">
                <a:latin typeface="Verdana" panose="020B0604030504040204" pitchFamily="34" charset="0"/>
                <a:ea typeface="Verdana" panose="020B0604030504040204" pitchFamily="34" charset="0"/>
                <a:cs typeface="Verdana" panose="020B0604030504040204" pitchFamily="34" charset="0"/>
              </a:rPr>
              <a:t>. </a:t>
            </a:r>
            <a:r>
              <a:rPr lang="de-DE" sz="1500" spc="-35" dirty="0">
                <a:latin typeface="Verdana" panose="020B0604030504040204" pitchFamily="34" charset="0"/>
                <a:ea typeface="Verdana" panose="020B0604030504040204" pitchFamily="34" charset="0"/>
                <a:cs typeface="Verdana" panose="020B0604030504040204" pitchFamily="34" charset="0"/>
              </a:rPr>
              <a:t>Ullas Text hilft dir dabei. Denke dabei auch an die Merksätze 1–5 auf Seite 1 und Seite 2. </a:t>
            </a: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feld 6">
            <a:extLst>
              <a:ext uri="{FF2B5EF4-FFF2-40B4-BE49-F238E27FC236}">
                <a16:creationId xmlns:a16="http://schemas.microsoft.com/office/drawing/2014/main" id="{0466A5E2-A32F-3733-8105-771C9E10A6CF}"/>
              </a:ext>
            </a:extLst>
          </p:cNvPr>
          <p:cNvSpPr txBox="1"/>
          <p:nvPr/>
        </p:nvSpPr>
        <p:spPr>
          <a:xfrm>
            <a:off x="6982691" y="10172700"/>
            <a:ext cx="418234" cy="292388"/>
          </a:xfrm>
          <a:prstGeom prst="rect">
            <a:avLst/>
          </a:prstGeom>
          <a:noFill/>
        </p:spPr>
        <p:txBody>
          <a:bodyPr wrap="square" lIns="0" tIns="0" rIns="0" bIns="0" rtlCol="0">
            <a:spAutoFit/>
          </a:bodyPr>
          <a:lstStyle/>
          <a:p>
            <a:pPr algn="ctr"/>
            <a:r>
              <a:rPr lang="de-DE" sz="1900" b="1" dirty="0">
                <a:solidFill>
                  <a:srgbClr val="B3105B"/>
                </a:solidFill>
                <a:latin typeface="Verdana" panose="020B0604030504040204" pitchFamily="34" charset="0"/>
                <a:ea typeface="Verdana" panose="020B0604030504040204" pitchFamily="34" charset="0"/>
                <a:cs typeface="Verdana" panose="020B0604030504040204" pitchFamily="34" charset="0"/>
              </a:rPr>
              <a:t>3</a:t>
            </a:r>
          </a:p>
        </p:txBody>
      </p:sp>
      <p:pic>
        <p:nvPicPr>
          <p:cNvPr id="8" name="object 21">
            <a:extLst>
              <a:ext uri="{FF2B5EF4-FFF2-40B4-BE49-F238E27FC236}">
                <a16:creationId xmlns:a16="http://schemas.microsoft.com/office/drawing/2014/main" id="{29B65808-3063-47F7-FD30-CF1144FC8886}"/>
              </a:ext>
            </a:extLst>
          </p:cNvPr>
          <p:cNvPicPr/>
          <p:nvPr/>
        </p:nvPicPr>
        <p:blipFill>
          <a:blip r:embed="rId2" cstate="print"/>
          <a:stretch>
            <a:fillRect/>
          </a:stretch>
        </p:blipFill>
        <p:spPr>
          <a:xfrm>
            <a:off x="399458" y="2363068"/>
            <a:ext cx="1835989" cy="1871560"/>
          </a:xfrm>
          <a:prstGeom prst="rect">
            <a:avLst/>
          </a:prstGeom>
        </p:spPr>
      </p:pic>
      <p:sp>
        <p:nvSpPr>
          <p:cNvPr id="10" name="Textplatzhalter 6">
            <a:extLst>
              <a:ext uri="{FF2B5EF4-FFF2-40B4-BE49-F238E27FC236}">
                <a16:creationId xmlns:a16="http://schemas.microsoft.com/office/drawing/2014/main" id="{DB481BC7-2ED6-8A8E-2584-5219ACD21872}"/>
              </a:ext>
            </a:extLst>
          </p:cNvPr>
          <p:cNvSpPr txBox="1">
            <a:spLocks/>
          </p:cNvSpPr>
          <p:nvPr/>
        </p:nvSpPr>
        <p:spPr>
          <a:xfrm>
            <a:off x="2263568" y="2400405"/>
            <a:ext cx="5005137" cy="222443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700" marR="5080" indent="1270">
              <a:lnSpc>
                <a:spcPct val="112000"/>
              </a:lnSpc>
              <a:spcBef>
                <a:spcPts val="100"/>
              </a:spcBef>
            </a:pPr>
            <a:r>
              <a:rPr lang="de-DE" sz="1500" spc="-35" dirty="0">
                <a:solidFill>
                  <a:srgbClr val="92583B"/>
                </a:solidFill>
                <a:latin typeface="Verdana" panose="020B0604030504040204" pitchFamily="34" charset="0"/>
                <a:ea typeface="Verdana" panose="020B0604030504040204" pitchFamily="34" charset="0"/>
                <a:cs typeface="Verdana" panose="020B0604030504040204" pitchFamily="34" charset="0"/>
              </a:rPr>
              <a:t>Am auffälligsten ist der buschige Schwanz des Eichhörnchens. Er ist 15 bis 20 Zentimeter lang und wird beim Laufen in die Höhe gestreckt. Der Schwanz ist länger als der restliche Körper des Tieres.  </a:t>
            </a:r>
          </a:p>
          <a:p>
            <a:pPr marL="12700" marR="5080" indent="1270">
              <a:lnSpc>
                <a:spcPct val="112000"/>
              </a:lnSpc>
              <a:spcBef>
                <a:spcPts val="700"/>
              </a:spcBef>
            </a:pPr>
            <a:r>
              <a:rPr lang="de-DE" sz="1500" spc="-35" dirty="0">
                <a:solidFill>
                  <a:srgbClr val="92583B"/>
                </a:solidFill>
                <a:latin typeface="Verdana" panose="020B0604030504040204" pitchFamily="34" charset="0"/>
                <a:ea typeface="Verdana" panose="020B0604030504040204" pitchFamily="34" charset="0"/>
                <a:cs typeface="Verdana" panose="020B0604030504040204" pitchFamily="34" charset="0"/>
              </a:rPr>
              <a:t>Wenn das Eichhörnchen von Ast zu Ast springt, dient der Schwanz als Steuerruder. Beim Klettern hilft er dem Eichhörnchen, das Gleichgewicht zu halten, so ähnlich wie eine Balancierstange.  </a:t>
            </a:r>
            <a:endParaRPr lang="de-DE" sz="1500" dirty="0">
              <a:solidFill>
                <a:srgbClr val="92583B"/>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feld 11">
            <a:extLst>
              <a:ext uri="{FF2B5EF4-FFF2-40B4-BE49-F238E27FC236}">
                <a16:creationId xmlns:a16="http://schemas.microsoft.com/office/drawing/2014/main" id="{F28A287F-D32D-C5BC-C4ED-1257B732C62C}"/>
              </a:ext>
            </a:extLst>
          </p:cNvPr>
          <p:cNvSpPr txBox="1"/>
          <p:nvPr/>
        </p:nvSpPr>
        <p:spPr>
          <a:xfrm>
            <a:off x="519879" y="4621567"/>
            <a:ext cx="6869247" cy="595099"/>
          </a:xfrm>
          <a:prstGeom prst="rect">
            <a:avLst/>
          </a:prstGeom>
          <a:noFill/>
        </p:spPr>
        <p:txBody>
          <a:bodyPr wrap="square">
            <a:spAutoFit/>
          </a:bodyPr>
          <a:lstStyle/>
          <a:p>
            <a:pPr>
              <a:lnSpc>
                <a:spcPct val="112000"/>
              </a:lnSpc>
            </a:pPr>
            <a:r>
              <a:rPr lang="de-DE" sz="1500" spc="-35" dirty="0">
                <a:solidFill>
                  <a:srgbClr val="92583B"/>
                </a:solidFill>
                <a:latin typeface="Verdana" panose="020B0604030504040204" pitchFamily="34" charset="0"/>
                <a:ea typeface="Verdana" panose="020B0604030504040204" pitchFamily="34" charset="0"/>
                <a:cs typeface="Verdana" panose="020B0604030504040204" pitchFamily="34" charset="0"/>
              </a:rPr>
              <a:t>Außerdem kann sich das Eichhörnchen im Liegen mit seinem Schwanz komplett zudecken und bleibt so vor allem im Winter immer warm! </a:t>
            </a:r>
            <a:endParaRPr lang="de-DE" sz="1500" dirty="0">
              <a:solidFill>
                <a:srgbClr val="92583B"/>
              </a:solidFill>
            </a:endParaRPr>
          </a:p>
        </p:txBody>
      </p:sp>
      <p:pic>
        <p:nvPicPr>
          <p:cNvPr id="26" name="Grafik 25" descr="Ein Bild, das Screenshot, Rechteck enthält.&#10;&#10;KI-generierte Inhalte können fehlerhaft sein.">
            <a:extLst>
              <a:ext uri="{FF2B5EF4-FFF2-40B4-BE49-F238E27FC236}">
                <a16:creationId xmlns:a16="http://schemas.microsoft.com/office/drawing/2014/main" id="{EB2E4842-065E-B1C6-F8D6-6275E2D6BB20}"/>
              </a:ext>
            </a:extLst>
          </p:cNvPr>
          <p:cNvPicPr>
            <a:picLocks noChangeAspect="1"/>
          </p:cNvPicPr>
          <p:nvPr/>
        </p:nvPicPr>
        <p:blipFill>
          <a:blip r:embed="rId3"/>
          <a:stretch>
            <a:fillRect/>
          </a:stretch>
        </p:blipFill>
        <p:spPr>
          <a:xfrm>
            <a:off x="663922" y="5474733"/>
            <a:ext cx="6121400" cy="4000500"/>
          </a:xfrm>
          <a:prstGeom prst="rect">
            <a:avLst/>
          </a:prstGeom>
        </p:spPr>
      </p:pic>
      <p:pic>
        <p:nvPicPr>
          <p:cNvPr id="2" name="Grafik 1">
            <a:extLst>
              <a:ext uri="{FF2B5EF4-FFF2-40B4-BE49-F238E27FC236}">
                <a16:creationId xmlns:a16="http://schemas.microsoft.com/office/drawing/2014/main" id="{F19E3B70-84A0-AFAC-A2B8-15C47E37CA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9457" y="1283006"/>
            <a:ext cx="528929" cy="528929"/>
          </a:xfrm>
          <a:prstGeom prst="rect">
            <a:avLst/>
          </a:prstGeom>
        </p:spPr>
      </p:pic>
      <p:pic>
        <p:nvPicPr>
          <p:cNvPr id="3" name="Grafik 2" descr="Ein Bild, das Grafiken, Clipart enthält.&#10;&#10;KI-generierte Inhalte können fehlerhaft sein.">
            <a:extLst>
              <a:ext uri="{FF2B5EF4-FFF2-40B4-BE49-F238E27FC236}">
                <a16:creationId xmlns:a16="http://schemas.microsoft.com/office/drawing/2014/main" id="{58D20DD2-D916-ABFF-9CF1-551960F5D6E4}"/>
              </a:ext>
            </a:extLst>
          </p:cNvPr>
          <p:cNvPicPr>
            <a:picLocks noChangeAspect="1"/>
          </p:cNvPicPr>
          <p:nvPr/>
        </p:nvPicPr>
        <p:blipFill>
          <a:blip r:embed="rId6"/>
          <a:stretch>
            <a:fillRect/>
          </a:stretch>
        </p:blipFill>
        <p:spPr>
          <a:xfrm>
            <a:off x="399457" y="9733300"/>
            <a:ext cx="593835" cy="580025"/>
          </a:xfrm>
          <a:prstGeom prst="rect">
            <a:avLst/>
          </a:prstGeom>
        </p:spPr>
      </p:pic>
      <p:sp>
        <p:nvSpPr>
          <p:cNvPr id="6" name="Textplatzhalter 6">
            <a:extLst>
              <a:ext uri="{FF2B5EF4-FFF2-40B4-BE49-F238E27FC236}">
                <a16:creationId xmlns:a16="http://schemas.microsoft.com/office/drawing/2014/main" id="{5F728787-31E7-2B1E-9D92-51B27D06F9EA}"/>
              </a:ext>
            </a:extLst>
          </p:cNvPr>
          <p:cNvSpPr txBox="1">
            <a:spLocks/>
          </p:cNvSpPr>
          <p:nvPr/>
        </p:nvSpPr>
        <p:spPr>
          <a:xfrm>
            <a:off x="1111914" y="9769515"/>
            <a:ext cx="5673408" cy="55399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700" marR="5080" indent="1270">
              <a:lnSpc>
                <a:spcPct val="112000"/>
              </a:lnSpc>
              <a:spcBef>
                <a:spcPts val="100"/>
              </a:spcBef>
            </a:pPr>
            <a:r>
              <a:rPr lang="de-DE" sz="1500" spc="-35" dirty="0">
                <a:latin typeface="Verdana" panose="020B0604030504040204" pitchFamily="34" charset="0"/>
                <a:ea typeface="Verdana" panose="020B0604030504040204" pitchFamily="34" charset="0"/>
                <a:cs typeface="Verdana" panose="020B0604030504040204" pitchFamily="34" charset="0"/>
              </a:rPr>
              <a:t>Vergleiche deine Karteikarten mit anderen Kindern in deiner Klasse. Habt ihr an alle Merksätze gedacht?</a:t>
            </a: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2632468"/>
      </p:ext>
    </p:extLst>
  </p:cSld>
  <p:clrMapOvr>
    <a:masterClrMapping/>
  </p:clrMapOvr>
</p:sld>
</file>

<file path=ppt/theme/theme1.xml><?xml version="1.0" encoding="utf-8"?>
<a:theme xmlns:a="http://schemas.openxmlformats.org/drawingml/2006/main" name="Office">
  <a:themeElements>
    <a:clrScheme name="JP Kids">
      <a:dk1>
        <a:srgbClr val="000000"/>
      </a:dk1>
      <a:lt1>
        <a:srgbClr val="FFFFFF"/>
      </a:lt1>
      <a:dk2>
        <a:srgbClr val="416169"/>
      </a:dk2>
      <a:lt2>
        <a:srgbClr val="EF7D00"/>
      </a:lt2>
      <a:accent1>
        <a:srgbClr val="0CAF8F"/>
      </a:accent1>
      <a:accent2>
        <a:srgbClr val="694C89"/>
      </a:accent2>
      <a:accent3>
        <a:srgbClr val="70A822"/>
      </a:accent3>
      <a:accent4>
        <a:srgbClr val="245399"/>
      </a:accent4>
      <a:accent5>
        <a:srgbClr val="B3115B"/>
      </a:accent5>
      <a:accent6>
        <a:srgbClr val="13A8D6"/>
      </a:accent6>
      <a:hlink>
        <a:srgbClr val="000000"/>
      </a:hlink>
      <a:folHlink>
        <a:srgbClr val="0000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12700">
          <a:solidFill>
            <a:schemeClr val="tx2">
              <a:lumMod val="40000"/>
              <a:lumOff val="60000"/>
            </a:schemeClr>
          </a:solidFill>
        </a:ln>
      </a:spPr>
      <a:bodyPr/>
      <a:lstStyle/>
      <a:style>
        <a:lnRef idx="1">
          <a:schemeClr val="dk1"/>
        </a:lnRef>
        <a:fillRef idx="0">
          <a:schemeClr val="dk1"/>
        </a:fillRef>
        <a:effectRef idx="0">
          <a:schemeClr val="dk1"/>
        </a:effectRef>
        <a:fontRef idx="minor">
          <a:schemeClr val="tx1"/>
        </a:fontRef>
      </a:style>
    </a:lnDef>
    <a:txDef>
      <a:spPr>
        <a:noFill/>
      </a:spPr>
      <a:bodyPr wrap="square" lIns="0" tIns="0" rIns="0" bIns="0" rtlCol="0">
        <a:spAutoFit/>
      </a:bodyPr>
      <a:lstStyle>
        <a:defPPr algn="l">
          <a:defRPr sz="1600" dirty="0" err="1" smtClean="0"/>
        </a:defPPr>
      </a:lstStyle>
    </a:txDef>
  </a:objectDefaults>
  <a:extraClrSchemeLst/>
  <a:extLst>
    <a:ext uri="{05A4C25C-085E-4340-85A3-A5531E510DB2}">
      <thm15:themeFamily xmlns:thm15="http://schemas.microsoft.com/office/thememl/2012/main" name="Übung 18_Lösung_Wie gestalte ich hilfreiche Karteikarten_bearbeitbar" id="{C4DEB2A0-9157-5548-B400-F4A22EDC5B21}" vid="{EB846AC5-A4BA-F84B-A4E1-7F23B9CDDEB2}"/>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3" ma:contentTypeDescription="Ein neues Dokument erstellen." ma:contentTypeScope="" ma:versionID="3e84c5dc38d4d3f6a9eee50b11b700ee">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1e383c85046acc7aecc91330e764a5fe"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c7744ce-4575-4212-a4ef-f6e6bfd1f8f9}"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Props1.xml><?xml version="1.0" encoding="utf-8"?>
<ds:datastoreItem xmlns:ds="http://schemas.openxmlformats.org/officeDocument/2006/customXml" ds:itemID="{1D4E4964-247E-4CAA-B9E0-4E50DB00A0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806471-2cc8-4125-b85b-4fac380c6b8c"/>
    <ds:schemaRef ds:uri="be442d10-d911-4372-a859-a1514b63a7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39B9F3-CBDE-49D7-9E94-AFDA9A089C23}">
  <ds:schemaRefs>
    <ds:schemaRef ds:uri="http://schemas.microsoft.com/sharepoint/v3/contenttype/forms"/>
  </ds:schemaRefs>
</ds:datastoreItem>
</file>

<file path=customXml/itemProps3.xml><?xml version="1.0" encoding="utf-8"?>
<ds:datastoreItem xmlns:ds="http://schemas.openxmlformats.org/officeDocument/2006/customXml" ds:itemID="{6F945B88-FCAA-4D4C-9EA8-03F824D25F91}">
  <ds:schemaRefs>
    <ds:schemaRef ds:uri="http://schemas.microsoft.com/office/2006/metadata/properties"/>
    <ds:schemaRef ds:uri="http://schemas.microsoft.com/office/2006/documentManagement/types"/>
    <ds:schemaRef ds:uri="be442d10-d911-4372-a859-a1514b63a75b"/>
    <ds:schemaRef ds:uri="http://purl.org/dc/elements/1.1/"/>
    <ds:schemaRef ds:uri="http://purl.org/dc/terms/"/>
    <ds:schemaRef ds:uri="http://www.w3.org/XML/1998/namespace"/>
    <ds:schemaRef ds:uri="http://purl.org/dc/dcmitype/"/>
    <ds:schemaRef ds:uri="http://schemas.microsoft.com/office/infopath/2007/PartnerControls"/>
    <ds:schemaRef ds:uri="http://schemas.openxmlformats.org/package/2006/metadata/core-properties"/>
    <ds:schemaRef ds:uri="52806471-2cc8-4125-b85b-4fac380c6b8c"/>
  </ds:schemaRefs>
</ds:datastoreItem>
</file>

<file path=docProps/app.xml><?xml version="1.0" encoding="utf-8"?>
<Properties xmlns="http://schemas.openxmlformats.org/officeDocument/2006/extended-properties" xmlns:vt="http://schemas.openxmlformats.org/officeDocument/2006/docPropsVTypes">
  <Template>Office</Template>
  <TotalTime>0</TotalTime>
  <Words>346</Words>
  <Application>Microsoft Macintosh PowerPoint</Application>
  <PresentationFormat>Benutzerdefiniert</PresentationFormat>
  <Paragraphs>23</Paragraphs>
  <Slides>3</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Aptos</vt:lpstr>
      <vt:lpstr>Arial</vt:lpstr>
      <vt:lpstr>Helvetica</vt:lpstr>
      <vt:lpstr>Verdana</vt:lpstr>
      <vt:lpstr>Office</vt:lpstr>
      <vt:lpstr>Wie gestalte ich hilfereiche Karteikarten?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Simon, Alena</dc:creator>
  <cp:keywords/>
  <dc:description>generated using python-pptx</dc:description>
  <cp:lastModifiedBy>Simon, Alena</cp:lastModifiedBy>
  <cp:revision>2</cp:revision>
  <dcterms:created xsi:type="dcterms:W3CDTF">2026-02-20T10:46:03Z</dcterms:created>
  <dcterms:modified xsi:type="dcterms:W3CDTF">2026-02-24T15:24:02Z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