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67" r:id="rId5"/>
    <p:sldId id="268"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6344" autoAdjust="0"/>
  </p:normalViewPr>
  <p:slideViewPr>
    <p:cSldViewPr snapToGrid="0" snapToObjects="1">
      <p:cViewPr>
        <p:scale>
          <a:sx n="70" d="100"/>
          <a:sy n="70" d="100"/>
        </p:scale>
        <p:origin x="240" y="38"/>
      </p:cViewPr>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ippenberg" userId="4d15421c-a486-4f72-8795-0b6c18cf6efb" providerId="ADAL" clId="{E86C577C-E891-49FC-847C-592A025B61D3}"/>
    <pc:docChg chg="delSld modSld">
      <pc:chgData name="Hanna Kippenberg" userId="4d15421c-a486-4f72-8795-0b6c18cf6efb" providerId="ADAL" clId="{E86C577C-E891-49FC-847C-592A025B61D3}" dt="2026-03-19T16:29:29.168" v="2" actId="20577"/>
      <pc:docMkLst>
        <pc:docMk/>
      </pc:docMkLst>
      <pc:sldChg chg="del">
        <pc:chgData name="Hanna Kippenberg" userId="4d15421c-a486-4f72-8795-0b6c18cf6efb" providerId="ADAL" clId="{E86C577C-E891-49FC-847C-592A025B61D3}" dt="2026-03-19T16:26:05.698" v="0" actId="47"/>
        <pc:sldMkLst>
          <pc:docMk/>
          <pc:sldMk cId="1324002825" sldId="261"/>
        </pc:sldMkLst>
      </pc:sldChg>
      <pc:sldChg chg="modSp mod">
        <pc:chgData name="Hanna Kippenberg" userId="4d15421c-a486-4f72-8795-0b6c18cf6efb" providerId="ADAL" clId="{E86C577C-E891-49FC-847C-592A025B61D3}" dt="2026-03-19T16:29:29.168" v="2" actId="20577"/>
        <pc:sldMkLst>
          <pc:docMk/>
          <pc:sldMk cId="723996083" sldId="267"/>
        </pc:sldMkLst>
        <pc:spChg chg="mod">
          <ac:chgData name="Hanna Kippenberg" userId="4d15421c-a486-4f72-8795-0b6c18cf6efb" providerId="ADAL" clId="{E86C577C-E891-49FC-847C-592A025B61D3}" dt="2026-03-19T16:29:29.168" v="2" actId="20577"/>
          <ac:spMkLst>
            <pc:docMk/>
            <pc:sldMk cId="723996083" sldId="267"/>
            <ac:spMk id="16" creationId="{10DCF8F8-5C2D-795A-F661-F27E0A97BF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50FB7-2999-8441-93B6-D0A1B5525EA2}" type="datetimeFigureOut">
              <a:rPr lang="en-GB" smtClean="0"/>
              <a:t>19/03/2026</a:t>
            </a:fld>
            <a:endParaRPr lang="en-GB"/>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43D86-F19A-F140-8D71-F7A74C5F1B4D}" type="slidenum">
              <a:rPr lang="en-GB" smtClean="0"/>
              <a:t>‹Nr.›</a:t>
            </a:fld>
            <a:endParaRPr lang="en-GB"/>
          </a:p>
        </p:txBody>
      </p:sp>
    </p:spTree>
    <p:extLst>
      <p:ext uri="{BB962C8B-B14F-4D97-AF65-F5344CB8AC3E}">
        <p14:creationId xmlns:p14="http://schemas.microsoft.com/office/powerpoint/2010/main" val="3901984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rbeitsblat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p>
            <a:r>
              <a:rPr lang="de-DE" dirty="0"/>
              <a:t>Überschrift der Übung eingeben</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23328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beitsblatt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30"/>
            <a:ext cx="6264000" cy="9082084"/>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218119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rbeitsblatt 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D52D2-4B72-3A96-F724-F3173798E102}"/>
              </a:ext>
            </a:extLst>
          </p:cNvPr>
          <p:cNvSpPr>
            <a:spLocks noGrp="1"/>
          </p:cNvSpPr>
          <p:nvPr>
            <p:ph type="title" hasCustomPrompt="1"/>
          </p:nvPr>
        </p:nvSpPr>
        <p:spPr/>
        <p:txBody>
          <a:bodyPr/>
          <a:lstStyle/>
          <a:p>
            <a:r>
              <a:rPr lang="de-DE" dirty="0"/>
              <a:t>Überschrift der Übung eingeben</a:t>
            </a:r>
          </a:p>
        </p:txBody>
      </p:sp>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259008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beitsblatt Leer">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12033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ungsmaterial">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3" name="Titel 2">
            <a:extLst>
              <a:ext uri="{FF2B5EF4-FFF2-40B4-BE49-F238E27FC236}">
                <a16:creationId xmlns:a16="http://schemas.microsoft.com/office/drawing/2014/main" id="{143E4BFE-A693-BE9B-A262-09D1A05CAB0A}"/>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90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ungsmaterial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26"/>
            <a:ext cx="6264000" cy="9082088"/>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606985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Übungsmaterial nur Titel">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2225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ungsmaterial Leer">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320572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platzhalter 3">
            <a:extLst>
              <a:ext uri="{FF2B5EF4-FFF2-40B4-BE49-F238E27FC236}">
                <a16:creationId xmlns:a16="http://schemas.microsoft.com/office/drawing/2014/main" id="{641FC9B6-D38A-67E5-841B-E46586B0266C}"/>
              </a:ext>
            </a:extLst>
          </p:cNvPr>
          <p:cNvSpPr>
            <a:spLocks noGrp="1"/>
          </p:cNvSpPr>
          <p:nvPr>
            <p:ph type="title"/>
          </p:nvPr>
        </p:nvSpPr>
        <p:spPr>
          <a:xfrm>
            <a:off x="647837" y="1245932"/>
            <a:ext cx="6264000" cy="432000"/>
          </a:xfrm>
          <a:prstGeom prst="rect">
            <a:avLst/>
          </a:prstGeom>
        </p:spPr>
        <p:txBody>
          <a:bodyPr vert="horz" lIns="0" tIns="0" rIns="0" bIns="0" rtlCol="0" anchor="t">
            <a:noAutofit/>
          </a:bodyPr>
          <a:lstStyle/>
          <a:p>
            <a:r>
              <a:rPr lang="de-DE" dirty="0"/>
              <a:t>Überschrift der Übung eingeben</a:t>
            </a:r>
          </a:p>
        </p:txBody>
      </p:sp>
      <p:pic>
        <p:nvPicPr>
          <p:cNvPr id="5" name="Grafik 4">
            <a:extLst>
              <a:ext uri="{FF2B5EF4-FFF2-40B4-BE49-F238E27FC236}">
                <a16:creationId xmlns:a16="http://schemas.microsoft.com/office/drawing/2014/main" id="{752803C5-DD9D-D91F-DFBA-9751767DCD1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460788" y="360000"/>
            <a:ext cx="1292889" cy="711089"/>
          </a:xfrm>
          <a:prstGeom prst="rect">
            <a:avLst/>
          </a:prstGeom>
        </p:spPr>
      </p:pic>
      <p:sp>
        <p:nvSpPr>
          <p:cNvPr id="2" name="Textplatzhalter 1">
            <a:extLst>
              <a:ext uri="{FF2B5EF4-FFF2-40B4-BE49-F238E27FC236}">
                <a16:creationId xmlns:a16="http://schemas.microsoft.com/office/drawing/2014/main" id="{53539341-9D89-2C9B-5FDC-97414E3762FD}"/>
              </a:ext>
            </a:extLst>
          </p:cNvPr>
          <p:cNvSpPr>
            <a:spLocks noGrp="1"/>
          </p:cNvSpPr>
          <p:nvPr>
            <p:ph type="body" idx="1"/>
          </p:nvPr>
        </p:nvSpPr>
        <p:spPr>
          <a:xfrm>
            <a:off x="647837" y="1764000"/>
            <a:ext cx="6264000" cy="8487513"/>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56" r:id="rId3"/>
    <p:sldLayoutId id="2147483664" r:id="rId4"/>
    <p:sldLayoutId id="2147483661" r:id="rId5"/>
    <p:sldLayoutId id="2147483666" r:id="rId6"/>
    <p:sldLayoutId id="2147483662" r:id="rId7"/>
    <p:sldLayoutId id="2147483667" r:id="rId8"/>
  </p:sldLayoutIdLst>
  <p:txStyles>
    <p:titleStyle>
      <a:lvl1pPr algn="l" defTabSz="457200" rtl="0" eaLnBrk="1" latinLnBrk="0" hangingPunct="1">
        <a:lnSpc>
          <a:spcPct val="90000"/>
        </a:lnSpc>
        <a:spcBef>
          <a:spcPct val="0"/>
        </a:spcBef>
        <a:buNone/>
        <a:defRPr sz="2600" b="1" i="0" kern="1200">
          <a:solidFill>
            <a:schemeClr val="accent6"/>
          </a:solidFill>
          <a:latin typeface="Aptos" panose="020B0004020202020204" pitchFamily="34" charset="0"/>
          <a:ea typeface="+mj-ea"/>
          <a:cs typeface="+mj-cs"/>
        </a:defRPr>
      </a:lvl1pPr>
    </p:titleStyle>
    <p:bodyStyle>
      <a:lvl1pPr marL="0" indent="0" algn="l" defTabSz="457200" rtl="0" eaLnBrk="1" latinLnBrk="0" hangingPunct="1">
        <a:lnSpc>
          <a:spcPct val="90000"/>
        </a:lnSpc>
        <a:spcBef>
          <a:spcPts val="2400"/>
        </a:spcBef>
        <a:spcAft>
          <a:spcPts val="800"/>
        </a:spcAft>
        <a:buFont typeface="Arial"/>
        <a:buNone/>
        <a:defRPr sz="1600" b="1" i="0" kern="1200">
          <a:solidFill>
            <a:schemeClr val="accent6"/>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44800" indent="-244800" algn="l" defTabSz="457200" rtl="0" eaLnBrk="1" latinLnBrk="0" hangingPunct="1">
        <a:spcBef>
          <a:spcPts val="0"/>
        </a:spcBef>
        <a:spcAft>
          <a:spcPts val="600"/>
        </a:spcAft>
        <a:buClr>
          <a:schemeClr val="accent6"/>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44800" indent="-244800" algn="l" defTabSz="457200" rtl="0" eaLnBrk="1" latinLnBrk="0" hangingPunct="1">
        <a:spcBef>
          <a:spcPts val="0"/>
        </a:spcBef>
        <a:spcAft>
          <a:spcPts val="600"/>
        </a:spcAft>
        <a:buClr>
          <a:schemeClr val="accent6"/>
        </a:buClr>
        <a:buSzPct val="92000"/>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6" userDrawn="1">
          <p15:clr>
            <a:srgbClr val="F26B43"/>
          </p15:clr>
        </p15:guide>
        <p15:guide id="2" pos="4355" userDrawn="1">
          <p15:clr>
            <a:srgbClr val="F26B43"/>
          </p15:clr>
        </p15:guide>
        <p15:guide id="3" orient="horz" pos="6503" userDrawn="1">
          <p15:clr>
            <a:srgbClr val="F26B43"/>
          </p15:clr>
        </p15:guide>
        <p15:guide id="4" orient="horz" pos="595" userDrawn="1">
          <p15:clr>
            <a:srgbClr val="F26B43"/>
          </p15:clr>
        </p15:guide>
        <p15:guide id="5" orient="horz" pos="782" userDrawn="1">
          <p15:clr>
            <a:srgbClr val="F26B43"/>
          </p15:clr>
        </p15:guide>
        <p15:guide id="6" orient="horz" pos="110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E84C3861-C87D-949A-3873-C5638E1DA793}"/>
              </a:ext>
            </a:extLst>
          </p:cNvPr>
          <p:cNvSpPr>
            <a:spLocks noGrp="1"/>
          </p:cNvSpPr>
          <p:nvPr>
            <p:ph type="body" sz="quarter" idx="10"/>
          </p:nvPr>
        </p:nvSpPr>
        <p:spPr>
          <a:xfrm>
            <a:off x="647837" y="1764000"/>
            <a:ext cx="6264000" cy="736313"/>
          </a:xfrm>
        </p:spPr>
        <p:txBody>
          <a:bodyPr/>
          <a:lstStyle/>
          <a:p>
            <a:pPr lvl="1"/>
            <a:r>
              <a:rPr lang="de-DE" dirty="0"/>
              <a:t>Karteikarten helfen dir, in der Präsentation keine wichtigen Infos oder sogar die Reihenfolge zu vergessen. In dieser Übung lernst du, wie du Karteikarten so schreibst, dass sie dir beim Präsentieren wirklich helfen.</a:t>
            </a:r>
          </a:p>
        </p:txBody>
      </p:sp>
      <p:sp>
        <p:nvSpPr>
          <p:cNvPr id="5" name="Titel 4">
            <a:extLst>
              <a:ext uri="{FF2B5EF4-FFF2-40B4-BE49-F238E27FC236}">
                <a16:creationId xmlns:a16="http://schemas.microsoft.com/office/drawing/2014/main" id="{CFB277EC-5CA3-058A-6B00-A6F9899E0613}"/>
              </a:ext>
            </a:extLst>
          </p:cNvPr>
          <p:cNvSpPr>
            <a:spLocks noGrp="1"/>
          </p:cNvSpPr>
          <p:nvPr>
            <p:ph type="title"/>
          </p:nvPr>
        </p:nvSpPr>
        <p:spPr>
          <a:xfrm>
            <a:off x="647837" y="1245933"/>
            <a:ext cx="6264000" cy="432000"/>
          </a:xfrm>
        </p:spPr>
        <p:txBody>
          <a:bodyPr/>
          <a:lstStyle/>
          <a:p>
            <a:r>
              <a:rPr lang="de-DE" dirty="0"/>
              <a:t>Gut notiert – gut präsentiert!</a:t>
            </a:r>
          </a:p>
        </p:txBody>
      </p:sp>
      <p:sp>
        <p:nvSpPr>
          <p:cNvPr id="7" name="TextBox 2">
            <a:extLst>
              <a:ext uri="{FF2B5EF4-FFF2-40B4-BE49-F238E27FC236}">
                <a16:creationId xmlns:a16="http://schemas.microsoft.com/office/drawing/2014/main" id="{D2DD0B8B-D7EF-A081-9F93-7A5D1BEB6506}"/>
              </a:ext>
            </a:extLst>
          </p:cNvPr>
          <p:cNvSpPr txBox="1"/>
          <p:nvPr/>
        </p:nvSpPr>
        <p:spPr>
          <a:xfrm>
            <a:off x="557276" y="2627697"/>
            <a:ext cx="1245512" cy="346234"/>
          </a:xfrm>
          <a:prstGeom prst="roundRect">
            <a:avLst>
              <a:gd name="adj" fmla="val 50000"/>
            </a:avLst>
          </a:prstGeom>
          <a:solidFill>
            <a:schemeClr val="accent6"/>
          </a:solidFill>
        </p:spPr>
        <p:txBody>
          <a:bodyPr wrap="none" lIns="180000" tIns="0" rIns="180000" bIns="0" anchor="ctr" anchorCtr="0">
            <a:spAutoFit/>
          </a:bodyPr>
          <a:lstStyle/>
          <a:p>
            <a:r>
              <a:rPr lang="de-DE" sz="1600" b="1" dirty="0">
                <a:solidFill>
                  <a:schemeClr val="bg1"/>
                </a:solidFill>
                <a:latin typeface="Aptos"/>
              </a:rPr>
              <a:t>Schritt 1</a:t>
            </a:r>
            <a:endParaRPr sz="1600" b="0" dirty="0">
              <a:solidFill>
                <a:schemeClr val="bg1"/>
              </a:solidFill>
              <a:latin typeface="Aptos"/>
            </a:endParaRPr>
          </a:p>
        </p:txBody>
      </p:sp>
      <p:pic>
        <p:nvPicPr>
          <p:cNvPr id="12" name="Grafik 11">
            <a:extLst>
              <a:ext uri="{FF2B5EF4-FFF2-40B4-BE49-F238E27FC236}">
                <a16:creationId xmlns:a16="http://schemas.microsoft.com/office/drawing/2014/main" id="{B658B286-178E-B817-8BAC-F304094F9B69}"/>
              </a:ext>
            </a:extLst>
          </p:cNvPr>
          <p:cNvPicPr>
            <a:picLocks noChangeAspect="1"/>
          </p:cNvPicPr>
          <p:nvPr/>
        </p:nvPicPr>
        <p:blipFill>
          <a:blip r:embed="rId2"/>
          <a:srcRect/>
          <a:stretch/>
        </p:blipFill>
        <p:spPr>
          <a:xfrm>
            <a:off x="2379309" y="2613362"/>
            <a:ext cx="373380" cy="374903"/>
          </a:xfrm>
          <a:prstGeom prst="rect">
            <a:avLst/>
          </a:prstGeom>
        </p:spPr>
      </p:pic>
      <p:sp>
        <p:nvSpPr>
          <p:cNvPr id="13" name="Grafik 42">
            <a:extLst>
              <a:ext uri="{FF2B5EF4-FFF2-40B4-BE49-F238E27FC236}">
                <a16:creationId xmlns:a16="http://schemas.microsoft.com/office/drawing/2014/main" id="{91688360-6AAB-843E-BC23-29CDABF5EC2C}"/>
              </a:ext>
            </a:extLst>
          </p:cNvPr>
          <p:cNvSpPr>
            <a:spLocks noChangeAspect="1"/>
          </p:cNvSpPr>
          <p:nvPr/>
        </p:nvSpPr>
        <p:spPr>
          <a:xfrm>
            <a:off x="1963015" y="2532356"/>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6"/>
          </a:solidFill>
          <a:ln w="11676" cap="flat">
            <a:noFill/>
            <a:prstDash val="solid"/>
            <a:miter/>
          </a:ln>
        </p:spPr>
        <p:txBody>
          <a:bodyPr tIns="187200"/>
          <a:lstStyle/>
          <a:p>
            <a:pPr algn="ctr"/>
            <a:r>
              <a:rPr lang="de-DE" sz="1200" b="1" dirty="0">
                <a:solidFill>
                  <a:schemeClr val="tx2"/>
                </a:solidFill>
              </a:rPr>
              <a:t>30</a:t>
            </a:r>
          </a:p>
        </p:txBody>
      </p:sp>
      <p:sp>
        <p:nvSpPr>
          <p:cNvPr id="14" name="Textplatzhalter 8">
            <a:extLst>
              <a:ext uri="{FF2B5EF4-FFF2-40B4-BE49-F238E27FC236}">
                <a16:creationId xmlns:a16="http://schemas.microsoft.com/office/drawing/2014/main" id="{69733561-BECF-0487-BF65-3B76007C0968}"/>
              </a:ext>
            </a:extLst>
          </p:cNvPr>
          <p:cNvSpPr txBox="1">
            <a:spLocks/>
          </p:cNvSpPr>
          <p:nvPr/>
        </p:nvSpPr>
        <p:spPr>
          <a:xfrm>
            <a:off x="647837" y="3115650"/>
            <a:ext cx="6264000" cy="4370187"/>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6"/>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6"/>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6"/>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b="1" dirty="0"/>
              <a:t>Gestalte 1-3 Karteikarten </a:t>
            </a:r>
            <a:r>
              <a:rPr lang="de-DE" dirty="0"/>
              <a:t>mithilfe des Textes „Wie zeigen Bienen ihren Artgenossen den Weg zu einer Futterquelle?”. Konzentriere dich dabei besonders auf den </a:t>
            </a:r>
            <a:r>
              <a:rPr lang="de-DE" b="1" dirty="0"/>
              <a:t>Schwänzeltanz</a:t>
            </a:r>
            <a:r>
              <a:rPr lang="de-DE" dirty="0"/>
              <a:t>.</a:t>
            </a:r>
          </a:p>
          <a:p>
            <a:pPr lvl="1"/>
            <a:r>
              <a:rPr lang="de-DE" dirty="0"/>
              <a:t>So gehst du vor:</a:t>
            </a:r>
          </a:p>
          <a:p>
            <a:pPr marL="271463" lvl="1" indent="-271463">
              <a:buClr>
                <a:schemeClr val="accent6"/>
              </a:buClr>
              <a:buFont typeface="+mj-lt"/>
              <a:buAutoNum type="arabicPeriod"/>
            </a:pPr>
            <a:r>
              <a:rPr lang="de-DE" b="1" dirty="0"/>
              <a:t>Lies</a:t>
            </a:r>
            <a:r>
              <a:rPr lang="de-DE" dirty="0"/>
              <a:t> dir zuerst den ganzen </a:t>
            </a:r>
            <a:r>
              <a:rPr lang="de-DE" b="1" dirty="0"/>
              <a:t>Text</a:t>
            </a:r>
            <a:r>
              <a:rPr lang="de-DE" dirty="0"/>
              <a:t> aufmerksam </a:t>
            </a:r>
            <a:r>
              <a:rPr lang="de-DE" b="1" dirty="0"/>
              <a:t>durch</a:t>
            </a:r>
            <a:r>
              <a:rPr lang="de-DE" dirty="0"/>
              <a:t>.</a:t>
            </a:r>
          </a:p>
          <a:p>
            <a:pPr marL="271463" lvl="1" indent="-271463">
              <a:buClr>
                <a:schemeClr val="accent6"/>
              </a:buClr>
              <a:buFont typeface="+mj-lt"/>
              <a:buAutoNum type="arabicPeriod"/>
            </a:pPr>
            <a:r>
              <a:rPr lang="de-DE" b="1" dirty="0"/>
              <a:t>Markiere</a:t>
            </a:r>
            <a:r>
              <a:rPr lang="de-DE" dirty="0"/>
              <a:t> die </a:t>
            </a:r>
            <a:r>
              <a:rPr lang="de-DE" b="1" dirty="0"/>
              <a:t>Informationen</a:t>
            </a:r>
            <a:r>
              <a:rPr lang="de-DE" dirty="0"/>
              <a:t>, die du für die Erläuterung des Schwänzeltanzes brauchst.</a:t>
            </a:r>
          </a:p>
          <a:p>
            <a:pPr marL="271463" lvl="1" indent="-271463">
              <a:buClr>
                <a:schemeClr val="accent6"/>
              </a:buClr>
              <a:buFont typeface="+mj-lt"/>
              <a:buAutoNum type="arabicPeriod"/>
            </a:pPr>
            <a:r>
              <a:rPr lang="de-DE" b="1" dirty="0"/>
              <a:t>Überlege</a:t>
            </a:r>
            <a:r>
              <a:rPr lang="de-DE" dirty="0"/>
              <a:t> dann, </a:t>
            </a:r>
            <a:r>
              <a:rPr lang="de-DE" b="1" dirty="0"/>
              <a:t>was</a:t>
            </a:r>
            <a:r>
              <a:rPr lang="de-DE" dirty="0"/>
              <a:t> du genau auf deine Karteikarten schreiben möchtest. Nimm nur die wichtigsten Punkte. Schreibe sie kurz, knapp und in deinen eigenen Worten auf.</a:t>
            </a:r>
          </a:p>
          <a:p>
            <a:pPr marL="271463" lvl="1" indent="-271463">
              <a:buClr>
                <a:schemeClr val="accent6"/>
              </a:buClr>
              <a:buFont typeface="+mj-lt"/>
              <a:buAutoNum type="arabicPeriod"/>
            </a:pPr>
            <a:r>
              <a:rPr lang="de-DE" b="1" dirty="0"/>
              <a:t>Nutze gerne </a:t>
            </a:r>
            <a:r>
              <a:rPr lang="de-DE" dirty="0"/>
              <a:t>kleine </a:t>
            </a:r>
            <a:r>
              <a:rPr lang="de-DE" b="1" dirty="0"/>
              <a:t>Zeichnungen</a:t>
            </a:r>
            <a:r>
              <a:rPr lang="de-DE" dirty="0"/>
              <a:t>, </a:t>
            </a:r>
            <a:r>
              <a:rPr lang="de-DE" b="1" dirty="0"/>
              <a:t>Pfeile</a:t>
            </a:r>
            <a:r>
              <a:rPr lang="de-DE" dirty="0"/>
              <a:t> oder </a:t>
            </a:r>
            <a:r>
              <a:rPr lang="de-DE" b="1" dirty="0"/>
              <a:t>Symbole</a:t>
            </a:r>
            <a:r>
              <a:rPr lang="de-DE" dirty="0"/>
              <a:t>, um dir die Inhalte besser merken zu können.</a:t>
            </a:r>
          </a:p>
          <a:p>
            <a:pPr marL="271463" lvl="1" indent="-271463">
              <a:buClr>
                <a:schemeClr val="accent6"/>
              </a:buClr>
              <a:buFont typeface="+mj-lt"/>
              <a:buAutoNum type="arabicPeriod"/>
            </a:pPr>
            <a:r>
              <a:rPr lang="de-DE" b="1" dirty="0"/>
              <a:t>Farben</a:t>
            </a:r>
            <a:r>
              <a:rPr lang="de-DE" dirty="0"/>
              <a:t> helfen dir, wichtige Stellen auf der Karteikarte hervorzuheben. Informationen, die zusammengehören, kannst du mit der gleichen Farbe schreiben oder markieren. So siehst du auf einen Blick, was zusammengehört. Setze Farben sparsam ein, damit du nicht den Überblick verlierst.</a:t>
            </a:r>
          </a:p>
          <a:p>
            <a:pPr lvl="1"/>
            <a:r>
              <a:rPr lang="de-DE" dirty="0"/>
              <a:t>Für diesen Schritt hast du </a:t>
            </a:r>
            <a:r>
              <a:rPr lang="de-DE" b="1" dirty="0"/>
              <a:t>30 Minuten </a:t>
            </a:r>
            <a:r>
              <a:rPr lang="de-DE" dirty="0"/>
              <a:t>Zeit.</a:t>
            </a:r>
          </a:p>
        </p:txBody>
      </p:sp>
      <p:sp>
        <p:nvSpPr>
          <p:cNvPr id="15" name="Textplatzhalter 8">
            <a:extLst>
              <a:ext uri="{FF2B5EF4-FFF2-40B4-BE49-F238E27FC236}">
                <a16:creationId xmlns:a16="http://schemas.microsoft.com/office/drawing/2014/main" id="{32E16A2C-2432-3CCA-B41E-141DCE1D8366}"/>
              </a:ext>
            </a:extLst>
          </p:cNvPr>
          <p:cNvSpPr txBox="1">
            <a:spLocks/>
          </p:cNvSpPr>
          <p:nvPr/>
        </p:nvSpPr>
        <p:spPr>
          <a:xfrm>
            <a:off x="647837" y="8086887"/>
            <a:ext cx="6264000" cy="2236626"/>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6"/>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6"/>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6"/>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dirty="0"/>
              <a:t>Bildet eine Dreiergruppe. </a:t>
            </a:r>
            <a:r>
              <a:rPr lang="de-DE" b="1" dirty="0"/>
              <a:t>Vergleicht</a:t>
            </a:r>
            <a:r>
              <a:rPr lang="de-DE" dirty="0"/>
              <a:t> eure </a:t>
            </a:r>
            <a:r>
              <a:rPr lang="de-DE" b="1" dirty="0"/>
              <a:t>Karteikarten</a:t>
            </a:r>
            <a:r>
              <a:rPr lang="de-DE" dirty="0"/>
              <a:t> miteinander und schaut, was ihr ähnlich oder anders gemacht habt. Überlegt dann, was ihr bei eurer nächsten Karteikarte von den anderen übernehmen möchtet und warum.</a:t>
            </a:r>
          </a:p>
          <a:p>
            <a:pPr lvl="1"/>
            <a:r>
              <a:rPr lang="de-DE" dirty="0"/>
              <a:t>Dafür habt ihr </a:t>
            </a:r>
            <a:r>
              <a:rPr lang="de-DE" b="1" dirty="0"/>
              <a:t>10 Minuten </a:t>
            </a:r>
            <a:r>
              <a:rPr lang="de-DE" dirty="0"/>
              <a:t>Zeit.</a:t>
            </a:r>
          </a:p>
          <a:p>
            <a:pPr lvl="1"/>
            <a:r>
              <a:rPr lang="de-DE" b="1" dirty="0"/>
              <a:t>Stellt</a:t>
            </a:r>
            <a:r>
              <a:rPr lang="de-DE" dirty="0"/>
              <a:t> eure </a:t>
            </a:r>
            <a:r>
              <a:rPr lang="de-DE" b="1" dirty="0"/>
              <a:t>Ergebnisse</a:t>
            </a:r>
            <a:r>
              <a:rPr lang="de-DE" dirty="0"/>
              <a:t> anschließend der Klasse vor.</a:t>
            </a:r>
          </a:p>
          <a:p>
            <a:pPr lvl="1"/>
            <a:r>
              <a:rPr lang="de-DE" b="1" dirty="0"/>
              <a:t>Tipp für die Präsentation: </a:t>
            </a:r>
            <a:r>
              <a:rPr lang="de-DE" dirty="0"/>
              <a:t>Halte die Karteikarte so, dass du sie gut lesen kannst. Achte aber darauf, dass du dein Gesicht nicht verdeckst. Schau beim Sprechen immer wieder dein Publikum an. Die Karteikarte ist nur eine Hilfe, du sollst nicht alles ablesen.</a:t>
            </a:r>
          </a:p>
        </p:txBody>
      </p:sp>
      <p:sp>
        <p:nvSpPr>
          <p:cNvPr id="16" name="TextBox 2">
            <a:extLst>
              <a:ext uri="{FF2B5EF4-FFF2-40B4-BE49-F238E27FC236}">
                <a16:creationId xmlns:a16="http://schemas.microsoft.com/office/drawing/2014/main" id="{10DCF8F8-5C2D-795A-F661-F27E0A97BF5A}"/>
              </a:ext>
            </a:extLst>
          </p:cNvPr>
          <p:cNvSpPr txBox="1"/>
          <p:nvPr/>
        </p:nvSpPr>
        <p:spPr>
          <a:xfrm>
            <a:off x="557276" y="7595466"/>
            <a:ext cx="1245511" cy="346234"/>
          </a:xfrm>
          <a:prstGeom prst="roundRect">
            <a:avLst>
              <a:gd name="adj" fmla="val 50000"/>
            </a:avLst>
          </a:prstGeom>
          <a:solidFill>
            <a:schemeClr val="accent6"/>
          </a:solidFill>
        </p:spPr>
        <p:txBody>
          <a:bodyPr wrap="none" lIns="180000" tIns="0" rIns="180000" bIns="0" anchor="ctr" anchorCtr="0">
            <a:spAutoFit/>
          </a:bodyPr>
          <a:lstStyle/>
          <a:p>
            <a:r>
              <a:rPr lang="de-DE" sz="1600" b="1" dirty="0">
                <a:solidFill>
                  <a:schemeClr val="bg1"/>
                </a:solidFill>
                <a:latin typeface="Aptos"/>
              </a:rPr>
              <a:t>Schritt 2</a:t>
            </a:r>
            <a:endParaRPr sz="1600" b="0" dirty="0">
              <a:solidFill>
                <a:schemeClr val="bg1"/>
              </a:solidFill>
              <a:latin typeface="Aptos"/>
            </a:endParaRPr>
          </a:p>
        </p:txBody>
      </p:sp>
      <p:sp>
        <p:nvSpPr>
          <p:cNvPr id="18" name="Grafik 42">
            <a:extLst>
              <a:ext uri="{FF2B5EF4-FFF2-40B4-BE49-F238E27FC236}">
                <a16:creationId xmlns:a16="http://schemas.microsoft.com/office/drawing/2014/main" id="{6161BA0B-5F84-2801-AB54-AB63CD698F6B}"/>
              </a:ext>
            </a:extLst>
          </p:cNvPr>
          <p:cNvSpPr>
            <a:spLocks noChangeAspect="1"/>
          </p:cNvSpPr>
          <p:nvPr/>
        </p:nvSpPr>
        <p:spPr>
          <a:xfrm>
            <a:off x="1963015" y="7500125"/>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6"/>
          </a:solidFill>
          <a:ln w="11676" cap="flat">
            <a:noFill/>
            <a:prstDash val="solid"/>
            <a:miter/>
          </a:ln>
        </p:spPr>
        <p:txBody>
          <a:bodyPr tIns="187200"/>
          <a:lstStyle/>
          <a:p>
            <a:pPr algn="ctr"/>
            <a:r>
              <a:rPr lang="de-DE" sz="1200" b="1" dirty="0">
                <a:solidFill>
                  <a:schemeClr val="tx2"/>
                </a:solidFill>
              </a:rPr>
              <a:t>10</a:t>
            </a:r>
          </a:p>
        </p:txBody>
      </p:sp>
      <p:pic>
        <p:nvPicPr>
          <p:cNvPr id="19" name="Grafik 18">
            <a:extLst>
              <a:ext uri="{FF2B5EF4-FFF2-40B4-BE49-F238E27FC236}">
                <a16:creationId xmlns:a16="http://schemas.microsoft.com/office/drawing/2014/main" id="{78F619C4-D94C-D966-ACBF-A2D433BD9B66}"/>
              </a:ext>
            </a:extLst>
          </p:cNvPr>
          <p:cNvPicPr>
            <a:picLocks noChangeAspect="1"/>
          </p:cNvPicPr>
          <p:nvPr/>
        </p:nvPicPr>
        <p:blipFill>
          <a:blip r:embed="rId3"/>
          <a:srcRect/>
          <a:stretch/>
        </p:blipFill>
        <p:spPr>
          <a:xfrm>
            <a:off x="2379309" y="7591799"/>
            <a:ext cx="362712" cy="364235"/>
          </a:xfrm>
          <a:prstGeom prst="rect">
            <a:avLst/>
          </a:prstGeom>
        </p:spPr>
      </p:pic>
    </p:spTree>
    <p:extLst>
      <p:ext uri="{BB962C8B-B14F-4D97-AF65-F5344CB8AC3E}">
        <p14:creationId xmlns:p14="http://schemas.microsoft.com/office/powerpoint/2010/main" val="72399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a:extLst>
              <a:ext uri="{FF2B5EF4-FFF2-40B4-BE49-F238E27FC236}">
                <a16:creationId xmlns:a16="http://schemas.microsoft.com/office/drawing/2014/main" id="{04D49C87-2B88-AF5F-467B-066F01348E48}"/>
              </a:ext>
            </a:extLst>
          </p:cNvPr>
          <p:cNvSpPr>
            <a:spLocks noGrp="1"/>
          </p:cNvSpPr>
          <p:nvPr>
            <p:ph type="body" sz="quarter" idx="10"/>
          </p:nvPr>
        </p:nvSpPr>
        <p:spPr/>
        <p:txBody>
          <a:bodyPr/>
          <a:lstStyle/>
          <a:p>
            <a:r>
              <a:rPr lang="de-DE" dirty="0"/>
              <a:t>Wie kommunizieren Bienen den Weg zu einer Futterquelle an </a:t>
            </a:r>
            <a:br>
              <a:rPr lang="de-DE" dirty="0"/>
            </a:br>
            <a:r>
              <a:rPr lang="de-DE" dirty="0"/>
              <a:t>ihre Artgenossen?</a:t>
            </a:r>
          </a:p>
          <a:p>
            <a:pPr lvl="1"/>
            <a:r>
              <a:rPr lang="de-DE" dirty="0"/>
              <a:t>Vor ungefähr 50 Jahren machte der österreichische Wissenschaftler Karl von Frisch eine spannende Entdeckung: Bienen „sprechen“ miteinander – aber nicht mit Worten, sondern mit Tänzen! Um das herauszufinden, hat er besondere Bienenstöcke benutzt, die an den Seiten aus Glas waren. So konnte er die Bienen ganz genau beobachten. Dabei entdeckte er, dass Bienen bei der Rückkehr in den Stock besondere Bewegungen ausführten – sie tanzten. Karl von Frisch erkannte, dass es verschiedene Tanzarten gab, die unterschiedliche Informationen über die Entfernung und Richtung von Futterquellen vermittelten.</a:t>
            </a:r>
          </a:p>
          <a:p>
            <a:pPr lvl="1"/>
            <a:r>
              <a:rPr lang="de-DE" dirty="0"/>
              <a:t>Wenn die Futterquelle weniger als 100 Meter vom Bienenstock entfernt war, führten die Bienen einen sogenannten Rundtanz auf, bei dem sie sich in kleinen Kreisen bewegten. Wenn die Bienen aber weiter entfernte Futterquellen gefunden hatten, tanzten sie den Schwänzeltanz. Die Biene lief dabei erst geradeaus und wackelt heftig mit dem Hinterleib. Danach machte sie einen kleinen Bogen zurück zum Startpunkt und begann von vorne. Das Ganze sah aus wie eine liegende Acht. Die Richtung, in die sie lief, zeigte den anderen Bienen, in welche Richtung sie fliegen müssen – zum Beispiel in Richtung Sonne. Die Länge und Geschwindigkeit des Tanzes zeigten, wie weit das Futter entfernt ist. Je länger der Tanz, desto weiter ist die Futterquelle.</a:t>
            </a:r>
          </a:p>
          <a:p>
            <a:pPr lvl="1"/>
            <a:r>
              <a:rPr lang="de-DE" dirty="0"/>
              <a:t>Um herauszufinden, ob die anderen Bienen die Tanzbewegungen auch wirklich verstanden, markierte Karl von Frisch einzelne Bienen mit bunten Farben. </a:t>
            </a:r>
            <a:br>
              <a:rPr lang="de-DE" dirty="0"/>
            </a:br>
            <a:r>
              <a:rPr lang="de-DE" dirty="0"/>
              <a:t>Er beobachtete genau, wohin diese Bienen nach dem Tanz flogen, und stellte fest, dass sie immer wieder genau die angegebene Futterquelle fanden. Darüber hinaus entdeckte Karl von Frisch, dass sich Bienen auch dann zurechtfinden, wenn die Sonne nicht zu sehen ist. In diesem Fall orientieren sie sich am Licht des Himmels. </a:t>
            </a:r>
          </a:p>
          <a:p>
            <a:pPr lvl="1"/>
            <a:r>
              <a:rPr lang="de-DE" spc="-10" dirty="0"/>
              <a:t>Für seine bahnbrechenden Forschungen zur Kommunikation der Bienen wurde Karl von Frisch 1973 mit dem Nobelpreis für Physiologie oder Medizin ausgezeichnet.</a:t>
            </a:r>
          </a:p>
          <a:p>
            <a:pPr lvl="1">
              <a:spcBef>
                <a:spcPts val="1200"/>
              </a:spcBef>
            </a:pPr>
            <a:r>
              <a:rPr lang="de-DE" sz="1100" dirty="0">
                <a:solidFill>
                  <a:schemeClr val="accent6"/>
                </a:solidFill>
              </a:rPr>
              <a:t>Quelle: Bund für Umwelt und Naturschutz Deutschland (2017): </a:t>
            </a:r>
            <a:r>
              <a:rPr lang="de-DE" sz="1100" dirty="0" err="1">
                <a:solidFill>
                  <a:schemeClr val="accent6"/>
                </a:solidFill>
              </a:rPr>
              <a:t>Süss</a:t>
            </a:r>
            <a:r>
              <a:rPr lang="de-DE" sz="1100" dirty="0">
                <a:solidFill>
                  <a:schemeClr val="accent6"/>
                </a:solidFill>
              </a:rPr>
              <a:t> &amp; saftig Teil 2. Biene und Honig. </a:t>
            </a:r>
          </a:p>
          <a:p>
            <a:endParaRPr lang="de-DE" dirty="0"/>
          </a:p>
        </p:txBody>
      </p:sp>
    </p:spTree>
    <p:extLst>
      <p:ext uri="{BB962C8B-B14F-4D97-AF65-F5344CB8AC3E}">
        <p14:creationId xmlns:p14="http://schemas.microsoft.com/office/powerpoint/2010/main" val="2409154142"/>
      </p:ext>
    </p:extLst>
  </p:cSld>
  <p:clrMapOvr>
    <a:masterClrMapping/>
  </p:clrMapOvr>
</p:sld>
</file>

<file path=ppt/theme/theme1.xml><?xml version="1.0" encoding="utf-8"?>
<a:theme xmlns:a="http://schemas.openxmlformats.org/drawingml/2006/main" name="Jugend präsentiert">
  <a:themeElements>
    <a:clrScheme name="JP_Sek2_Farben">
      <a:dk1>
        <a:sysClr val="windowText" lastClr="000000"/>
      </a:dk1>
      <a:lt1>
        <a:sysClr val="window" lastClr="FFFFFF"/>
      </a:lt1>
      <a:dk2>
        <a:srgbClr val="505E67"/>
      </a:dk2>
      <a:lt2>
        <a:srgbClr val="E0E2E4"/>
      </a:lt2>
      <a:accent1>
        <a:srgbClr val="EF7D00"/>
      </a:accent1>
      <a:accent2>
        <a:srgbClr val="F59C00"/>
      </a:accent2>
      <a:accent3>
        <a:srgbClr val="719F36"/>
      </a:accent3>
      <a:accent4>
        <a:srgbClr val="E63612"/>
      </a:accent4>
      <a:accent5>
        <a:srgbClr val="0068A3"/>
      </a:accent5>
      <a:accent6>
        <a:srgbClr val="10A5AA"/>
      </a:accent6>
      <a:hlink>
        <a:srgbClr val="0068A3"/>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tx2">
              <a:lumMod val="40000"/>
              <a:lumOff val="60000"/>
            </a:schemeClr>
          </a:solidFill>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spcAft>
            <a:spcPts val="600"/>
          </a:spcAft>
          <a:defRPr sz="1400" dirty="0">
            <a:solidFill>
              <a:schemeClr val="tx2"/>
            </a:solidFill>
          </a:defRPr>
        </a:defPPr>
      </a:lstStyle>
    </a:txDef>
  </a:objectDefaults>
  <a:extraClrSchemeLst/>
  <a:extLst>
    <a:ext uri="{05A4C25C-085E-4340-85A3-A5531E510DB2}">
      <thm15:themeFamily xmlns:thm15="http://schemas.microsoft.com/office/thememl/2012/main" name="_Vorlage.potx" id="{DEAC81C9-0310-4C79-8EF4-0B91CBF13B6A}" vid="{E8D96B4B-2E35-453E-8E9B-03A66A4F3FA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86B3805B85A60C489183F7B1A68EACE1" ma:contentTypeVersion="14" ma:contentTypeDescription="Ein neues Dokument erstellen." ma:contentTypeScope="" ma:versionID="ce14a25ef1aae65c6f9aadf7055a6a3e">
  <xsd:schema xmlns:xsd="http://www.w3.org/2001/XMLSchema" xmlns:xs="http://www.w3.org/2001/XMLSchema" xmlns:p="http://schemas.microsoft.com/office/2006/metadata/properties" xmlns:ns2="52806471-2cc8-4125-b85b-4fac380c6b8c" xmlns:ns3="be442d10-d911-4372-a859-a1514b63a75b" targetNamespace="http://schemas.microsoft.com/office/2006/metadata/properties" ma:root="true" ma:fieldsID="9aeb5df7bf1dadf4e8c6ef9cdd0a1f98" ns2:_="" ns3:_="">
    <xsd:import namespace="52806471-2cc8-4125-b85b-4fac380c6b8c"/>
    <xsd:import namespace="be442d10-d911-4372-a859-a1514b63a7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06471-2cc8-4125-b85b-4fac380c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97274645-6c63-4aa2-82a7-6c546a97149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42d10-d911-4372-a859-a1514b63a75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94058b-4e19-45de-8ce1-c146260152b0}" ma:internalName="TaxCatchAll" ma:showField="CatchAllData" ma:web="be442d10-d911-4372-a859-a1514b63a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806471-2cc8-4125-b85b-4fac380c6b8c">
      <Terms xmlns="http://schemas.microsoft.com/office/infopath/2007/PartnerControls"/>
    </lcf76f155ced4ddcb4097134ff3c332f>
    <TaxCatchAll xmlns="be442d10-d911-4372-a859-a1514b63a75b" xsi:nil="true"/>
  </documentManagement>
</p:properties>
</file>

<file path=customXml/itemProps1.xml><?xml version="1.0" encoding="utf-8"?>
<ds:datastoreItem xmlns:ds="http://schemas.openxmlformats.org/officeDocument/2006/customXml" ds:itemID="{9C3B487D-F157-4FB9-A6DB-F5C6C75BDED1}">
  <ds:schemaRefs>
    <ds:schemaRef ds:uri="http://schemas.microsoft.com/sharepoint/v3/contenttype/forms"/>
  </ds:schemaRefs>
</ds:datastoreItem>
</file>

<file path=customXml/itemProps2.xml><?xml version="1.0" encoding="utf-8"?>
<ds:datastoreItem xmlns:ds="http://schemas.openxmlformats.org/officeDocument/2006/customXml" ds:itemID="{8678597E-5760-4277-96D7-D74F30F18C28}"/>
</file>

<file path=customXml/itemProps3.xml><?xml version="1.0" encoding="utf-8"?>
<ds:datastoreItem xmlns:ds="http://schemas.openxmlformats.org/officeDocument/2006/customXml" ds:itemID="{226D7F89-EF03-476D-90F2-0B3B3B04686D}">
  <ds:schemaRefs>
    <ds:schemaRef ds:uri="2ee8b66d-eda1-42ab-aa04-c801b05d5baa"/>
    <ds:schemaRef ds:uri="http://purl.org/dc/terms/"/>
    <ds:schemaRef ds:uri="http://purl.org/dc/elements/1.1/"/>
    <ds:schemaRef ds:uri="http://schemas.openxmlformats.org/package/2006/metadata/core-properties"/>
    <ds:schemaRef ds:uri="80384d34-eb3f-4ea5-8351-3db51d2655f7"/>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_Vorlage</Template>
  <TotalTime>0</TotalTime>
  <Words>678</Words>
  <Application>Microsoft Office PowerPoint</Application>
  <PresentationFormat>Benutzerdefiniert</PresentationFormat>
  <Paragraphs>24</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Aptos</vt:lpstr>
      <vt:lpstr>Arial</vt:lpstr>
      <vt:lpstr>Wingdings</vt:lpstr>
      <vt:lpstr>Wingdings 2</vt:lpstr>
      <vt:lpstr>Jugend präsentiert</vt:lpstr>
      <vt:lpstr>Gut notiert – gut präsentiert!</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Josef Beller</dc:creator>
  <cp:keywords/>
  <dc:description>generated using python-pptx</dc:description>
  <cp:lastModifiedBy>Hanna Kippenberg</cp:lastModifiedBy>
  <cp:revision>3</cp:revision>
  <dcterms:created xsi:type="dcterms:W3CDTF">2026-03-16T11:32:56Z</dcterms:created>
  <dcterms:modified xsi:type="dcterms:W3CDTF">2026-03-19T16:29:50Z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0x01010086B3805B85A60C489183F7B1A68EACE1</vt:lpwstr>
  </property>
  <property fmtid="{D5CDD505-2E9C-101B-9397-08002B2CF9AE}" pid="3" name="MediaServiceImageTags">
    <vt:lpwstr/>
  </property>
</Properties>
</file>