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59" r:id="rId6"/>
    <p:sldId id="260" r:id="rId7"/>
    <p:sldId id="261" r:id="rId8"/>
    <p:sldId id="263" r:id="rId9"/>
    <p:sldId id="262" r:id="rId10"/>
    <p:sldId id="264" r:id="rId11"/>
    <p:sldId id="265" r:id="rId12"/>
    <p:sldId id="256" r:id="rId13"/>
    <p:sldId id="258" r:id="rId1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AD4"/>
    <a:srgbClr val="FFF2CC"/>
    <a:srgbClr val="D9EAF8"/>
    <a:srgbClr val="7AA442"/>
    <a:srgbClr val="008060"/>
    <a:srgbClr val="BF9001"/>
    <a:srgbClr val="1F4E79"/>
    <a:srgbClr val="5BA851"/>
    <a:srgbClr val="1183E0"/>
    <a:srgbClr val="058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835AC-8E9E-EE4A-95FD-FD7177D4497A}" v="13" dt="2026-06-19T11:03:29.5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4"/>
    <p:restoredTop sz="85783"/>
  </p:normalViewPr>
  <p:slideViewPr>
    <p:cSldViewPr snapToGrid="0" snapToObjects="1">
      <p:cViewPr>
        <p:scale>
          <a:sx n="48" d="100"/>
          <a:sy n="48" d="100"/>
        </p:scale>
        <p:origin x="2936" y="-23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undo redo custSel modSld">
      <pc:chgData name="Simon, Alena" userId="6eb8a65d-d8fa-4f9f-95fc-24602eb0b556" providerId="ADAL" clId="{335FC2B8-6463-5620-AD1F-399B5B22EE41}" dt="2026-06-19T11:04:28.400" v="95" actId="1076"/>
      <pc:docMkLst>
        <pc:docMk/>
      </pc:docMkLst>
      <pc:sldChg chg="addSp delSp modSp mod">
        <pc:chgData name="Simon, Alena" userId="6eb8a65d-d8fa-4f9f-95fc-24602eb0b556" providerId="ADAL" clId="{335FC2B8-6463-5620-AD1F-399B5B22EE41}" dt="2026-06-19T11:02:03.071" v="50" actId="207"/>
        <pc:sldMkLst>
          <pc:docMk/>
          <pc:sldMk cId="2369897826" sldId="262"/>
        </pc:sldMkLst>
        <pc:graphicFrameChg chg="add del mod modGraphic">
          <ac:chgData name="Simon, Alena" userId="6eb8a65d-d8fa-4f9f-95fc-24602eb0b556" providerId="ADAL" clId="{335FC2B8-6463-5620-AD1F-399B5B22EE41}" dt="2026-06-19T11:02:03.071" v="50" actId="207"/>
          <ac:graphicFrameMkLst>
            <pc:docMk/>
            <pc:sldMk cId="2369897826" sldId="262"/>
            <ac:graphicFrameMk id="11" creationId="{8568B714-FDA0-5BB9-4B43-D473788FB2BF}"/>
          </ac:graphicFrameMkLst>
        </pc:graphicFrameChg>
      </pc:sldChg>
      <pc:sldChg chg="modSp mod">
        <pc:chgData name="Simon, Alena" userId="6eb8a65d-d8fa-4f9f-95fc-24602eb0b556" providerId="ADAL" clId="{335FC2B8-6463-5620-AD1F-399B5B22EE41}" dt="2026-06-19T10:59:32.827" v="9" actId="207"/>
        <pc:sldMkLst>
          <pc:docMk/>
          <pc:sldMk cId="2966747017" sldId="263"/>
        </pc:sldMkLst>
        <pc:graphicFrameChg chg="mod modGraphic">
          <ac:chgData name="Simon, Alena" userId="6eb8a65d-d8fa-4f9f-95fc-24602eb0b556" providerId="ADAL" clId="{335FC2B8-6463-5620-AD1F-399B5B22EE41}" dt="2026-06-19T10:59:32.827" v="9" actId="207"/>
          <ac:graphicFrameMkLst>
            <pc:docMk/>
            <pc:sldMk cId="2966747017" sldId="263"/>
            <ac:graphicFrameMk id="11" creationId="{F2F26813-38DA-A79F-84B4-52800716B168}"/>
          </ac:graphicFrameMkLst>
        </pc:graphicFrameChg>
      </pc:sldChg>
      <pc:sldChg chg="modSp mod">
        <pc:chgData name="Simon, Alena" userId="6eb8a65d-d8fa-4f9f-95fc-24602eb0b556" providerId="ADAL" clId="{335FC2B8-6463-5620-AD1F-399B5B22EE41}" dt="2026-06-19T11:04:00.301" v="91" actId="207"/>
        <pc:sldMkLst>
          <pc:docMk/>
          <pc:sldMk cId="3268659021" sldId="264"/>
        </pc:sldMkLst>
        <pc:graphicFrameChg chg="mod modGraphic">
          <ac:chgData name="Simon, Alena" userId="6eb8a65d-d8fa-4f9f-95fc-24602eb0b556" providerId="ADAL" clId="{335FC2B8-6463-5620-AD1F-399B5B22EE41}" dt="2026-06-19T11:04:00.301" v="91" actId="207"/>
          <ac:graphicFrameMkLst>
            <pc:docMk/>
            <pc:sldMk cId="3268659021" sldId="264"/>
            <ac:graphicFrameMk id="11" creationId="{1B90B607-84CC-9BDB-F8C5-CC2DAA22B07B}"/>
          </ac:graphicFrameMkLst>
        </pc:graphicFrameChg>
      </pc:sldChg>
      <pc:sldChg chg="delSp modSp mod">
        <pc:chgData name="Simon, Alena" userId="6eb8a65d-d8fa-4f9f-95fc-24602eb0b556" providerId="ADAL" clId="{335FC2B8-6463-5620-AD1F-399B5B22EE41}" dt="2026-06-19T11:04:28.400" v="95" actId="1076"/>
        <pc:sldMkLst>
          <pc:docMk/>
          <pc:sldMk cId="491277203" sldId="265"/>
        </pc:sldMkLst>
        <pc:spChg chg="mod">
          <ac:chgData name="Simon, Alena" userId="6eb8a65d-d8fa-4f9f-95fc-24602eb0b556" providerId="ADAL" clId="{335FC2B8-6463-5620-AD1F-399B5B22EE41}" dt="2026-06-19T11:04:22.552" v="94" actId="1076"/>
          <ac:spMkLst>
            <pc:docMk/>
            <pc:sldMk cId="491277203" sldId="265"/>
            <ac:spMk id="3" creationId="{34B8D5C7-F95C-9D22-E78D-F9D854455DF1}"/>
          </ac:spMkLst>
        </pc:spChg>
        <pc:spChg chg="mod">
          <ac:chgData name="Simon, Alena" userId="6eb8a65d-d8fa-4f9f-95fc-24602eb0b556" providerId="ADAL" clId="{335FC2B8-6463-5620-AD1F-399B5B22EE41}" dt="2026-06-19T11:04:28.400" v="95" actId="1076"/>
          <ac:spMkLst>
            <pc:docMk/>
            <pc:sldMk cId="491277203" sldId="265"/>
            <ac:spMk id="12" creationId="{67B6690F-F9AA-D660-970E-CED9E6881AD0}"/>
          </ac:spMkLst>
        </pc:spChg>
        <pc:graphicFrameChg chg="del">
          <ac:chgData name="Simon, Alena" userId="6eb8a65d-d8fa-4f9f-95fc-24602eb0b556" providerId="ADAL" clId="{335FC2B8-6463-5620-AD1F-399B5B22EE41}" dt="2026-06-19T11:04:04.353" v="92" actId="478"/>
          <ac:graphicFrameMkLst>
            <pc:docMk/>
            <pc:sldMk cId="491277203" sldId="265"/>
            <ac:graphicFrameMk id="11" creationId="{F951EBB8-23B2-8689-7855-912F37B27414}"/>
          </ac:graphicFrameMkLst>
        </pc:graphicFrameChg>
        <pc:picChg chg="mod">
          <ac:chgData name="Simon, Alena" userId="6eb8a65d-d8fa-4f9f-95fc-24602eb0b556" providerId="ADAL" clId="{335FC2B8-6463-5620-AD1F-399B5B22EE41}" dt="2026-06-19T11:04:22.552" v="94" actId="1076"/>
          <ac:picMkLst>
            <pc:docMk/>
            <pc:sldMk cId="491277203" sldId="265"/>
            <ac:picMk id="5" creationId="{A5FFFF7A-B28B-7FCA-2718-527269FE13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19/06/2026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D43D86-F19A-F140-8D71-F7A74C5F1B4D}" type="slidenum">
              <a:rPr lang="en-GB" smtClean="0"/>
              <a:t>2</a:t>
            </a:fld>
            <a:endParaRPr lang="en-GB"/>
          </a:p>
        </p:txBody>
      </p:sp>
    </p:spTree>
    <p:extLst>
      <p:ext uri="{BB962C8B-B14F-4D97-AF65-F5344CB8AC3E}">
        <p14:creationId xmlns:p14="http://schemas.microsoft.com/office/powerpoint/2010/main" val="226493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D43D86-F19A-F140-8D71-F7A74C5F1B4D}" type="slidenum">
              <a:rPr lang="en-GB" smtClean="0"/>
              <a:t>3</a:t>
            </a:fld>
            <a:endParaRPr lang="en-GB"/>
          </a:p>
        </p:txBody>
      </p:sp>
    </p:spTree>
    <p:extLst>
      <p:ext uri="{BB962C8B-B14F-4D97-AF65-F5344CB8AC3E}">
        <p14:creationId xmlns:p14="http://schemas.microsoft.com/office/powerpoint/2010/main" val="343101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91537-5D89-DC32-C1BA-546DC19763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B2A7AF-562B-D1C9-6230-961BCA8D508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AFDDB7-4199-87CC-346E-95D204BDCB5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EA89D7E-F413-C59F-7ECA-A0FED5382A09}"/>
              </a:ext>
            </a:extLst>
          </p:cNvPr>
          <p:cNvSpPr>
            <a:spLocks noGrp="1"/>
          </p:cNvSpPr>
          <p:nvPr>
            <p:ph type="sldNum" sz="quarter" idx="5"/>
          </p:nvPr>
        </p:nvSpPr>
        <p:spPr/>
        <p:txBody>
          <a:bodyPr/>
          <a:lstStyle/>
          <a:p>
            <a:fld id="{8ED43D86-F19A-F140-8D71-F7A74C5F1B4D}" type="slidenum">
              <a:rPr lang="en-GB" smtClean="0"/>
              <a:t>4</a:t>
            </a:fld>
            <a:endParaRPr lang="en-GB"/>
          </a:p>
        </p:txBody>
      </p:sp>
    </p:spTree>
    <p:extLst>
      <p:ext uri="{BB962C8B-B14F-4D97-AF65-F5344CB8AC3E}">
        <p14:creationId xmlns:p14="http://schemas.microsoft.com/office/powerpoint/2010/main" val="427489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CB7D-365F-2875-350B-B3C5B7D219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E48ED8-5920-469A-8ECE-B8F0F9A3CE7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11513C-EFB3-833A-D34E-6596A3727A5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B3C5E67-AB6D-0B02-781B-3B0827512EF5}"/>
              </a:ext>
            </a:extLst>
          </p:cNvPr>
          <p:cNvSpPr>
            <a:spLocks noGrp="1"/>
          </p:cNvSpPr>
          <p:nvPr>
            <p:ph type="sldNum" sz="quarter" idx="5"/>
          </p:nvPr>
        </p:nvSpPr>
        <p:spPr/>
        <p:txBody>
          <a:bodyPr/>
          <a:lstStyle/>
          <a:p>
            <a:fld id="{8ED43D86-F19A-F140-8D71-F7A74C5F1B4D}" type="slidenum">
              <a:rPr lang="en-GB" smtClean="0"/>
              <a:t>5</a:t>
            </a:fld>
            <a:endParaRPr lang="en-GB"/>
          </a:p>
        </p:txBody>
      </p:sp>
    </p:spTree>
    <p:extLst>
      <p:ext uri="{BB962C8B-B14F-4D97-AF65-F5344CB8AC3E}">
        <p14:creationId xmlns:p14="http://schemas.microsoft.com/office/powerpoint/2010/main" val="315544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F7D7-2723-0250-3ACF-5CD1E38A7E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5FC7C-0B12-E1A8-4736-EB8699F299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92DD50-A42B-A4FD-7CD0-6B588B7D362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635CA96-21EE-BBDC-9C4D-571272144CD5}"/>
              </a:ext>
            </a:extLst>
          </p:cNvPr>
          <p:cNvSpPr>
            <a:spLocks noGrp="1"/>
          </p:cNvSpPr>
          <p:nvPr>
            <p:ph type="sldNum" sz="quarter" idx="5"/>
          </p:nvPr>
        </p:nvSpPr>
        <p:spPr/>
        <p:txBody>
          <a:bodyPr/>
          <a:lstStyle/>
          <a:p>
            <a:fld id="{8ED43D86-F19A-F140-8D71-F7A74C5F1B4D}" type="slidenum">
              <a:rPr lang="en-GB" smtClean="0"/>
              <a:t>6</a:t>
            </a:fld>
            <a:endParaRPr lang="en-GB"/>
          </a:p>
        </p:txBody>
      </p:sp>
    </p:spTree>
    <p:extLst>
      <p:ext uri="{BB962C8B-B14F-4D97-AF65-F5344CB8AC3E}">
        <p14:creationId xmlns:p14="http://schemas.microsoft.com/office/powerpoint/2010/main" val="2834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7EF7-6009-848C-F42F-D60E08703A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94817D-C20D-B70A-AB14-098BEADF79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5569891-4369-F8F6-5A3D-DE5200B17BA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0ABE319-FD32-0DF5-1FC9-27870AFC56DA}"/>
              </a:ext>
            </a:extLst>
          </p:cNvPr>
          <p:cNvSpPr>
            <a:spLocks noGrp="1"/>
          </p:cNvSpPr>
          <p:nvPr>
            <p:ph type="sldNum" sz="quarter" idx="5"/>
          </p:nvPr>
        </p:nvSpPr>
        <p:spPr/>
        <p:txBody>
          <a:bodyPr/>
          <a:lstStyle/>
          <a:p>
            <a:fld id="{8ED43D86-F19A-F140-8D71-F7A74C5F1B4D}" type="slidenum">
              <a:rPr lang="en-GB" smtClean="0"/>
              <a:t>7</a:t>
            </a:fld>
            <a:endParaRPr lang="en-GB"/>
          </a:p>
        </p:txBody>
      </p:sp>
    </p:spTree>
    <p:extLst>
      <p:ext uri="{BB962C8B-B14F-4D97-AF65-F5344CB8AC3E}">
        <p14:creationId xmlns:p14="http://schemas.microsoft.com/office/powerpoint/2010/main" val="60007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FE425-6B15-957C-BA22-3C73F75A2C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D13617-D3D8-EDFA-B1CF-AF54E828D5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0930EF-FCB4-C4D0-130F-305B1E024F9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3A30B08-51BD-22B9-BD22-54162342D657}"/>
              </a:ext>
            </a:extLst>
          </p:cNvPr>
          <p:cNvSpPr>
            <a:spLocks noGrp="1"/>
          </p:cNvSpPr>
          <p:nvPr>
            <p:ph type="sldNum" sz="quarter" idx="5"/>
          </p:nvPr>
        </p:nvSpPr>
        <p:spPr/>
        <p:txBody>
          <a:bodyPr/>
          <a:lstStyle/>
          <a:p>
            <a:fld id="{8ED43D86-F19A-F140-8D71-F7A74C5F1B4D}" type="slidenum">
              <a:rPr lang="en-GB" smtClean="0"/>
              <a:t>8</a:t>
            </a:fld>
            <a:endParaRPr lang="en-GB"/>
          </a:p>
        </p:txBody>
      </p:sp>
    </p:spTree>
    <p:extLst>
      <p:ext uri="{BB962C8B-B14F-4D97-AF65-F5344CB8AC3E}">
        <p14:creationId xmlns:p14="http://schemas.microsoft.com/office/powerpoint/2010/main" val="320828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9</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1E7A-C73E-8BF6-2AD1-58B32418C3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E40B14-C20A-4C7C-8F36-CFBA1B8677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E71054-C506-DBFC-4CF1-4F6B1FED042B}"/>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54568BB0-BACC-FA63-CB8A-22FAB8A32521}"/>
              </a:ext>
            </a:extLst>
          </p:cNvPr>
          <p:cNvSpPr>
            <a:spLocks noGrp="1"/>
          </p:cNvSpPr>
          <p:nvPr>
            <p:ph type="sldNum" sz="quarter" idx="5"/>
          </p:nvPr>
        </p:nvSpPr>
        <p:spPr/>
        <p:txBody>
          <a:bodyPr/>
          <a:lstStyle/>
          <a:p>
            <a:fld id="{8ED43D86-F19A-F140-8D71-F7A74C5F1B4D}" type="slidenum">
              <a:rPr lang="en-GB" smtClean="0"/>
              <a:t>10</a:t>
            </a:fld>
            <a:endParaRPr lang="en-GB"/>
          </a:p>
        </p:txBody>
      </p:sp>
    </p:spTree>
    <p:extLst>
      <p:ext uri="{BB962C8B-B14F-4D97-AF65-F5344CB8AC3E}">
        <p14:creationId xmlns:p14="http://schemas.microsoft.com/office/powerpoint/2010/main" val="13458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4" y="2052000"/>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4" y="1260221"/>
            <a:ext cx="6842125" cy="711089"/>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a:extLst>
              <a:ext uri="{96DAC541-7B7A-43D3-8B79-37D633B846F1}">
                <asvg:svgBlip xmlns:asvg="http://schemas.microsoft.com/office/drawing/2016/SVG/main" r:embed="rId4"/>
              </a:ext>
            </a:extLst>
          </a:blip>
          <a:srcRect l="17588"/>
          <a:stretch>
            <a:fillRect/>
          </a:stretch>
        </p:blipFill>
        <p:spPr>
          <a:xfrm>
            <a:off x="1509040" y="360000"/>
            <a:ext cx="5636960" cy="711089"/>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4"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4" y="1260221"/>
            <a:ext cx="6842125" cy="711089"/>
          </a:xfrm>
          <a:prstGeom prst="rect">
            <a:avLst/>
          </a:prstGeom>
        </p:spPr>
        <p:txBody>
          <a:bodyPr vert="horz" lIns="0" tIns="0" rIns="0" bIns="0" rtlCol="0" anchor="t">
            <a:noAutofit/>
          </a:bodyPr>
          <a:lstStyle/>
          <a:p>
            <a:r>
              <a:rPr lang="de-DE" dirty="0"/>
              <a:t>Überschrift der Übung eingeben</a:t>
            </a:r>
          </a:p>
        </p:txBody>
      </p:sp>
      <p:pic>
        <p:nvPicPr>
          <p:cNvPr id="6" name="Grafik 5">
            <a:extLst>
              <a:ext uri="{FF2B5EF4-FFF2-40B4-BE49-F238E27FC236}">
                <a16:creationId xmlns:a16="http://schemas.microsoft.com/office/drawing/2014/main" id="{F3EB42AC-A33B-679B-3558-8B7B197BBF1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06000" y="359999"/>
            <a:ext cx="1142052" cy="711089"/>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6672FA-096D-5D4A-2FA2-B671231038CF}"/>
              </a:ext>
            </a:extLst>
          </p:cNvPr>
          <p:cNvSpPr>
            <a:spLocks noGrp="1"/>
          </p:cNvSpPr>
          <p:nvPr>
            <p:ph type="body" sz="quarter" idx="10"/>
          </p:nvPr>
        </p:nvSpPr>
        <p:spPr>
          <a:xfrm>
            <a:off x="1296365" y="2052001"/>
            <a:ext cx="5904534" cy="1467054"/>
          </a:xfrm>
        </p:spPr>
        <p:txBody>
          <a:bodyPr/>
          <a:lstStyle/>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Die Kinder führen das Rollenspiel in Kleingruppen durch. Jede Person übernimmt eine der vorgegebenen Rollen und liest die entsprechenden Sprechtexte vor. </a:t>
            </a:r>
          </a:p>
        </p:txBody>
      </p:sp>
      <p:sp>
        <p:nvSpPr>
          <p:cNvPr id="3" name="Titel 2">
            <a:extLst>
              <a:ext uri="{FF2B5EF4-FFF2-40B4-BE49-F238E27FC236}">
                <a16:creationId xmlns:a16="http://schemas.microsoft.com/office/drawing/2014/main" id="{18E28F89-63FC-FEA9-4D73-E06225C21F3D}"/>
              </a:ext>
            </a:extLst>
          </p:cNvPr>
          <p:cNvSpPr>
            <a:spLocks noGrp="1"/>
          </p:cNvSpPr>
          <p:nvPr>
            <p:ph type="title"/>
          </p:nvPr>
        </p:nvSpPr>
        <p:spPr>
          <a:xfrm>
            <a:off x="358774" y="1260222"/>
            <a:ext cx="6842125" cy="427902"/>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Grafik 3" descr="Ein Bild, das Grafiken, Clipart enthält.&#10;&#10;KI-generierte Inhalte können fehlerhaft sein.">
            <a:extLst>
              <a:ext uri="{FF2B5EF4-FFF2-40B4-BE49-F238E27FC236}">
                <a16:creationId xmlns:a16="http://schemas.microsoft.com/office/drawing/2014/main" id="{65D7FF84-CED0-44B2-E170-E4D624F5BDDD}"/>
              </a:ext>
            </a:extLst>
          </p:cNvPr>
          <p:cNvPicPr>
            <a:picLocks noChangeAspect="1"/>
          </p:cNvPicPr>
          <p:nvPr/>
        </p:nvPicPr>
        <p:blipFill>
          <a:blip r:embed="rId2">
            <a:duotone>
              <a:schemeClr val="accent3">
                <a:shade val="45000"/>
                <a:satMod val="135000"/>
              </a:schemeClr>
              <a:prstClr val="white"/>
            </a:duotone>
          </a:blip>
          <a:stretch>
            <a:fillRect/>
          </a:stretch>
        </p:blipFill>
        <p:spPr>
          <a:xfrm>
            <a:off x="499230" y="2052000"/>
            <a:ext cx="624895" cy="610362"/>
          </a:xfrm>
          <a:prstGeom prst="rect">
            <a:avLst/>
          </a:prstGeom>
        </p:spPr>
      </p:pic>
      <p:sp>
        <p:nvSpPr>
          <p:cNvPr id="10" name="Textfeld 9">
            <a:extLst>
              <a:ext uri="{FF2B5EF4-FFF2-40B4-BE49-F238E27FC236}">
                <a16:creationId xmlns:a16="http://schemas.microsoft.com/office/drawing/2014/main" id="{57BA0419-DFD7-DC25-8E52-CC8018988CC0}"/>
              </a:ext>
            </a:extLst>
          </p:cNvPr>
          <p:cNvSpPr txBox="1"/>
          <p:nvPr/>
        </p:nvSpPr>
        <p:spPr>
          <a:xfrm>
            <a:off x="482920" y="2765650"/>
            <a:ext cx="6717980" cy="7549054"/>
          </a:xfrm>
          <a:prstGeom prst="rect">
            <a:avLst/>
          </a:prstGeom>
          <a:noFill/>
        </p:spPr>
        <p:txBody>
          <a:bodyPr wrap="square">
            <a:spAutoFit/>
          </a:bodyPr>
          <a:lstStyle/>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Vor Beginn sollte gemeinsam geklärt werden, welche Eigenschaften und Aufgaben die einzelnen Rollen haben. Während des Spiels beobachten die übrigen Kinder aufmerksam, wie die Figuren miteinander umgehen. Dabei achten sie besonders auf Situationen, die die Zusammenarbeit erschweren, bspw. fehlendes Zuhören, Streit über Ideen, verletzende Aussagen, unfaire Entscheidungen oder die mangelnde Beteiligung einzelner Gruppenmitglieder.</a:t>
            </a: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Nach dem Rollenspiel erfolgt eine gemeinsame Reflexion. Die Kinder besprechen, welche Schwierigkeiten in der Gruppe aufgetreten sind und wie diese gelöst wurden. </a:t>
            </a: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400" b="1" dirty="0">
                <a:latin typeface="Verdana" panose="020B0604030504040204" pitchFamily="34" charset="0"/>
                <a:ea typeface="Verdana" panose="020B0604030504040204" pitchFamily="34" charset="0"/>
                <a:cs typeface="Verdana" panose="020B0604030504040204" pitchFamily="34" charset="0"/>
              </a:rPr>
              <a:t>Situation: </a:t>
            </a:r>
            <a:r>
              <a:rPr lang="de-DE" sz="1400" dirty="0">
                <a:latin typeface="Verdana" panose="020B0604030504040204" pitchFamily="34" charset="0"/>
                <a:ea typeface="Verdana" panose="020B0604030504040204" pitchFamily="34" charset="0"/>
                <a:cs typeface="Verdana" panose="020B0604030504040204" pitchFamily="34" charset="0"/>
              </a:rPr>
              <a:t>Drei Kinder gestalten gemeinsam ein Poster. Einige Bilder und Texte passen nicht richtig zum Thema. Die Kinder müssen entscheiden, was bleibt, was verändert wird und was herausgenommen wird.</a:t>
            </a: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Die Nummern zeigen, wann ein Kind spricht. Die farbigen Rollennamen helfen beim schnellen Wiederfinden der eigenen Einsätze.</a:t>
            </a:r>
          </a:p>
        </p:txBody>
      </p:sp>
      <p:graphicFrame>
        <p:nvGraphicFramePr>
          <p:cNvPr id="11" name="Tabelle 10">
            <a:extLst>
              <a:ext uri="{FF2B5EF4-FFF2-40B4-BE49-F238E27FC236}">
                <a16:creationId xmlns:a16="http://schemas.microsoft.com/office/drawing/2014/main" id="{FBE10138-7179-E108-9BE9-BB7A8887D104}"/>
              </a:ext>
            </a:extLst>
          </p:cNvPr>
          <p:cNvGraphicFramePr>
            <a:graphicFrameLocks noGrp="1"/>
          </p:cNvGraphicFramePr>
          <p:nvPr>
            <p:extLst>
              <p:ext uri="{D42A27DB-BD31-4B8C-83A1-F6EECF244321}">
                <p14:modId xmlns:p14="http://schemas.microsoft.com/office/powerpoint/2010/main" val="3104897065"/>
              </p:ext>
            </p:extLst>
          </p:nvPr>
        </p:nvGraphicFramePr>
        <p:xfrm>
          <a:off x="536966" y="6773279"/>
          <a:ext cx="6485740" cy="2734512"/>
        </p:xfrm>
        <a:graphic>
          <a:graphicData uri="http://schemas.openxmlformats.org/drawingml/2006/table">
            <a:tbl>
              <a:tblPr firstRow="1" firstCol="1" bandRow="1">
                <a:tableStyleId>{5940675A-B579-460E-94D1-54222C63F5DA}</a:tableStyleId>
              </a:tblPr>
              <a:tblGrid>
                <a:gridCol w="953460">
                  <a:extLst>
                    <a:ext uri="{9D8B030D-6E8A-4147-A177-3AD203B41FA5}">
                      <a16:colId xmlns:a16="http://schemas.microsoft.com/office/drawing/2014/main" val="1513634093"/>
                    </a:ext>
                  </a:extLst>
                </a:gridCol>
                <a:gridCol w="2818338">
                  <a:extLst>
                    <a:ext uri="{9D8B030D-6E8A-4147-A177-3AD203B41FA5}">
                      <a16:colId xmlns:a16="http://schemas.microsoft.com/office/drawing/2014/main" val="2875093342"/>
                    </a:ext>
                  </a:extLst>
                </a:gridCol>
                <a:gridCol w="2713942">
                  <a:extLst>
                    <a:ext uri="{9D8B030D-6E8A-4147-A177-3AD203B41FA5}">
                      <a16:colId xmlns:a16="http://schemas.microsoft.com/office/drawing/2014/main" val="2712812536"/>
                    </a:ext>
                  </a:extLst>
                </a:gridCol>
              </a:tblGrid>
              <a:tr h="86076">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16694" marR="16694" marT="16694" marB="16694">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Beschreibung</a:t>
                      </a:r>
                    </a:p>
                  </a:txBody>
                  <a:tcPr marL="16694" marR="16694" marT="16694" marB="16694">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Hinweis fürs Spiel</a:t>
                      </a:r>
                    </a:p>
                  </a:txBody>
                  <a:tcPr marL="16694" marR="16694" marT="16694" marB="16694">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689154536"/>
                  </a:ext>
                </a:extLst>
              </a:tr>
              <a:tr h="143669">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16694" marR="16694" marT="16694" marB="16694" anchor="ctr">
                    <a:lnL w="12700" cap="flat" cmpd="sng" algn="ctr">
                      <a:noFill/>
                      <a:prstDash val="solid"/>
                      <a:round/>
                      <a:headEnd type="none" w="med" len="med"/>
                      <a:tailEnd type="none" w="med" len="med"/>
                    </a:lnL>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versucht zu vermitteln und achtet darauf, dass alle fair mitentscheiden</a:t>
                      </a:r>
                    </a:p>
                  </a:txBody>
                  <a:tcPr marL="16694" marR="16694" marT="16694" marB="16694"/>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spricht ruhig, fragt nach und fasst zusammen</a:t>
                      </a:r>
                    </a:p>
                  </a:txBody>
                  <a:tcPr marL="16694" marR="16694" marT="16694" marB="16694">
                    <a:lnR w="12700" cap="flat" cmpd="sng" algn="ctr">
                      <a:noFill/>
                      <a:prstDash val="solid"/>
                      <a:round/>
                      <a:headEnd type="none" w="med" len="med"/>
                      <a:tailEnd type="none" w="med" len="med"/>
                    </a:lnR>
                  </a:tcPr>
                </a:tc>
                <a:extLst>
                  <a:ext uri="{0D108BD9-81ED-4DB2-BD59-A6C34878D82A}">
                    <a16:rowId xmlns:a16="http://schemas.microsoft.com/office/drawing/2014/main" val="275004143"/>
                  </a:ext>
                </a:extLst>
              </a:tr>
              <a:tr h="143669">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p>
                  </a:txBody>
                  <a:tcPr marL="16694" marR="16694" marT="16694" marB="16694" anchor="ctr">
                    <a:lnL w="12700" cap="flat" cmpd="sng" algn="ctr">
                      <a:noFill/>
                      <a:prstDash val="solid"/>
                      <a:round/>
                      <a:headEnd type="none" w="med" len="med"/>
                      <a:tailEnd type="none" w="med" len="med"/>
                    </a:lnL>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hat viele Ideen und will seine Texte unbedingt behalten</a:t>
                      </a:r>
                    </a:p>
                  </a:txBody>
                  <a:tcPr marL="16694" marR="16694" marT="16694" marB="16694"/>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spricht überzeugt, muss lernen, Kritik nicht persönlich zu nehmen</a:t>
                      </a:r>
                    </a:p>
                  </a:txBody>
                  <a:tcPr marL="16694" marR="16694" marT="16694" marB="16694">
                    <a:lnR w="12700" cap="flat" cmpd="sng" algn="ctr">
                      <a:noFill/>
                      <a:prstDash val="solid"/>
                      <a:round/>
                      <a:headEnd type="none" w="med" len="med"/>
                      <a:tailEnd type="none" w="med" len="med"/>
                    </a:lnR>
                  </a:tcPr>
                </a:tc>
                <a:extLst>
                  <a:ext uri="{0D108BD9-81ED-4DB2-BD59-A6C34878D82A}">
                    <a16:rowId xmlns:a16="http://schemas.microsoft.com/office/drawing/2014/main" val="792488471"/>
                  </a:ext>
                </a:extLst>
              </a:tr>
              <a:tr h="201261">
                <a:tc>
                  <a:txBody>
                    <a:bodyPr/>
                    <a:lstStyle/>
                    <a:p>
                      <a:pPr algn="ctr">
                        <a:lnSpc>
                          <a:spcPct val="115000"/>
                        </a:lnSpc>
                        <a:spcAft>
                          <a:spcPts val="1000"/>
                        </a:spcAft>
                        <a:buNone/>
                      </a:pPr>
                      <a:r>
                        <a:rPr lang="de-DE" sz="140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16694" marR="16694" marT="16694" marB="16694"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ist erst wenig motiviert, findet Diskussionen anstrengend und achtet auf spannende Gestaltung</a:t>
                      </a:r>
                    </a:p>
                  </a:txBody>
                  <a:tcPr marL="16694" marR="16694" marT="16694" marB="16694">
                    <a:lnB w="12700" cap="flat" cmpd="sng" algn="ctr">
                      <a:noFill/>
                      <a:prstDash val="solid"/>
                      <a:round/>
                      <a:headEnd type="none" w="med" len="med"/>
                      <a:tailEnd type="none" w="med" len="med"/>
                    </a:lnB>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klingt am Anfang lustlos, später aktiver als „Hingucker-Expertin“</a:t>
                      </a:r>
                    </a:p>
                  </a:txBody>
                  <a:tcPr marL="16694" marR="16694" marT="16694" marB="16694">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646087035"/>
                  </a:ext>
                </a:extLst>
              </a:tr>
            </a:tbl>
          </a:graphicData>
        </a:graphic>
      </p:graphicFrame>
    </p:spTree>
    <p:extLst>
      <p:ext uri="{BB962C8B-B14F-4D97-AF65-F5344CB8AC3E}">
        <p14:creationId xmlns:p14="http://schemas.microsoft.com/office/powerpoint/2010/main" val="262449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FA40-7895-A5F7-CBA2-CECC003C45D2}"/>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198D7FFD-CC05-8CE4-D101-0F4B38F80205}"/>
              </a:ext>
            </a:extLst>
          </p:cNvPr>
          <p:cNvSpPr>
            <a:spLocks noGrp="1"/>
          </p:cNvSpPr>
          <p:nvPr>
            <p:ph type="body" sz="quarter" idx="10"/>
          </p:nvPr>
        </p:nvSpPr>
        <p:spPr>
          <a:xfrm>
            <a:off x="586515" y="2683844"/>
            <a:ext cx="6386643" cy="7639669"/>
          </a:xfrm>
        </p:spPr>
        <p:txBody>
          <a:bodyPr/>
          <a:lstStyle/>
          <a:p>
            <a:pPr>
              <a:lnSpc>
                <a:spcPct val="150000"/>
              </a:lnSpc>
              <a:buClr>
                <a:srgbClr val="7AA442"/>
              </a:buClr>
            </a:pPr>
            <a:r>
              <a:rPr lang="de-DE" sz="1400" b="1" dirty="0">
                <a:latin typeface="Verdana" panose="020B0604030504040204" pitchFamily="34" charset="0"/>
                <a:ea typeface="Verdana" panose="020B0604030504040204" pitchFamily="34" charset="0"/>
                <a:cs typeface="Verdana" panose="020B0604030504040204" pitchFamily="34" charset="0"/>
              </a:rPr>
              <a:t>Über die Rolle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Ich finde wichtig,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Aufgabe von … war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Gut war, dass jedes Kind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Besonders geholfen hat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Über Kommunikation</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Freundlich war,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Nicht gut fand ich,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Besser wäre gewesen, wenn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Kinder haben gut zugehört, weil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Über Entscheidungen</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Gruppe hat entschieden,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Ein Kompromiss war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Idee wurde verändert, weil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Gemeinsam entscheiden bedeutet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Für unsere Gruppenarbeit</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In unserer Gruppe möchten wir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Wir achten darauf,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Wenn wir unterschiedlicher Meinung sind,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Eine gute Gruppenarbeit klappt, wenn …</a:t>
            </a:r>
          </a:p>
        </p:txBody>
      </p:sp>
      <p:sp>
        <p:nvSpPr>
          <p:cNvPr id="6" name="Titel 5">
            <a:extLst>
              <a:ext uri="{FF2B5EF4-FFF2-40B4-BE49-F238E27FC236}">
                <a16:creationId xmlns:a16="http://schemas.microsoft.com/office/drawing/2014/main" id="{276622F6-135B-53F8-B432-A27E2EB352DC}"/>
              </a:ext>
            </a:extLst>
          </p:cNvPr>
          <p:cNvSpPr>
            <a:spLocks noGrp="1"/>
          </p:cNvSpPr>
          <p:nvPr>
            <p:ph type="title"/>
          </p:nvPr>
        </p:nvSpPr>
        <p:spPr>
          <a:xfrm>
            <a:off x="2135627" y="1356841"/>
            <a:ext cx="5065273" cy="426741"/>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Satzanfänge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E9C57DF3-7342-8346-E8DD-04DEB4FE341D}"/>
              </a:ext>
            </a:extLst>
          </p:cNvPr>
          <p:cNvSpPr txBox="1"/>
          <p:nvPr/>
        </p:nvSpPr>
        <p:spPr>
          <a:xfrm>
            <a:off x="2135627" y="1848326"/>
            <a:ext cx="4522021" cy="47705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endParaRPr lang="de-DE" sz="2800" dirty="0">
              <a:solidFill>
                <a:srgbClr val="7AA442"/>
              </a:solidFill>
            </a:endParaRPr>
          </a:p>
        </p:txBody>
      </p:sp>
      <p:sp>
        <p:nvSpPr>
          <p:cNvPr id="19" name="Abgerundetes Rechteck 18">
            <a:extLst>
              <a:ext uri="{FF2B5EF4-FFF2-40B4-BE49-F238E27FC236}">
                <a16:creationId xmlns:a16="http://schemas.microsoft.com/office/drawing/2014/main" id="{B0459AF2-B70F-9935-E99C-30B4F1C2FF55}"/>
              </a:ext>
            </a:extLst>
          </p:cNvPr>
          <p:cNvSpPr/>
          <p:nvPr/>
        </p:nvSpPr>
        <p:spPr>
          <a:xfrm>
            <a:off x="468221" y="2495685"/>
            <a:ext cx="6609389" cy="7827827"/>
          </a:xfrm>
          <a:prstGeom prst="roundRect">
            <a:avLst>
              <a:gd name="adj" fmla="val 4687"/>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D02FF340-88CA-D441-5AEC-CE5FE2032EF3}"/>
              </a:ext>
            </a:extLst>
          </p:cNvPr>
          <p:cNvPicPr>
            <a:picLocks noChangeAspect="1"/>
          </p:cNvPicPr>
          <p:nvPr/>
        </p:nvPicPr>
        <p:blipFill>
          <a:blip r:embed="rId3"/>
          <a:srcRect l="41000" t="19352" r="43192" b="59673"/>
          <a:stretch>
            <a:fillRect/>
          </a:stretch>
        </p:blipFill>
        <p:spPr>
          <a:xfrm>
            <a:off x="756162" y="1356841"/>
            <a:ext cx="959503" cy="848754"/>
          </a:xfrm>
          <a:prstGeom prst="rect">
            <a:avLst/>
          </a:prstGeom>
        </p:spPr>
      </p:pic>
      <p:sp>
        <p:nvSpPr>
          <p:cNvPr id="20" name="Abgerundetes Rechteck 19">
            <a:extLst>
              <a:ext uri="{FF2B5EF4-FFF2-40B4-BE49-F238E27FC236}">
                <a16:creationId xmlns:a16="http://schemas.microsoft.com/office/drawing/2014/main" id="{BB95B8DD-FD65-8930-2937-728C3C1D5740}"/>
              </a:ext>
            </a:extLst>
          </p:cNvPr>
          <p:cNvSpPr/>
          <p:nvPr/>
        </p:nvSpPr>
        <p:spPr>
          <a:xfrm>
            <a:off x="468220" y="1313732"/>
            <a:ext cx="6609390" cy="1024774"/>
          </a:xfrm>
          <a:prstGeom prst="roundRect">
            <a:avLst>
              <a:gd name="adj" fmla="val 41903"/>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DE2777E-A84F-49A4-10CD-8032881F4DAD}"/>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9</a:t>
            </a:r>
          </a:p>
        </p:txBody>
      </p:sp>
    </p:spTree>
    <p:extLst>
      <p:ext uri="{BB962C8B-B14F-4D97-AF65-F5344CB8AC3E}">
        <p14:creationId xmlns:p14="http://schemas.microsoft.com/office/powerpoint/2010/main" val="155234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07287C3-6490-EBF2-B1BF-C890BE5DD76B}"/>
              </a:ext>
            </a:extLst>
          </p:cNvPr>
          <p:cNvSpPr txBox="1">
            <a:spLocks/>
          </p:cNvSpPr>
          <p:nvPr/>
        </p:nvSpPr>
        <p:spPr>
          <a:xfrm>
            <a:off x="358774" y="1260222"/>
            <a:ext cx="6842125" cy="427902"/>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feld 4">
            <a:extLst>
              <a:ext uri="{FF2B5EF4-FFF2-40B4-BE49-F238E27FC236}">
                <a16:creationId xmlns:a16="http://schemas.microsoft.com/office/drawing/2014/main" id="{975F8816-5DD3-698E-5CD7-4B3339840F8B}"/>
              </a:ext>
            </a:extLst>
          </p:cNvPr>
          <p:cNvSpPr txBox="1"/>
          <p:nvPr/>
        </p:nvSpPr>
        <p:spPr>
          <a:xfrm>
            <a:off x="294681" y="1688124"/>
            <a:ext cx="6842125" cy="86177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Rollenspiel: Passt das wirklich auf unser Poster?</a:t>
            </a:r>
            <a:endParaRPr lang="de-DE" dirty="0">
              <a:solidFill>
                <a:srgbClr val="7AA442"/>
              </a:solidFill>
            </a:endParaRPr>
          </a:p>
        </p:txBody>
      </p:sp>
      <p:sp>
        <p:nvSpPr>
          <p:cNvPr id="7" name="Textplatzhalter 1">
            <a:extLst>
              <a:ext uri="{FF2B5EF4-FFF2-40B4-BE49-F238E27FC236}">
                <a16:creationId xmlns:a16="http://schemas.microsoft.com/office/drawing/2014/main" id="{5AFF43F1-D33D-2114-C65C-1BC0444B47D9}"/>
              </a:ext>
            </a:extLst>
          </p:cNvPr>
          <p:cNvSpPr>
            <a:spLocks noGrp="1"/>
          </p:cNvSpPr>
          <p:nvPr>
            <p:ph type="body" sz="quarter" idx="10"/>
          </p:nvPr>
        </p:nvSpPr>
        <p:spPr>
          <a:xfrm>
            <a:off x="1296365" y="2695371"/>
            <a:ext cx="5904534" cy="2803385"/>
          </a:xfrm>
        </p:spPr>
        <p:txBody>
          <a:bodyPr/>
          <a:lstStyle/>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Wählt jeweils eine Rolle aus und spielt die Szene gemeinsam nach. Achtet dabei genau darauf, wie die Kinder miteinander sprechen, Entscheidungen treffen und zusammenarbeiten.</a:t>
            </a:r>
          </a:p>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Überlegt anschließend:</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klappt in der Gruppe gut?</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Wo entstehen Probleme?</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könnten die Kinder besser zusammenarbeiten?</a:t>
            </a: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Grafiken, Clipart enthält.&#10;&#10;KI-generierte Inhalte können fehlerhaft sein.">
            <a:extLst>
              <a:ext uri="{FF2B5EF4-FFF2-40B4-BE49-F238E27FC236}">
                <a16:creationId xmlns:a16="http://schemas.microsoft.com/office/drawing/2014/main" id="{F7032D81-05F6-F988-BEC2-DF85F6356C62}"/>
              </a:ext>
            </a:extLst>
          </p:cNvPr>
          <p:cNvPicPr>
            <a:picLocks noChangeAspect="1"/>
          </p:cNvPicPr>
          <p:nvPr/>
        </p:nvPicPr>
        <p:blipFill>
          <a:blip r:embed="rId3">
            <a:duotone>
              <a:schemeClr val="accent3">
                <a:shade val="45000"/>
                <a:satMod val="135000"/>
              </a:schemeClr>
              <a:prstClr val="white"/>
            </a:duotone>
          </a:blip>
          <a:stretch>
            <a:fillRect/>
          </a:stretch>
        </p:blipFill>
        <p:spPr>
          <a:xfrm>
            <a:off x="499230" y="2695371"/>
            <a:ext cx="624895" cy="610362"/>
          </a:xfrm>
          <a:prstGeom prst="rect">
            <a:avLst/>
          </a:prstGeom>
        </p:spPr>
      </p:pic>
      <p:graphicFrame>
        <p:nvGraphicFramePr>
          <p:cNvPr id="12" name="Tabelle 11">
            <a:extLst>
              <a:ext uri="{FF2B5EF4-FFF2-40B4-BE49-F238E27FC236}">
                <a16:creationId xmlns:a16="http://schemas.microsoft.com/office/drawing/2014/main" id="{0B503BA4-F128-8DC5-67C8-7A9F72393B42}"/>
              </a:ext>
            </a:extLst>
          </p:cNvPr>
          <p:cNvGraphicFramePr>
            <a:graphicFrameLocks noGrp="1"/>
          </p:cNvGraphicFramePr>
          <p:nvPr>
            <p:extLst>
              <p:ext uri="{D42A27DB-BD31-4B8C-83A1-F6EECF244321}">
                <p14:modId xmlns:p14="http://schemas.microsoft.com/office/powerpoint/2010/main" val="1821675392"/>
              </p:ext>
            </p:extLst>
          </p:nvPr>
        </p:nvGraphicFramePr>
        <p:xfrm>
          <a:off x="534411" y="4759249"/>
          <a:ext cx="6490850" cy="5454255"/>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4725" marR="4725" marT="4725" marB="4725"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wir haben jetzt ganz schön viele Sachen für unser Poster. </a:t>
                      </a:r>
                      <a:br>
                        <a:rPr lang="de-DE" sz="1400" noProof="0" dirty="0">
                          <a:effectLst/>
                          <a:latin typeface="Verdana" panose="020B0604030504040204" pitchFamily="34" charset="0"/>
                          <a:ea typeface="Verdana" panose="020B0604030504040204" pitchFamily="34" charset="0"/>
                          <a:cs typeface="Verdana" panose="020B0604030504040204" pitchFamily="34" charset="0"/>
                        </a:rPr>
                      </a:br>
                      <a:r>
                        <a:rPr lang="de-DE" sz="1400" noProof="0" dirty="0">
                          <a:effectLst/>
                          <a:latin typeface="Verdana" panose="020B0604030504040204" pitchFamily="34" charset="0"/>
                          <a:ea typeface="Verdana" panose="020B0604030504040204" pitchFamily="34" charset="0"/>
                          <a:cs typeface="Verdana" panose="020B0604030504040204" pitchFamily="34" charset="0"/>
                        </a:rPr>
                        <a:t>Aber wir können nicht alles aufkleben.</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p>
                  </a:txBody>
                  <a:tcPr marL="4725" marR="4725" marT="4725" marB="4725"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Warum nicht? Dann sieht es wenigstens nach viel Arbeit aus.</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4725" marR="4725" marT="4725" marB="4725"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Mir ist es ehrlich gesagt gerade egal. Klebt einfach irgendwas auf.</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4725" marR="4725" marT="4725" marB="4725"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Mira, du bist doch auch in unserer Gruppe. Deine Meinung zählt auch.</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4725" marR="4725" marT="4725" marB="4725"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aber ihr diskutiert eh alles tot. Am Ende macht Ben seine Texte drauf und fertig.</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p>
                  </a:txBody>
                  <a:tcPr marL="4725" marR="4725" marT="4725" marB="4725"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Stimmt doch gar nicht. Meine Texte sind halt wichtig.</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4725" marR="4725" marT="4725" marB="4725"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sag ich doch.</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4725" marR="4725" marT="4725" marB="4725"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Stopp. Bevor wir uns gleich streiten: Wir machen eine Regel. Erst sagt jeder, was ihm wichtig ist. Die anderen hören zu.</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p>
                  </a:txBody>
                  <a:tcPr marL="4725" marR="4725" marT="4725" marB="4725"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Mir ist wichtig, dass die Informationen drauf sind. Sonst versteht keiner das Thema.</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4725" marR="4725" marT="4725" marB="4725"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Also: Ben möchte, dass das Poster gut erklärt, worum es geht.</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a:t>
                      </a:r>
                    </a:p>
                  </a:txBody>
                  <a:tcPr marL="4725" marR="4725" marT="4725" marB="4725"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4725" marR="4725" marT="4725" marB="4725"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Mir ist wichtig, dass es nicht langweilig aussieht. Sonst guckt da keiner hin.</a:t>
                      </a:r>
                    </a:p>
                  </a:txBody>
                  <a:tcPr marL="4725" marR="4725" marT="4725" marB="4725">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12</a:t>
                      </a:r>
                    </a:p>
                  </a:txBody>
                  <a:tcPr marL="4725" marR="4725" marT="4725" marB="4725"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4725" marR="4725" marT="4725" marB="4725"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Also: Mira möchte, dass das Poster auffällt und interessant aussieht.</a:t>
                      </a:r>
                    </a:p>
                  </a:txBody>
                  <a:tcPr marL="4725" marR="4725" marT="4725" marB="4725">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704222612"/>
                  </a:ext>
                </a:extLst>
              </a:tr>
            </a:tbl>
          </a:graphicData>
        </a:graphic>
      </p:graphicFrame>
      <p:sp>
        <p:nvSpPr>
          <p:cNvPr id="17" name="Textfeld 16">
            <a:extLst>
              <a:ext uri="{FF2B5EF4-FFF2-40B4-BE49-F238E27FC236}">
                <a16:creationId xmlns:a16="http://schemas.microsoft.com/office/drawing/2014/main" id="{184D105E-0BFA-3013-E80A-FD16A6B985C4}"/>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32052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E75F-AD8A-6B61-5605-635F78352AEF}"/>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549388A2-A2F6-A6B7-8AE9-4F5BFF16135D}"/>
              </a:ext>
            </a:extLst>
          </p:cNvPr>
          <p:cNvGraphicFramePr>
            <a:graphicFrameLocks noGrp="1"/>
          </p:cNvGraphicFramePr>
          <p:nvPr>
            <p:extLst>
              <p:ext uri="{D42A27DB-BD31-4B8C-83A1-F6EECF244321}">
                <p14:modId xmlns:p14="http://schemas.microsoft.com/office/powerpoint/2010/main" val="370211526"/>
              </p:ext>
            </p:extLst>
          </p:nvPr>
        </p:nvGraphicFramePr>
        <p:xfrm>
          <a:off x="534412" y="1321639"/>
          <a:ext cx="6490850" cy="8459457"/>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Und was ist dir wichtig?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Mir ist wichtig, dass es übersichtlich ist und dass wir alle etwas beigetragen haben.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das klingt wenigstens sinnvoll.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nehmen wir meinen langen Text. Der erklärt alles.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 ist viel zu lang. Das liest doch kein Mensch.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Doch, wenn es wichtig ist.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Ben, es ist ein Poster und kein Buch.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Boah, du musst nicht gleich so tun, als wäre mein Text schlecht.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Warte kurz. Mira meint, glaube ich, nicht, dass dein Text schlecht ist. Sie meint, dass er für ein Poster zu lang sein könnte.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genau. Der Inhalt ist ja nicht schlecht. Nur zu viel.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habe aber lange daran geschrieben.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verstehe ich. Dann wäre es unfair, einfach alles wegzuwerfen.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Wir könnten die drei wichtigsten Sätze nehmen.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Nur drei?</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Drei gute Sätze sind besser als zehn Sätze, die keiner liest.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ist ein Kompromiss: Bens Arbeit bleibt drin, aber gekürzt.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29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Aber ich darf mit aussuchen, welche drei Sätze bleiben.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Klar. Es ist dein Text, also entscheidest du mit.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habe auch ein Bild ausgeschnitten. Das hier mit dem Hund. Das ist süß.</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Aber unser Thema hat doch gar nichts mit Hunden zu tun.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33</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Na und? Es sieht halt schön aus.</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004591699"/>
                  </a:ext>
                </a:extLst>
              </a:tr>
            </a:tbl>
          </a:graphicData>
        </a:graphic>
      </p:graphicFrame>
      <p:sp>
        <p:nvSpPr>
          <p:cNvPr id="15" name="Textfeld 14">
            <a:extLst>
              <a:ext uri="{FF2B5EF4-FFF2-40B4-BE49-F238E27FC236}">
                <a16:creationId xmlns:a16="http://schemas.microsoft.com/office/drawing/2014/main" id="{DE4F9C47-540C-A760-94B4-DD5812AEC1B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33670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40037-1321-56FB-3E04-83CA60939D17}"/>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354A411F-A89F-97E7-3F54-E852E5826150}"/>
              </a:ext>
            </a:extLst>
          </p:cNvPr>
          <p:cNvGraphicFramePr>
            <a:graphicFrameLocks noGrp="1"/>
          </p:cNvGraphicFramePr>
          <p:nvPr>
            <p:extLst>
              <p:ext uri="{D42A27DB-BD31-4B8C-83A1-F6EECF244321}">
                <p14:modId xmlns:p14="http://schemas.microsoft.com/office/powerpoint/2010/main" val="496277690"/>
              </p:ext>
            </p:extLst>
          </p:nvPr>
        </p:nvGraphicFramePr>
        <p:xfrm>
          <a:off x="534412" y="1321639"/>
          <a:ext cx="6490850" cy="8971638"/>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passt null.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Danke, sehr nett.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Stopp. „Passt null“ klingt ziemlich hart. Ben, kannst du es anders sagen?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Ich finde das Bild süß, aber ich glaube, es hilft nicht beim Verstehen unseres Themas.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klingt schon besser.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Mira, was war dir an dem Bild wichtig?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passt null.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Danke, sehr nett.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Stopp. „Passt null“ klingt ziemlich hart. Ben, kannst du es anders sagen?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37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Ich finde das Bild süß, aber ich glaube, es hilft nicht beim Verstehen unseres Themas.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Dass das Poster nicht so langweilig aussieht. Und ich fand den Hund einfach lustig.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Also geht es dir um etwas Lustiges und Auffälliges.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Vielleicht könntest du statt dem Hund eine kleine lustige Zeichnung machen, die wirklich zum Thema passt.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wäre meine Idee nicht komplett weg?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Genau. Der Hund passt nicht so gut, aber die Idee „lustig und auffällig“ bleibt.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Dann nehme ich den Hund raus und male selber was Kleines dazu.</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habe noch diesen Satz: „Wer das nicht versteht, hat nicht aufgepasst.“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 ist aber gemein.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49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Der soll halt zeigen, dass der Punkt wichtig ist.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50</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verstehe, was du meinst. Aber der Satz klingt so, als würden wir andere Kinder auslachen.</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547435785"/>
                  </a:ext>
                </a:extLst>
              </a:tr>
            </a:tbl>
          </a:graphicData>
        </a:graphic>
      </p:graphicFrame>
      <p:sp>
        <p:nvSpPr>
          <p:cNvPr id="2" name="Textfeld 1">
            <a:extLst>
              <a:ext uri="{FF2B5EF4-FFF2-40B4-BE49-F238E27FC236}">
                <a16:creationId xmlns:a16="http://schemas.microsoft.com/office/drawing/2014/main" id="{0C7C5EBE-42CD-F0D5-D89E-F161D5A8C703}"/>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78203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1F29-B9F1-3B0E-A624-9FE68E53DA90}"/>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F2F26813-38DA-A79F-84B4-52800716B168}"/>
              </a:ext>
            </a:extLst>
          </p:cNvPr>
          <p:cNvGraphicFramePr>
            <a:graphicFrameLocks noGrp="1"/>
          </p:cNvGraphicFramePr>
          <p:nvPr>
            <p:extLst>
              <p:ext uri="{D42A27DB-BD31-4B8C-83A1-F6EECF244321}">
                <p14:modId xmlns:p14="http://schemas.microsoft.com/office/powerpoint/2010/main" val="3558546569"/>
              </p:ext>
            </p:extLst>
          </p:nvPr>
        </p:nvGraphicFramePr>
        <p:xfrm>
          <a:off x="534412" y="1321639"/>
          <a:ext cx="6490850" cy="8808199"/>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wenn ich das lesen würde, fände ich das doof.</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stimmt. Wie kann man das anders sagen?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Vielleicht: „Dieser Punkt ist besonders wichtig.“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Oder: „Darauf sollte man achten.“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„Darauf sollte man achten“ gefällt mir.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streichen wir den gemeinen Satz und ersetzen ihn durch den freundlicheren.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habe ehrlich gesagt keine Lust, nur zu diskutieren. Können wir jetzt mal anfangen?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59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Aber wir brauchen dich noch. Du hast gut gemerkt, was langweilig wirkt.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Echt?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Ohne dich hätten wir vielleicht meinen Riesentext draufgeklebt.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Stimmt. Der wäre schon sehr riesig gewesen.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Du könntest unsere „Hingucker-Expertin“ sein. Du schaust, ob das Poster interessant aussieht, aber trotzdem zum Thema passt.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Hingucker-Expertin klingt besser als „Kleber aufmachen“.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prüfst du die Bilder und ich die Texte?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Aber wenn dein Text wieder zu lang ist, sage ich es.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Aber freundlich.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freundlich. Ich sage: „Der Text ist gut, aber zu lang fürs Poster.“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69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Perfekt.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Hier ist noch ein Textkasten mit fünf Stichpunkten.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Fünf sind zu viele.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Du hast ihn noch gar nicht gelesen.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73417589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73</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Stimmt. Sorry. Zeig mal.</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36238215"/>
                  </a:ext>
                </a:extLst>
              </a:tr>
            </a:tbl>
          </a:graphicData>
        </a:graphic>
      </p:graphicFrame>
      <p:sp>
        <p:nvSpPr>
          <p:cNvPr id="2" name="Textfeld 1">
            <a:extLst>
              <a:ext uri="{FF2B5EF4-FFF2-40B4-BE49-F238E27FC236}">
                <a16:creationId xmlns:a16="http://schemas.microsoft.com/office/drawing/2014/main" id="{4E73193D-96B7-B5B9-2832-30A44EA7C874}"/>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29667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27F1-34FA-6E38-0308-AFFFDC8302FA}"/>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8568B714-FDA0-5BB9-4B43-D473788FB2BF}"/>
              </a:ext>
            </a:extLst>
          </p:cNvPr>
          <p:cNvGraphicFramePr>
            <a:graphicFrameLocks noGrp="1"/>
          </p:cNvGraphicFramePr>
          <p:nvPr>
            <p:extLst>
              <p:ext uri="{D42A27DB-BD31-4B8C-83A1-F6EECF244321}">
                <p14:modId xmlns:p14="http://schemas.microsoft.com/office/powerpoint/2010/main" val="4192607720"/>
              </p:ext>
            </p:extLst>
          </p:nvPr>
        </p:nvGraphicFramePr>
        <p:xfrm>
          <a:off x="534412" y="1321639"/>
          <a:ext cx="6490850" cy="8980421"/>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Gut, dass du dich korrigiert hast. Erst anschauen, dann entscheiden.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Punkt eins ist wichtig. Punkt zwei ist fast das Gleiche. Punkt drei verstehe ich nicht. Punkt vier ist gut. Punkt fünf ist wieder sehr lang.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könnten Punkt eins und vier bleiben.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Und Punkt fünf vielleicht kürzen?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Ja. Dann haben wir drei Stichpunkte.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79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passt. Dann nehme ich Punkt zwei und drei raus.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73417589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Super. Wir haben begründet entschieden und nicht einfach etwas gelöscht.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11695520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Was ist mit dieser Überschrift: „Unser Thema ist das beste Thema der Welt“?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6949207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Die ist doch cool.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8494283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Sie klingt stark, aber vielleicht auch ein bisschen übertrieben.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897871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Und andere Gruppen könnten denken, wir finden ihre Poster schlecht.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9309079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Hm. Das wollte ich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74403696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Wie wäre es mit: „Unser Thema ist spannend, weil …“?</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9241037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Oder: „Das solltest du über unser Thema wissen“.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479099827"/>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Die zweite klingt wie ein YouTube-Titel.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002552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89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Genau deswegen ist sie gut.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43284532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Welche Überschrift finden alle okay?</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42787222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„Das solltest du über unser Thema wissen“ finde ich okay.</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0708162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auch.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26230459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nehmen wir die. Konsens gefunden. Bevor wir kleben, legen wir alles einmal lose hin.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98501738"/>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Nicht direkt kleben?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12044951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95</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Nein, sonst hängt nachher wieder irgendwas schief oder zu voll.</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4311402"/>
                  </a:ext>
                </a:extLst>
              </a:tr>
            </a:tbl>
          </a:graphicData>
        </a:graphic>
      </p:graphicFrame>
      <p:sp>
        <p:nvSpPr>
          <p:cNvPr id="2" name="Textfeld 1">
            <a:extLst>
              <a:ext uri="{FF2B5EF4-FFF2-40B4-BE49-F238E27FC236}">
                <a16:creationId xmlns:a16="http://schemas.microsoft.com/office/drawing/2014/main" id="{E40607F7-2FE6-FEF0-FEA6-419134CA54EA}"/>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5</a:t>
            </a:r>
          </a:p>
        </p:txBody>
      </p:sp>
    </p:spTree>
    <p:extLst>
      <p:ext uri="{BB962C8B-B14F-4D97-AF65-F5344CB8AC3E}">
        <p14:creationId xmlns:p14="http://schemas.microsoft.com/office/powerpoint/2010/main" val="236989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E708-659D-F8EB-3679-1EF8B603C770}"/>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1B90B607-84CC-9BDB-F8C5-CC2DAA22B07B}"/>
              </a:ext>
            </a:extLst>
          </p:cNvPr>
          <p:cNvGraphicFramePr>
            <a:graphicFrameLocks noGrp="1"/>
          </p:cNvGraphicFramePr>
          <p:nvPr>
            <p:extLst>
              <p:ext uri="{D42A27DB-BD31-4B8C-83A1-F6EECF244321}">
                <p14:modId xmlns:p14="http://schemas.microsoft.com/office/powerpoint/2010/main" val="976553296"/>
              </p:ext>
            </p:extLst>
          </p:nvPr>
        </p:nvGraphicFramePr>
        <p:xfrm>
          <a:off x="534412" y="1321639"/>
          <a:ext cx="6490850" cy="7262873"/>
        </p:xfrm>
        <a:graphic>
          <a:graphicData uri="http://schemas.openxmlformats.org/drawingml/2006/table">
            <a:tbl>
              <a:tblPr firstRow="1" firstCol="1" bandRow="1">
                <a:tableStyleId>{5940675A-B579-460E-94D1-54222C63F5DA}</a:tableStyleId>
              </a:tblPr>
              <a:tblGrid>
                <a:gridCol w="532388">
                  <a:extLst>
                    <a:ext uri="{9D8B030D-6E8A-4147-A177-3AD203B41FA5}">
                      <a16:colId xmlns:a16="http://schemas.microsoft.com/office/drawing/2014/main" val="2255855015"/>
                    </a:ext>
                  </a:extLst>
                </a:gridCol>
                <a:gridCol w="609600">
                  <a:extLst>
                    <a:ext uri="{9D8B030D-6E8A-4147-A177-3AD203B41FA5}">
                      <a16:colId xmlns:a16="http://schemas.microsoft.com/office/drawing/2014/main" val="2883344853"/>
                    </a:ext>
                  </a:extLst>
                </a:gridCol>
                <a:gridCol w="5348862">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40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okay.</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Wir prüfen jetzt vier Fragen: Passt es zum Thema? Hilft es beim Verstehen? Klingt es freundlich? Ist es übersichtlich?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Hundebild?</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99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Passt nicht zum Thema.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Kommt raus. Dafür kommt meine passende Zeichnung rein.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73417589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Langer Text?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04546774"/>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Wird auf drei Sätze gekürzt.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3527407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Gemeiner Satz?</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1102049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Kommt raus. Dafür: „Darauf sollte man achten.“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8556349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Fünf Stichpunkte?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26141971"/>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Werden drei.</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93022922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Und die Überschrift wird nicht angeberisch.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78185550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Sehr gut. Hat jeder etwas beigetragen?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613726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109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die Texte.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30386632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die Zeichnung und den Hingucker-Check.</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6727710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Und ich achte darauf, dass wir fair entscheiden.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56914256"/>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Okay, jetzt habe ich sogar ein bisschen Lust.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87072375"/>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Ich auch. Es sieht schon besser aus als einfach alles drauf.</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97502393"/>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Dann kleben wir jetzt gemeinsam.</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9970068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64929520"/>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40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62038229"/>
                  </a:ext>
                </a:extLst>
              </a:tr>
              <a:tr h="217335">
                <a:tc>
                  <a:txBody>
                    <a:bodyPr/>
                    <a:lstStyle/>
                    <a:p>
                      <a:pPr algn="ct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117</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40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40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40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23566321"/>
                  </a:ext>
                </a:extLst>
              </a:tr>
            </a:tbl>
          </a:graphicData>
        </a:graphic>
      </p:graphicFrame>
      <p:sp>
        <p:nvSpPr>
          <p:cNvPr id="2" name="Textfeld 1">
            <a:extLst>
              <a:ext uri="{FF2B5EF4-FFF2-40B4-BE49-F238E27FC236}">
                <a16:creationId xmlns:a16="http://schemas.microsoft.com/office/drawing/2014/main" id="{3B7A8F04-C78E-DBDE-5D3E-FEE01D6887D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326865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D347-2D8D-2FB8-2927-67EC57498053}"/>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34B8D5C7-F95C-9D22-E78D-F9D854455DF1}"/>
              </a:ext>
            </a:extLst>
          </p:cNvPr>
          <p:cNvSpPr txBox="1"/>
          <p:nvPr/>
        </p:nvSpPr>
        <p:spPr>
          <a:xfrm>
            <a:off x="1181931" y="1263877"/>
            <a:ext cx="5768728" cy="2240806"/>
          </a:xfrm>
          <a:prstGeom prst="rect">
            <a:avLst/>
          </a:prstGeom>
          <a:noFill/>
        </p:spPr>
        <p:txBody>
          <a:bodyPr wrap="square">
            <a:spAutoFit/>
          </a:bodyPr>
          <a:lstStyle/>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Überlegt euch nach dem Rollenspiel: </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Idee musste herausgenommen werden? Warum?</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die Kinder Kritik freundlich gesagt?</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wurde Mira motiviert, wieder mitzumachen?</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Wo haben die Kinder einen Kompromiss gefunden?</a:t>
            </a:r>
          </a:p>
          <a:p>
            <a:pPr marL="285750" indent="-285750">
              <a:lnSpc>
                <a:spcPct val="112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vier Prüffragen haben geholfen?</a:t>
            </a:r>
          </a:p>
          <a:p>
            <a:pPr>
              <a:lnSpc>
                <a:spcPct val="112000"/>
              </a:lnSpc>
            </a:pPr>
            <a:endParaRPr lang="de-DE" sz="1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400" dirty="0">
                <a:latin typeface="Verdana" panose="020B0604030504040204" pitchFamily="34" charset="0"/>
                <a:ea typeface="Verdana" panose="020B0604030504040204" pitchFamily="34" charset="0"/>
                <a:cs typeface="Verdana" panose="020B0604030504040204" pitchFamily="34" charset="0"/>
              </a:rPr>
              <a:t>Sammelt zum Schluss gemeinsam Regeln für eine gute Gruppenarbeit.</a:t>
            </a:r>
          </a:p>
        </p:txBody>
      </p:sp>
      <p:pic>
        <p:nvPicPr>
          <p:cNvPr id="5" name="Grafik 4" descr="Ein Bild, das Grafiken, Clipart enthält.&#10;&#10;KI-generierte Inhalte können fehlerhaft sein.">
            <a:extLst>
              <a:ext uri="{FF2B5EF4-FFF2-40B4-BE49-F238E27FC236}">
                <a16:creationId xmlns:a16="http://schemas.microsoft.com/office/drawing/2014/main" id="{A5FFFF7A-B28B-7FCA-2718-527269FE131F}"/>
              </a:ext>
            </a:extLst>
          </p:cNvPr>
          <p:cNvPicPr>
            <a:picLocks noChangeAspect="1"/>
          </p:cNvPicPr>
          <p:nvPr/>
        </p:nvPicPr>
        <p:blipFill>
          <a:blip r:embed="rId3">
            <a:duotone>
              <a:schemeClr val="accent3">
                <a:shade val="45000"/>
                <a:satMod val="135000"/>
              </a:schemeClr>
              <a:prstClr val="white"/>
            </a:duotone>
          </a:blip>
          <a:stretch>
            <a:fillRect/>
          </a:stretch>
        </p:blipFill>
        <p:spPr>
          <a:xfrm>
            <a:off x="467925" y="1263877"/>
            <a:ext cx="624895" cy="610362"/>
          </a:xfrm>
          <a:prstGeom prst="rect">
            <a:avLst/>
          </a:prstGeom>
        </p:spPr>
      </p:pic>
      <p:sp>
        <p:nvSpPr>
          <p:cNvPr id="9" name="Textfeld 8">
            <a:extLst>
              <a:ext uri="{FF2B5EF4-FFF2-40B4-BE49-F238E27FC236}">
                <a16:creationId xmlns:a16="http://schemas.microsoft.com/office/drawing/2014/main" id="{FDFA0978-F44E-DBBB-BB10-FC255C3667A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7</a:t>
            </a:r>
          </a:p>
        </p:txBody>
      </p:sp>
      <p:sp>
        <p:nvSpPr>
          <p:cNvPr id="12" name="Textfeld 11">
            <a:extLst>
              <a:ext uri="{FF2B5EF4-FFF2-40B4-BE49-F238E27FC236}">
                <a16:creationId xmlns:a16="http://schemas.microsoft.com/office/drawing/2014/main" id="{67B6690F-F9AA-D660-970E-CED9E6881AD0}"/>
              </a:ext>
            </a:extLst>
          </p:cNvPr>
          <p:cNvSpPr txBox="1"/>
          <p:nvPr/>
        </p:nvSpPr>
        <p:spPr>
          <a:xfrm>
            <a:off x="358775" y="3623481"/>
            <a:ext cx="6842124" cy="793102"/>
          </a:xfrm>
          <a:prstGeom prst="rect">
            <a:avLst/>
          </a:prstGeom>
          <a:noFill/>
        </p:spPr>
        <p:txBody>
          <a:bodyPr wrap="square">
            <a:spAutoFit/>
          </a:bodyPr>
          <a:lstStyle/>
          <a:p>
            <a:pPr>
              <a:lnSpc>
                <a:spcPct val="112000"/>
              </a:lnSpc>
            </a:pPr>
            <a:r>
              <a:rPr lang="de-DE" sz="1400" b="1" dirty="0">
                <a:solidFill>
                  <a:srgbClr val="7AA442"/>
                </a:solidFill>
                <a:latin typeface="Verdana" panose="020B0604030504040204" pitchFamily="34" charset="0"/>
                <a:ea typeface="Verdana" panose="020B0604030504040204" pitchFamily="34" charset="0"/>
                <a:cs typeface="Verdana" panose="020B0604030504040204" pitchFamily="34" charset="0"/>
              </a:rPr>
              <a:t>Merksatz: </a:t>
            </a:r>
            <a:r>
              <a:rPr lang="de-DE" sz="1400" dirty="0">
                <a:latin typeface="Verdana" panose="020B0604030504040204" pitchFamily="34" charset="0"/>
                <a:ea typeface="Verdana" panose="020B0604030504040204" pitchFamily="34" charset="0"/>
                <a:cs typeface="Verdana" panose="020B0604030504040204" pitchFamily="34" charset="0"/>
              </a:rPr>
              <a:t>Eine Idee kann schön, lustig oder gut gemeint sein und trotzdem nicht auf dieses Poster passen. Dann suchen wir gemeinsam eine faire Lösung.</a:t>
            </a:r>
          </a:p>
        </p:txBody>
      </p:sp>
    </p:spTree>
    <p:extLst>
      <p:ext uri="{BB962C8B-B14F-4D97-AF65-F5344CB8AC3E}">
        <p14:creationId xmlns:p14="http://schemas.microsoft.com/office/powerpoint/2010/main" val="49127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586515" y="2683844"/>
            <a:ext cx="6386643" cy="7639669"/>
          </a:xfrm>
        </p:spPr>
        <p:txBody>
          <a:bodyPr/>
          <a:lstStyle/>
          <a:p>
            <a:pPr>
              <a:lnSpc>
                <a:spcPct val="150000"/>
              </a:lnSpc>
              <a:buClr>
                <a:srgbClr val="5BA851"/>
              </a:buClr>
            </a:pPr>
            <a:r>
              <a:rPr lang="de-DE" sz="1400" b="1" dirty="0">
                <a:latin typeface="Verdana" panose="020B0604030504040204" pitchFamily="34" charset="0"/>
                <a:ea typeface="Verdana" panose="020B0604030504040204" pitchFamily="34" charset="0"/>
                <a:cs typeface="Verdana" panose="020B0604030504040204" pitchFamily="34" charset="0"/>
              </a:rPr>
              <a:t>Rollen und Aufgaben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Aufgabe hatte jedes Kind in der Gruppe?</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war jede Rolle wichtig?</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sich die Kinder gegenseitig unterstützt?</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ist es wichtig, dass alle mitmachen?</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Kommunikation und Zuhören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die Kinder miteinander gesprochen?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An welcher Stelle wurde freundlich gesprochen?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klang verletzend oder unfair?</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ist Zuhören wichtig?</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Entscheiden und Kompromisse finden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wurden manche Ideen nicht übernommen?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die Kinder einen Kompromiss gefunden?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Regeln haben beim Entscheiden geholfen?</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Zusammenarbeit in der Gruppe</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wurde ein Kind motiviert, wieder mitzumachen?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passiert, wenn jemand nicht zuhört?</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kann man Streit in der Gruppe lösen?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hilft einer Gruppe beim fairen Arbeiten?</a:t>
            </a: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a:xfrm>
            <a:off x="2135627" y="1356841"/>
            <a:ext cx="5065273" cy="426741"/>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Tippkarte</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80D35B0D-CF4C-69D7-2B6D-046C88863EA3}"/>
              </a:ext>
            </a:extLst>
          </p:cNvPr>
          <p:cNvSpPr txBox="1"/>
          <p:nvPr/>
        </p:nvSpPr>
        <p:spPr>
          <a:xfrm>
            <a:off x="2135627" y="1848326"/>
            <a:ext cx="4522021" cy="47705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endParaRPr lang="de-DE" dirty="0">
              <a:solidFill>
                <a:srgbClr val="7AA442"/>
              </a:solidFill>
            </a:endParaRPr>
          </a:p>
        </p:txBody>
      </p:sp>
      <p:sp>
        <p:nvSpPr>
          <p:cNvPr id="19" name="Abgerundetes Rechteck 18">
            <a:extLst>
              <a:ext uri="{FF2B5EF4-FFF2-40B4-BE49-F238E27FC236}">
                <a16:creationId xmlns:a16="http://schemas.microsoft.com/office/drawing/2014/main" id="{29C01512-507F-6698-D0A0-68AFD3CEB89A}"/>
              </a:ext>
            </a:extLst>
          </p:cNvPr>
          <p:cNvSpPr/>
          <p:nvPr/>
        </p:nvSpPr>
        <p:spPr>
          <a:xfrm>
            <a:off x="468221" y="2495685"/>
            <a:ext cx="6609389" cy="7827827"/>
          </a:xfrm>
          <a:prstGeom prst="roundRect">
            <a:avLst>
              <a:gd name="adj" fmla="val 4687"/>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bgerundetes Rechteck 19">
            <a:extLst>
              <a:ext uri="{FF2B5EF4-FFF2-40B4-BE49-F238E27FC236}">
                <a16:creationId xmlns:a16="http://schemas.microsoft.com/office/drawing/2014/main" id="{D06AC6DA-D125-28A8-7A9E-5C0C80DEB09D}"/>
              </a:ext>
            </a:extLst>
          </p:cNvPr>
          <p:cNvSpPr/>
          <p:nvPr/>
        </p:nvSpPr>
        <p:spPr>
          <a:xfrm>
            <a:off x="468220" y="1313732"/>
            <a:ext cx="6609390" cy="1024774"/>
          </a:xfrm>
          <a:prstGeom prst="roundRect">
            <a:avLst>
              <a:gd name="adj" fmla="val 41903"/>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DD7F321-3195-C49C-AF4E-AEBD819D54F0}"/>
              </a:ext>
            </a:extLst>
          </p:cNvPr>
          <p:cNvPicPr>
            <a:picLocks noChangeAspect="1"/>
          </p:cNvPicPr>
          <p:nvPr/>
        </p:nvPicPr>
        <p:blipFill>
          <a:blip r:embed="rId3"/>
          <a:srcRect l="41000" t="19352" r="43192" b="59673"/>
          <a:stretch>
            <a:fillRect/>
          </a:stretch>
        </p:blipFill>
        <p:spPr>
          <a:xfrm>
            <a:off x="756162" y="1356841"/>
            <a:ext cx="959503" cy="848754"/>
          </a:xfrm>
          <a:prstGeom prst="rect">
            <a:avLst/>
          </a:prstGeom>
        </p:spPr>
      </p:pic>
      <p:sp>
        <p:nvSpPr>
          <p:cNvPr id="3" name="Textfeld 2">
            <a:extLst>
              <a:ext uri="{FF2B5EF4-FFF2-40B4-BE49-F238E27FC236}">
                <a16:creationId xmlns:a16="http://schemas.microsoft.com/office/drawing/2014/main" id="{5DC094FE-F373-329C-4492-BE13D2DE6763}"/>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8</a:t>
            </a:r>
          </a:p>
        </p:txBody>
      </p:sp>
    </p:spTree>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9_Gemeinsam präsentieren_bearbeitbar" id="{1207DCD0-2930-3349-A935-ED105A36BE8E}" vid="{715B9DED-86DD-9241-94C8-870E26AFFBC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4" ma:contentTypeDescription="Ein neues Dokument erstellen." ma:contentTypeScope="" ma:versionID="84fd534ac97f9216235eeb221f37bbe9">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b46944e1249efda97a20a2bed0bdda0a"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9B9F3-CBDE-49D7-9E94-AFDA9A089C23}">
  <ds:schemaRefs>
    <ds:schemaRef ds:uri="http://schemas.microsoft.com/sharepoint/v3/contenttype/forms"/>
  </ds:schemaRefs>
</ds:datastoreItem>
</file>

<file path=customXml/itemProps2.xml><?xml version="1.0" encoding="utf-8"?>
<ds:datastoreItem xmlns:ds="http://schemas.openxmlformats.org/officeDocument/2006/customXml" ds:itemID="{6F945B88-FCAA-4D4C-9EA8-03F824D25F91}">
  <ds:schemaRefs>
    <ds:schemaRef ds:uri="http://schemas.microsoft.com/office/2006/documentManagement/types"/>
    <ds:schemaRef ds:uri="http://purl.org/dc/elements/1.1/"/>
    <ds:schemaRef ds:uri="52806471-2cc8-4125-b85b-4fac380c6b8c"/>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be442d10-d911-4372-a859-a1514b63a75b"/>
    <ds:schemaRef ds:uri="http://schemas.microsoft.com/office/2006/metadata/properties"/>
  </ds:schemaRefs>
</ds:datastoreItem>
</file>

<file path=customXml/itemProps3.xml><?xml version="1.0" encoding="utf-8"?>
<ds:datastoreItem xmlns:ds="http://schemas.openxmlformats.org/officeDocument/2006/customXml" ds:itemID="{226439C4-B3A2-4627-9BB5-CEFA93213C57}"/>
</file>

<file path=docProps/app.xml><?xml version="1.0" encoding="utf-8"?>
<Properties xmlns="http://schemas.openxmlformats.org/officeDocument/2006/extended-properties" xmlns:vt="http://schemas.openxmlformats.org/officeDocument/2006/docPropsVTypes">
  <Template>Office</Template>
  <TotalTime>0</TotalTime>
  <Words>2217</Words>
  <Application>Microsoft Macintosh PowerPoint</Application>
  <PresentationFormat>Benutzerdefiniert</PresentationFormat>
  <Paragraphs>497</Paragraphs>
  <Slides>10</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Aptos</vt:lpstr>
      <vt:lpstr>Arial</vt:lpstr>
      <vt:lpstr>Verdana</vt:lpstr>
      <vt:lpstr>Office</vt:lpstr>
      <vt:lpstr>Station 2: Entscheiden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Tippkarte  </vt:lpstr>
      <vt:lpstr>Satzanfänge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Simon, Alena</cp:lastModifiedBy>
  <cp:revision>11</cp:revision>
  <dcterms:created xsi:type="dcterms:W3CDTF">2026-02-20T10:47:40Z</dcterms:created>
  <dcterms:modified xsi:type="dcterms:W3CDTF">2026-06-19T11:04:30Z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