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6" r:id="rId5"/>
    <p:sldId id="258" r:id="rId6"/>
    <p:sldId id="259"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FE2"/>
    <a:srgbClr val="5CA950"/>
    <a:srgbClr val="1183E0"/>
    <a:srgbClr val="0588E6"/>
    <a:srgbClr val="B3105B"/>
    <a:srgbClr val="EF7C00"/>
    <a:srgbClr val="23539A"/>
    <a:srgbClr val="EDEFF8"/>
    <a:srgbClr val="FEF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85703"/>
  </p:normalViewPr>
  <p:slideViewPr>
    <p:cSldViewPr snapToGrid="0" snapToObjects="1">
      <p:cViewPr>
        <p:scale>
          <a:sx n="86" d="100"/>
          <a:sy n="86" d="100"/>
        </p:scale>
        <p:origin x="2536" y="-8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modSld">
      <pc:chgData name="Simon, Alena" userId="6eb8a65d-d8fa-4f9f-95fc-24602eb0b556" providerId="ADAL" clId="{335FC2B8-6463-5620-AD1F-399B5B22EE41}" dt="2026-06-19T11:08:20.438" v="10" actId="20577"/>
      <pc:docMkLst>
        <pc:docMk/>
      </pc:docMkLst>
      <pc:sldChg chg="modSp mod">
        <pc:chgData name="Simon, Alena" userId="6eb8a65d-d8fa-4f9f-95fc-24602eb0b556" providerId="ADAL" clId="{335FC2B8-6463-5620-AD1F-399B5B22EE41}" dt="2026-06-19T11:08:20.438" v="10" actId="20577"/>
        <pc:sldMkLst>
          <pc:docMk/>
          <pc:sldMk cId="0" sldId="256"/>
        </pc:sldMkLst>
        <pc:spChg chg="mod">
          <ac:chgData name="Simon, Alena" userId="6eb8a65d-d8fa-4f9f-95fc-24602eb0b556" providerId="ADAL" clId="{335FC2B8-6463-5620-AD1F-399B5B22EE41}" dt="2026-06-19T11:08:20.438" v="10" actId="20577"/>
          <ac:spMkLst>
            <pc:docMk/>
            <pc:sldMk cId="0" sldId="256"/>
            <ac:spMk id="12" creationId="{E17BD6B5-64DD-3725-2FFB-0AC1A96433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19/06/2026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1</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2</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1E7A-C73E-8BF6-2AD1-58B32418C3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E40B14-C20A-4C7C-8F36-CFBA1B8677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E71054-C506-DBFC-4CF1-4F6B1FED042B}"/>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54568BB0-BACC-FA63-CB8A-22FAB8A32521}"/>
              </a:ext>
            </a:extLst>
          </p:cNvPr>
          <p:cNvSpPr>
            <a:spLocks noGrp="1"/>
          </p:cNvSpPr>
          <p:nvPr>
            <p:ph type="sldNum" sz="quarter" idx="5"/>
          </p:nvPr>
        </p:nvSpPr>
        <p:spPr/>
        <p:txBody>
          <a:bodyPr/>
          <a:lstStyle/>
          <a:p>
            <a:fld id="{8ED43D86-F19A-F140-8D71-F7A74C5F1B4D}" type="slidenum">
              <a:rPr lang="en-GB" smtClean="0"/>
              <a:t>3</a:t>
            </a:fld>
            <a:endParaRPr lang="en-GB"/>
          </a:p>
        </p:txBody>
      </p:sp>
    </p:spTree>
    <p:extLst>
      <p:ext uri="{BB962C8B-B14F-4D97-AF65-F5344CB8AC3E}">
        <p14:creationId xmlns:p14="http://schemas.microsoft.com/office/powerpoint/2010/main" val="13458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4" y="2052000"/>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4" y="1260221"/>
            <a:ext cx="6842125" cy="711089"/>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a:extLst>
              <a:ext uri="{96DAC541-7B7A-43D3-8B79-37D633B846F1}">
                <asvg:svgBlip xmlns:asvg="http://schemas.microsoft.com/office/drawing/2016/SVG/main" r:embed="rId4"/>
              </a:ext>
            </a:extLst>
          </a:blip>
          <a:srcRect l="17588"/>
          <a:stretch>
            <a:fillRect/>
          </a:stretch>
        </p:blipFill>
        <p:spPr>
          <a:xfrm>
            <a:off x="1509040" y="360000"/>
            <a:ext cx="5636960" cy="711089"/>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4"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4" y="1260221"/>
            <a:ext cx="6842125" cy="711089"/>
          </a:xfrm>
          <a:prstGeom prst="rect">
            <a:avLst/>
          </a:prstGeom>
        </p:spPr>
        <p:txBody>
          <a:bodyPr vert="horz" lIns="0" tIns="0" rIns="0" bIns="0" rtlCol="0" anchor="t">
            <a:noAutofit/>
          </a:bodyPr>
          <a:lstStyle/>
          <a:p>
            <a:r>
              <a:rPr lang="de-DE" dirty="0"/>
              <a:t>Überschrift der Übung eingeben</a:t>
            </a:r>
          </a:p>
        </p:txBody>
      </p:sp>
      <p:pic>
        <p:nvPicPr>
          <p:cNvPr id="6" name="Grafik 5">
            <a:extLst>
              <a:ext uri="{FF2B5EF4-FFF2-40B4-BE49-F238E27FC236}">
                <a16:creationId xmlns:a16="http://schemas.microsoft.com/office/drawing/2014/main" id="{F3EB42AC-A33B-679B-3558-8B7B197BBF1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06000" y="359999"/>
            <a:ext cx="1142052" cy="711089"/>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bject 62">
            <a:extLst>
              <a:ext uri="{FF2B5EF4-FFF2-40B4-BE49-F238E27FC236}">
                <a16:creationId xmlns:a16="http://schemas.microsoft.com/office/drawing/2014/main" id="{3156931E-B7D4-8385-BBFE-8208478E1971}"/>
              </a:ext>
            </a:extLst>
          </p:cNvPr>
          <p:cNvSpPr txBox="1"/>
          <p:nvPr/>
        </p:nvSpPr>
        <p:spPr>
          <a:xfrm>
            <a:off x="6522498" y="4114936"/>
            <a:ext cx="492443" cy="6182007"/>
          </a:xfrm>
          <a:prstGeom prst="rect">
            <a:avLst/>
          </a:prstGeom>
          <a:solidFill>
            <a:srgbClr val="95C11F"/>
          </a:solidFill>
          <a:ln w="13461">
            <a:solidFill>
              <a:srgbClr val="0068A2"/>
            </a:solidFill>
            <a:prstDash val="dash"/>
          </a:ln>
        </p:spPr>
        <p:txBody>
          <a:bodyPr vert="vert270" wrap="square" lIns="0" tIns="94615" rIns="0" bIns="0" rtlCol="0">
            <a:spAutoFit/>
          </a:bodyPr>
          <a:lstStyle/>
          <a:p>
            <a:pPr marL="391795">
              <a:lnSpc>
                <a:spcPct val="100000"/>
              </a:lnSpc>
              <a:spcBef>
                <a:spcPts val="745"/>
              </a:spcBef>
            </a:pPr>
            <a:r>
              <a:rPr sz="3200" b="1" dirty="0">
                <a:solidFill>
                  <a:srgbClr val="FFFFFF"/>
                </a:solidFill>
                <a:latin typeface="Verdana" panose="020B0604030504040204" pitchFamily="34" charset="0"/>
                <a:ea typeface="Verdana" panose="020B0604030504040204" pitchFamily="34" charset="0"/>
                <a:cs typeface="Verdana" panose="020B0604030504040204" pitchFamily="34" charset="0"/>
              </a:rPr>
              <a:t>Wie</a:t>
            </a:r>
            <a:r>
              <a:rPr sz="3200" b="1" spc="-5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3200" b="1" dirty="0">
                <a:solidFill>
                  <a:srgbClr val="FFFFFF"/>
                </a:solidFill>
                <a:latin typeface="Verdana" panose="020B0604030504040204" pitchFamily="34" charset="0"/>
                <a:ea typeface="Verdana" panose="020B0604030504040204" pitchFamily="34" charset="0"/>
                <a:cs typeface="Verdana" panose="020B0604030504040204" pitchFamily="34" charset="0"/>
              </a:rPr>
              <a:t>entsteht</a:t>
            </a:r>
            <a:r>
              <a:rPr sz="3200" b="1" spc="-5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3200" b="1" dirty="0">
                <a:solidFill>
                  <a:srgbClr val="FFFFFF"/>
                </a:solidFill>
                <a:latin typeface="Verdana" panose="020B0604030504040204" pitchFamily="34" charset="0"/>
                <a:ea typeface="Verdana" panose="020B0604030504040204" pitchFamily="34" charset="0"/>
                <a:cs typeface="Verdana" panose="020B0604030504040204" pitchFamily="34" charset="0"/>
              </a:rPr>
              <a:t>ein</a:t>
            </a:r>
            <a:r>
              <a:rPr sz="3200" b="1" spc="-45"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3200" b="1" spc="-90" dirty="0">
                <a:solidFill>
                  <a:srgbClr val="FFFFFF"/>
                </a:solidFill>
                <a:latin typeface="Verdana" panose="020B0604030504040204" pitchFamily="34" charset="0"/>
                <a:ea typeface="Verdana" panose="020B0604030504040204" pitchFamily="34" charset="0"/>
                <a:cs typeface="Verdana" panose="020B0604030504040204" pitchFamily="34" charset="0"/>
              </a:rPr>
              <a:t>Frosch?</a:t>
            </a:r>
            <a:endParaRPr sz="3200" dirty="0">
              <a:latin typeface="Verdana" panose="020B0604030504040204" pitchFamily="34" charset="0"/>
              <a:ea typeface="Verdana" panose="020B0604030504040204" pitchFamily="34" charset="0"/>
              <a:cs typeface="Verdana" panose="020B0604030504040204" pitchFamily="34" charset="0"/>
            </a:endParaRPr>
          </a:p>
        </p:txBody>
      </p:sp>
      <p:sp>
        <p:nvSpPr>
          <p:cNvPr id="143" name="object 63">
            <a:extLst>
              <a:ext uri="{FF2B5EF4-FFF2-40B4-BE49-F238E27FC236}">
                <a16:creationId xmlns:a16="http://schemas.microsoft.com/office/drawing/2014/main" id="{874DE82B-FDFD-A6D7-9116-8D6D5338DAFD}"/>
              </a:ext>
            </a:extLst>
          </p:cNvPr>
          <p:cNvSpPr txBox="1"/>
          <p:nvPr/>
        </p:nvSpPr>
        <p:spPr>
          <a:xfrm>
            <a:off x="550648" y="4110893"/>
            <a:ext cx="4159844" cy="1038847"/>
          </a:xfrm>
          <a:prstGeom prst="rect">
            <a:avLst/>
          </a:prstGeom>
          <a:solidFill>
            <a:srgbClr val="ECF3DA"/>
          </a:solidFill>
          <a:ln w="13461">
            <a:solidFill>
              <a:srgbClr val="0068A2"/>
            </a:solidFill>
            <a:prstDash val="dash"/>
          </a:ln>
        </p:spPr>
        <p:txBody>
          <a:bodyPr vert="horz" wrap="square" lIns="36000" tIns="108000" rIns="36000" bIns="108000" rtlCol="0">
            <a:spAutoFit/>
          </a:bodyPr>
          <a:lstStyle/>
          <a:p>
            <a:pPr marL="90170" marR="248920">
              <a:lnSpc>
                <a:spcPts val="1620"/>
              </a:lnSpc>
              <a:spcBef>
                <a:spcPts val="990"/>
              </a:spcBef>
            </a:pPr>
            <a:r>
              <a:rPr lang="de-DE" sz="1400" noProof="1">
                <a:latin typeface="Verdana" panose="020B0604030504040204" pitchFamily="34" charset="0"/>
                <a:ea typeface="Verdana" panose="020B0604030504040204" pitchFamily="34" charset="0"/>
                <a:cs typeface="Verdana" panose="020B0604030504040204" pitchFamily="34" charset="0"/>
              </a:rPr>
              <a:t>Die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Jungtiere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heißen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Kaulquappen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und</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0" noProof="1">
                <a:latin typeface="Verdana" panose="020B0604030504040204" pitchFamily="34" charset="0"/>
                <a:ea typeface="Verdana" panose="020B0604030504040204" pitchFamily="34" charset="0"/>
                <a:cs typeface="Verdana" panose="020B0604030504040204" pitchFamily="34" charset="0"/>
              </a:rPr>
              <a:t>sehen </a:t>
            </a:r>
            <a:r>
              <a:rPr lang="de-DE" sz="1400" noProof="1">
                <a:latin typeface="Verdana" panose="020B0604030504040204" pitchFamily="34" charset="0"/>
                <a:ea typeface="Verdana" panose="020B0604030504040204" pitchFamily="34" charset="0"/>
                <a:cs typeface="Verdana" panose="020B0604030504040204" pitchFamily="34" charset="0"/>
              </a:rPr>
              <a:t>ganz</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anders</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aus</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als</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ausgewachsene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Frösche. </a:t>
            </a:r>
            <a:r>
              <a:rPr lang="de-DE" sz="1400" noProof="1">
                <a:latin typeface="Verdana" panose="020B0604030504040204" pitchFamily="34" charset="0"/>
                <a:ea typeface="Verdana" panose="020B0604030504040204" pitchFamily="34" charset="0"/>
                <a:cs typeface="Verdana" panose="020B0604030504040204" pitchFamily="34" charset="0"/>
              </a:rPr>
              <a:t>Sie</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schwimmen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im</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Wasser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und</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haben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spc="-20" noProof="1">
                <a:latin typeface="Verdana" panose="020B0604030504040204" pitchFamily="34" charset="0"/>
                <a:ea typeface="Verdana" panose="020B0604030504040204" pitchFamily="34" charset="0"/>
                <a:cs typeface="Verdana" panose="020B0604030504040204" pitchFamily="34" charset="0"/>
              </a:rPr>
              <a:t>einen </a:t>
            </a:r>
            <a:r>
              <a:rPr lang="de-DE" sz="1400" spc="-10" noProof="1">
                <a:latin typeface="Verdana" panose="020B0604030504040204" pitchFamily="34" charset="0"/>
                <a:ea typeface="Verdana" panose="020B0604030504040204" pitchFamily="34" charset="0"/>
                <a:cs typeface="Verdana" panose="020B0604030504040204" pitchFamily="34" charset="0"/>
              </a:rPr>
              <a:t>Schwanz.</a:t>
            </a:r>
            <a:endParaRPr lang="de-DE" sz="1400" noProof="1">
              <a:latin typeface="Verdana" panose="020B0604030504040204" pitchFamily="34" charset="0"/>
              <a:ea typeface="Verdana" panose="020B0604030504040204" pitchFamily="34" charset="0"/>
              <a:cs typeface="Verdana" panose="020B0604030504040204" pitchFamily="34" charset="0"/>
            </a:endParaRPr>
          </a:p>
        </p:txBody>
      </p:sp>
      <p:sp>
        <p:nvSpPr>
          <p:cNvPr id="144" name="object 64">
            <a:extLst>
              <a:ext uri="{FF2B5EF4-FFF2-40B4-BE49-F238E27FC236}">
                <a16:creationId xmlns:a16="http://schemas.microsoft.com/office/drawing/2014/main" id="{31EBD927-307A-424C-73F0-F8FBB0D63EF0}"/>
              </a:ext>
            </a:extLst>
          </p:cNvPr>
          <p:cNvSpPr txBox="1"/>
          <p:nvPr/>
        </p:nvSpPr>
        <p:spPr>
          <a:xfrm>
            <a:off x="544745" y="5345906"/>
            <a:ext cx="4165748" cy="1038847"/>
          </a:xfrm>
          <a:prstGeom prst="rect">
            <a:avLst/>
          </a:prstGeom>
          <a:solidFill>
            <a:srgbClr val="F6F9ED"/>
          </a:solidFill>
          <a:ln w="13461">
            <a:solidFill>
              <a:srgbClr val="0068A2"/>
            </a:solidFill>
            <a:prstDash val="dash"/>
          </a:ln>
        </p:spPr>
        <p:txBody>
          <a:bodyPr vert="horz" wrap="square" lIns="36000" tIns="108000" rIns="36000" bIns="108000" rtlCol="0">
            <a:spAutoFit/>
          </a:bodyPr>
          <a:lstStyle/>
          <a:p>
            <a:pPr marL="73025" marR="99060">
              <a:lnSpc>
                <a:spcPts val="1620"/>
              </a:lnSpc>
              <a:spcBef>
                <a:spcPts val="1035"/>
              </a:spcBef>
            </a:pPr>
            <a:r>
              <a:rPr lang="de-DE" sz="1400" noProof="1">
                <a:latin typeface="Verdana" panose="020B0604030504040204" pitchFamily="34" charset="0"/>
                <a:ea typeface="Verdana" panose="020B0604030504040204" pitchFamily="34" charset="0"/>
                <a:cs typeface="Verdana" panose="020B0604030504040204" pitchFamily="34" charset="0"/>
              </a:rPr>
              <a:t>Die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Jungtiere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von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Fröschen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schlüpfen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aus</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Eiern. </a:t>
            </a:r>
            <a:r>
              <a:rPr lang="de-DE" sz="1400" noProof="1">
                <a:latin typeface="Verdana" panose="020B0604030504040204" pitchFamily="34" charset="0"/>
                <a:ea typeface="Verdana" panose="020B0604030504040204" pitchFamily="34" charset="0"/>
                <a:cs typeface="Verdana" panose="020B0604030504040204" pitchFamily="34" charset="0"/>
              </a:rPr>
              <a:t>Der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Frosch</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legt</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viele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Eier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im</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Wasser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ab.</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5" noProof="1">
                <a:latin typeface="Verdana" panose="020B0604030504040204" pitchFamily="34" charset="0"/>
                <a:ea typeface="Verdana" panose="020B0604030504040204" pitchFamily="34" charset="0"/>
                <a:cs typeface="Verdana" panose="020B0604030504040204" pitchFamily="34" charset="0"/>
              </a:rPr>
              <a:t>Sie </a:t>
            </a:r>
            <a:r>
              <a:rPr lang="de-DE" sz="1400" noProof="1">
                <a:latin typeface="Verdana" panose="020B0604030504040204" pitchFamily="34" charset="0"/>
                <a:ea typeface="Verdana" panose="020B0604030504040204" pitchFamily="34" charset="0"/>
                <a:cs typeface="Verdana" panose="020B0604030504040204" pitchFamily="34" charset="0"/>
              </a:rPr>
              <a:t>kleben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zusammen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ein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Klumpen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und</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5" noProof="1">
                <a:latin typeface="Verdana" panose="020B0604030504040204" pitchFamily="34" charset="0"/>
                <a:ea typeface="Verdana" panose="020B0604030504040204" pitchFamily="34" charset="0"/>
                <a:cs typeface="Verdana" panose="020B0604030504040204" pitchFamily="34" charset="0"/>
              </a:rPr>
              <a:t>man </a:t>
            </a:r>
            <a:r>
              <a:rPr lang="de-DE" sz="1400" noProof="1">
                <a:latin typeface="Verdana" panose="020B0604030504040204" pitchFamily="34" charset="0"/>
                <a:ea typeface="Verdana" panose="020B0604030504040204" pitchFamily="34" charset="0"/>
                <a:cs typeface="Verdana" panose="020B0604030504040204" pitchFamily="34" charset="0"/>
              </a:rPr>
              <a:t>nennt</a:t>
            </a:r>
            <a:r>
              <a:rPr lang="de-DE" sz="1400" spc="-1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Laich.</a:t>
            </a:r>
            <a:endParaRPr lang="de-DE" sz="1400" noProof="1">
              <a:latin typeface="Verdana" panose="020B0604030504040204" pitchFamily="34" charset="0"/>
              <a:ea typeface="Verdana" panose="020B0604030504040204" pitchFamily="34" charset="0"/>
              <a:cs typeface="Verdana" panose="020B0604030504040204" pitchFamily="34" charset="0"/>
            </a:endParaRPr>
          </a:p>
        </p:txBody>
      </p:sp>
      <p:sp>
        <p:nvSpPr>
          <p:cNvPr id="145" name="object 65">
            <a:extLst>
              <a:ext uri="{FF2B5EF4-FFF2-40B4-BE49-F238E27FC236}">
                <a16:creationId xmlns:a16="http://schemas.microsoft.com/office/drawing/2014/main" id="{85DF94AE-4DDD-C56D-4369-F2680F82D18C}"/>
              </a:ext>
            </a:extLst>
          </p:cNvPr>
          <p:cNvSpPr txBox="1"/>
          <p:nvPr/>
        </p:nvSpPr>
        <p:spPr>
          <a:xfrm>
            <a:off x="2423597" y="7610748"/>
            <a:ext cx="4029641" cy="1659479"/>
          </a:xfrm>
          <a:prstGeom prst="rect">
            <a:avLst/>
          </a:prstGeom>
          <a:solidFill>
            <a:srgbClr val="D9E6B1"/>
          </a:solidFill>
          <a:ln w="13461">
            <a:solidFill>
              <a:srgbClr val="0068A2"/>
            </a:solidFill>
            <a:prstDash val="dash"/>
          </a:ln>
        </p:spPr>
        <p:txBody>
          <a:bodyPr vert="horz" wrap="square" lIns="36000" tIns="108000" rIns="36000" bIns="108000" rtlCol="0">
            <a:spAutoFit/>
          </a:bodyPr>
          <a:lstStyle/>
          <a:p>
            <a:pPr marL="86360" marR="293370">
              <a:lnSpc>
                <a:spcPts val="1620"/>
              </a:lnSpc>
              <a:spcBef>
                <a:spcPts val="890"/>
              </a:spcBef>
            </a:pPr>
            <a:r>
              <a:rPr lang="de-DE" sz="1400" noProof="1">
                <a:latin typeface="Verdana" panose="020B0604030504040204" pitchFamily="34" charset="0"/>
                <a:ea typeface="Verdana" panose="020B0604030504040204" pitchFamily="34" charset="0"/>
                <a:cs typeface="Verdana" panose="020B0604030504040204" pitchFamily="34" charset="0"/>
              </a:rPr>
              <a:t>Die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Kaulquappen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verwandeln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sich</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Frösche. </a:t>
            </a:r>
            <a:r>
              <a:rPr lang="de-DE" sz="1400" noProof="1">
                <a:latin typeface="Verdana" panose="020B0604030504040204" pitchFamily="34" charset="0"/>
                <a:ea typeface="Verdana" panose="020B0604030504040204" pitchFamily="34" charset="0"/>
                <a:cs typeface="Verdana" panose="020B0604030504040204" pitchFamily="34" charset="0"/>
              </a:rPr>
              <a:t>Mit</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ihren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ausgewachsenen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Vorder-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5" noProof="1">
                <a:latin typeface="Verdana" panose="020B0604030504040204" pitchFamily="34" charset="0"/>
                <a:ea typeface="Verdana" panose="020B0604030504040204" pitchFamily="34" charset="0"/>
                <a:cs typeface="Verdana" panose="020B0604030504040204" pitchFamily="34" charset="0"/>
              </a:rPr>
              <a:t>und </a:t>
            </a:r>
            <a:r>
              <a:rPr lang="de-DE" sz="1400" noProof="1">
                <a:latin typeface="Verdana" panose="020B0604030504040204" pitchFamily="34" charset="0"/>
                <a:ea typeface="Verdana" panose="020B0604030504040204" pitchFamily="34" charset="0"/>
                <a:cs typeface="Verdana" panose="020B0604030504040204" pitchFamily="34" charset="0"/>
              </a:rPr>
              <a:t>Hinterbeinen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können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Frösche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schwimmen, </a:t>
            </a:r>
            <a:r>
              <a:rPr lang="de-DE" sz="1400" noProof="1">
                <a:latin typeface="Verdana" panose="020B0604030504040204" pitchFamily="34" charset="0"/>
                <a:ea typeface="Verdana" panose="020B0604030504040204" pitchFamily="34" charset="0"/>
                <a:cs typeface="Verdana" panose="020B0604030504040204" pitchFamily="34" charset="0"/>
              </a:rPr>
              <a:t>kriechen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und</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hüpfen.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Sie</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sind</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jetzt</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nicht</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spc="-20" noProof="1">
                <a:latin typeface="Verdana" panose="020B0604030504040204" pitchFamily="34" charset="0"/>
                <a:ea typeface="Verdana" panose="020B0604030504040204" pitchFamily="34" charset="0"/>
                <a:cs typeface="Verdana" panose="020B0604030504040204" pitchFamily="34" charset="0"/>
              </a:rPr>
              <a:t>mehr </a:t>
            </a:r>
            <a:r>
              <a:rPr lang="de-DE" sz="1400" noProof="1">
                <a:latin typeface="Verdana" panose="020B0604030504040204" pitchFamily="34" charset="0"/>
                <a:ea typeface="Verdana" panose="020B0604030504040204" pitchFamily="34" charset="0"/>
                <a:cs typeface="Verdana" panose="020B0604030504040204" pitchFamily="34" charset="0"/>
              </a:rPr>
              <a:t>nur</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im</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Wasser.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Sie</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können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sich</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auch</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an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spc="-20" noProof="1">
                <a:latin typeface="Verdana" panose="020B0604030504040204" pitchFamily="34" charset="0"/>
                <a:ea typeface="Verdana" panose="020B0604030504040204" pitchFamily="34" charset="0"/>
                <a:cs typeface="Verdana" panose="020B0604030504040204" pitchFamily="34" charset="0"/>
              </a:rPr>
              <a:t>Land </a:t>
            </a:r>
            <a:r>
              <a:rPr lang="de-DE" sz="1400" spc="-10" noProof="1">
                <a:latin typeface="Verdana" panose="020B0604030504040204" pitchFamily="34" charset="0"/>
                <a:ea typeface="Verdana" panose="020B0604030504040204" pitchFamily="34" charset="0"/>
                <a:cs typeface="Verdana" panose="020B0604030504040204" pitchFamily="34" charset="0"/>
              </a:rPr>
              <a:t>bewegen.</a:t>
            </a:r>
            <a:endParaRPr lang="de-DE" sz="1400" noProof="1">
              <a:latin typeface="Verdana" panose="020B0604030504040204" pitchFamily="34" charset="0"/>
              <a:ea typeface="Verdana" panose="020B0604030504040204" pitchFamily="34" charset="0"/>
              <a:cs typeface="Verdana" panose="020B0604030504040204" pitchFamily="34" charset="0"/>
            </a:endParaRPr>
          </a:p>
        </p:txBody>
      </p:sp>
      <p:sp>
        <p:nvSpPr>
          <p:cNvPr id="146" name="object 66">
            <a:extLst>
              <a:ext uri="{FF2B5EF4-FFF2-40B4-BE49-F238E27FC236}">
                <a16:creationId xmlns:a16="http://schemas.microsoft.com/office/drawing/2014/main" id="{73BC6D1D-6E80-47F4-662C-EA2EF950AC00}"/>
              </a:ext>
            </a:extLst>
          </p:cNvPr>
          <p:cNvSpPr txBox="1"/>
          <p:nvPr/>
        </p:nvSpPr>
        <p:spPr>
          <a:xfrm>
            <a:off x="2433589" y="9452917"/>
            <a:ext cx="4029642" cy="833663"/>
          </a:xfrm>
          <a:prstGeom prst="rect">
            <a:avLst/>
          </a:prstGeom>
          <a:solidFill>
            <a:srgbClr val="E3ECC6"/>
          </a:solidFill>
          <a:ln w="13461">
            <a:solidFill>
              <a:srgbClr val="0068A2"/>
            </a:solidFill>
            <a:prstDash val="dash"/>
          </a:ln>
        </p:spPr>
        <p:txBody>
          <a:bodyPr vert="horz" wrap="square" lIns="36000" tIns="108000" rIns="36000" bIns="108000" rtlCol="0">
            <a:spAutoFit/>
          </a:bodyPr>
          <a:lstStyle/>
          <a:p>
            <a:pPr marL="77470" marR="95250">
              <a:lnSpc>
                <a:spcPts val="1620"/>
              </a:lnSpc>
              <a:spcBef>
                <a:spcPts val="944"/>
              </a:spcBef>
            </a:pPr>
            <a:r>
              <a:rPr lang="de-DE" sz="1400" noProof="1">
                <a:latin typeface="Verdana" panose="020B0604030504040204" pitchFamily="34" charset="0"/>
                <a:ea typeface="Verdana" panose="020B0604030504040204" pitchFamily="34" charset="0"/>
                <a:cs typeface="Verdana" panose="020B0604030504040204" pitchFamily="34" charset="0"/>
              </a:rPr>
              <a:t>Wenn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sie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größer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werden,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wachsen</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5" noProof="1">
                <a:latin typeface="Verdana" panose="020B0604030504040204" pitchFamily="34" charset="0"/>
                <a:ea typeface="Verdana" panose="020B0604030504040204" pitchFamily="34" charset="0"/>
                <a:cs typeface="Verdana" panose="020B0604030504040204" pitchFamily="34" charset="0"/>
              </a:rPr>
              <a:t>den </a:t>
            </a:r>
            <a:r>
              <a:rPr lang="de-DE" sz="1400" noProof="1">
                <a:latin typeface="Verdana" panose="020B0604030504040204" pitchFamily="34" charset="0"/>
                <a:ea typeface="Verdana" panose="020B0604030504040204" pitchFamily="34" charset="0"/>
                <a:cs typeface="Verdana" panose="020B0604030504040204" pitchFamily="34" charset="0"/>
              </a:rPr>
              <a:t>Kaulquappen</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Beine.</a:t>
            </a:r>
            <a:r>
              <a:rPr lang="de-DE" sz="1400" spc="-10"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Im</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Laufe</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der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Zeit</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bildet</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20" noProof="1">
                <a:latin typeface="Verdana" panose="020B0604030504040204" pitchFamily="34" charset="0"/>
                <a:ea typeface="Verdana" panose="020B0604030504040204" pitchFamily="34" charset="0"/>
                <a:cs typeface="Verdana" panose="020B0604030504040204" pitchFamily="34" charset="0"/>
              </a:rPr>
              <a:t>sich </a:t>
            </a:r>
            <a:r>
              <a:rPr lang="de-DE" sz="1400" noProof="1">
                <a:latin typeface="Verdana" panose="020B0604030504040204" pitchFamily="34" charset="0"/>
                <a:ea typeface="Verdana" panose="020B0604030504040204" pitchFamily="34" charset="0"/>
                <a:cs typeface="Verdana" panose="020B0604030504040204" pitchFamily="34" charset="0"/>
              </a:rPr>
              <a:t>ihr</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noProof="1">
                <a:latin typeface="Verdana" panose="020B0604030504040204" pitchFamily="34" charset="0"/>
                <a:ea typeface="Verdana" panose="020B0604030504040204" pitchFamily="34" charset="0"/>
                <a:cs typeface="Verdana" panose="020B0604030504040204" pitchFamily="34" charset="0"/>
              </a:rPr>
              <a:t>Schwanz</a:t>
            </a:r>
            <a:r>
              <a:rPr lang="de-DE" sz="1400" spc="-5" noProof="1">
                <a:latin typeface="Verdana" panose="020B0604030504040204" pitchFamily="34" charset="0"/>
                <a:ea typeface="Verdana" panose="020B0604030504040204" pitchFamily="34" charset="0"/>
                <a:cs typeface="Verdana" panose="020B0604030504040204" pitchFamily="34" charset="0"/>
              </a:rPr>
              <a:t> </a:t>
            </a:r>
            <a:r>
              <a:rPr lang="de-DE" sz="1400" spc="-10" noProof="1">
                <a:latin typeface="Verdana" panose="020B0604030504040204" pitchFamily="34" charset="0"/>
                <a:ea typeface="Verdana" panose="020B0604030504040204" pitchFamily="34" charset="0"/>
                <a:cs typeface="Verdana" panose="020B0604030504040204" pitchFamily="34" charset="0"/>
              </a:rPr>
              <a:t>zurück.</a:t>
            </a:r>
            <a:endParaRPr lang="de-DE" sz="1400" noProof="1">
              <a:latin typeface="Verdana" panose="020B0604030504040204" pitchFamily="34" charset="0"/>
              <a:ea typeface="Verdana" panose="020B0604030504040204" pitchFamily="34" charset="0"/>
              <a:cs typeface="Verdana" panose="020B0604030504040204" pitchFamily="34" charset="0"/>
            </a:endParaRPr>
          </a:p>
        </p:txBody>
      </p:sp>
      <p:pic>
        <p:nvPicPr>
          <p:cNvPr id="17" name="Grafik 16" descr="Ein Bild, das Eidechse, Reptil, Amphibie enthält.&#10;&#10;KI-generierte Inhalte können fehlerhaft sein.">
            <a:extLst>
              <a:ext uri="{FF2B5EF4-FFF2-40B4-BE49-F238E27FC236}">
                <a16:creationId xmlns:a16="http://schemas.microsoft.com/office/drawing/2014/main" id="{E091D770-99D4-2C35-ECFE-09B47CDA4EFE}"/>
              </a:ext>
            </a:extLst>
          </p:cNvPr>
          <p:cNvPicPr>
            <a:picLocks noChangeAspect="1"/>
          </p:cNvPicPr>
          <p:nvPr/>
        </p:nvPicPr>
        <p:blipFill>
          <a:blip r:embed="rId3"/>
          <a:stretch>
            <a:fillRect/>
          </a:stretch>
        </p:blipFill>
        <p:spPr>
          <a:xfrm>
            <a:off x="4790995" y="4110893"/>
            <a:ext cx="1651000" cy="1651000"/>
          </a:xfrm>
          <a:prstGeom prst="rect">
            <a:avLst/>
          </a:prstGeom>
        </p:spPr>
      </p:pic>
      <p:pic>
        <p:nvPicPr>
          <p:cNvPr id="19" name="Grafik 18" descr="Ein Bild, das Screenshot enthält.&#10;&#10;KI-generierte Inhalte können fehlerhaft sein.">
            <a:extLst>
              <a:ext uri="{FF2B5EF4-FFF2-40B4-BE49-F238E27FC236}">
                <a16:creationId xmlns:a16="http://schemas.microsoft.com/office/drawing/2014/main" id="{94367A10-73FA-510E-15FE-65C89A74D281}"/>
              </a:ext>
            </a:extLst>
          </p:cNvPr>
          <p:cNvPicPr>
            <a:picLocks noChangeAspect="1"/>
          </p:cNvPicPr>
          <p:nvPr/>
        </p:nvPicPr>
        <p:blipFill>
          <a:blip r:embed="rId4"/>
          <a:stretch>
            <a:fillRect/>
          </a:stretch>
        </p:blipFill>
        <p:spPr>
          <a:xfrm>
            <a:off x="4790995" y="5868403"/>
            <a:ext cx="1638300" cy="1651000"/>
          </a:xfrm>
          <a:prstGeom prst="rect">
            <a:avLst/>
          </a:prstGeom>
        </p:spPr>
      </p:pic>
      <p:pic>
        <p:nvPicPr>
          <p:cNvPr id="21" name="Grafik 20" descr="Ein Bild, das Screenshot, Grafiken, Farbigkeit enthält.&#10;&#10;KI-generierte Inhalte können fehlerhaft sein.">
            <a:extLst>
              <a:ext uri="{FF2B5EF4-FFF2-40B4-BE49-F238E27FC236}">
                <a16:creationId xmlns:a16="http://schemas.microsoft.com/office/drawing/2014/main" id="{B9C9F337-6044-5425-B824-2077BD01D798}"/>
              </a:ext>
            </a:extLst>
          </p:cNvPr>
          <p:cNvPicPr>
            <a:picLocks noChangeAspect="1"/>
          </p:cNvPicPr>
          <p:nvPr/>
        </p:nvPicPr>
        <p:blipFill>
          <a:blip r:embed="rId5"/>
          <a:stretch>
            <a:fillRect/>
          </a:stretch>
        </p:blipFill>
        <p:spPr>
          <a:xfrm>
            <a:off x="2393332" y="6562848"/>
            <a:ext cx="723900" cy="774700"/>
          </a:xfrm>
          <a:prstGeom prst="rect">
            <a:avLst/>
          </a:prstGeom>
        </p:spPr>
      </p:pic>
      <p:pic>
        <p:nvPicPr>
          <p:cNvPr id="23" name="Grafik 22" descr="Ein Bild, das Amphibie, Echter Frosch, Grün, Cartoon enthält.&#10;&#10;KI-generierte Inhalte können fehlerhaft sein.">
            <a:extLst>
              <a:ext uri="{FF2B5EF4-FFF2-40B4-BE49-F238E27FC236}">
                <a16:creationId xmlns:a16="http://schemas.microsoft.com/office/drawing/2014/main" id="{2F5CABD6-FEE9-3DCE-28D8-FC8CBD9E8170}"/>
              </a:ext>
            </a:extLst>
          </p:cNvPr>
          <p:cNvPicPr>
            <a:picLocks noChangeAspect="1"/>
          </p:cNvPicPr>
          <p:nvPr/>
        </p:nvPicPr>
        <p:blipFill>
          <a:blip r:embed="rId6"/>
          <a:stretch>
            <a:fillRect/>
          </a:stretch>
        </p:blipFill>
        <p:spPr>
          <a:xfrm rot="5400000">
            <a:off x="537142" y="6562848"/>
            <a:ext cx="1765300" cy="1765300"/>
          </a:xfrm>
          <a:prstGeom prst="rect">
            <a:avLst/>
          </a:prstGeom>
        </p:spPr>
      </p:pic>
      <p:pic>
        <p:nvPicPr>
          <p:cNvPr id="25" name="Grafik 24" descr="Ein Bild, das Zeichnung, Entwurf, Kunst enthält.&#10;&#10;KI-generierte Inhalte können fehlerhaft sein.">
            <a:extLst>
              <a:ext uri="{FF2B5EF4-FFF2-40B4-BE49-F238E27FC236}">
                <a16:creationId xmlns:a16="http://schemas.microsoft.com/office/drawing/2014/main" id="{46C54B32-FDFC-D5CD-EDCE-C821A8D3F66D}"/>
              </a:ext>
            </a:extLst>
          </p:cNvPr>
          <p:cNvPicPr>
            <a:picLocks noChangeAspect="1"/>
          </p:cNvPicPr>
          <p:nvPr/>
        </p:nvPicPr>
        <p:blipFill>
          <a:blip r:embed="rId7"/>
          <a:stretch>
            <a:fillRect/>
          </a:stretch>
        </p:blipFill>
        <p:spPr>
          <a:xfrm>
            <a:off x="544745" y="8506243"/>
            <a:ext cx="1778000" cy="1790700"/>
          </a:xfrm>
          <a:prstGeom prst="rect">
            <a:avLst/>
          </a:prstGeom>
        </p:spPr>
      </p:pic>
      <p:pic>
        <p:nvPicPr>
          <p:cNvPr id="26" name="Grafik 25" descr="Ein Bild, das Screenshot, Grafiken, Farbigkeit enthält.&#10;&#10;KI-generierte Inhalte können fehlerhaft sein.">
            <a:extLst>
              <a:ext uri="{FF2B5EF4-FFF2-40B4-BE49-F238E27FC236}">
                <a16:creationId xmlns:a16="http://schemas.microsoft.com/office/drawing/2014/main" id="{A699A594-5342-A238-E1B6-906F227356B5}"/>
              </a:ext>
            </a:extLst>
          </p:cNvPr>
          <p:cNvPicPr>
            <a:picLocks noChangeAspect="1"/>
          </p:cNvPicPr>
          <p:nvPr/>
        </p:nvPicPr>
        <p:blipFill>
          <a:blip r:embed="rId5"/>
          <a:stretch>
            <a:fillRect/>
          </a:stretch>
        </p:blipFill>
        <p:spPr>
          <a:xfrm>
            <a:off x="3196445" y="6550327"/>
            <a:ext cx="723900" cy="774700"/>
          </a:xfrm>
          <a:prstGeom prst="rect">
            <a:avLst/>
          </a:prstGeom>
        </p:spPr>
      </p:pic>
      <p:pic>
        <p:nvPicPr>
          <p:cNvPr id="27" name="Grafik 26" descr="Ein Bild, das Screenshot, Grafiken, Farbigkeit enthält.&#10;&#10;KI-generierte Inhalte können fehlerhaft sein.">
            <a:extLst>
              <a:ext uri="{FF2B5EF4-FFF2-40B4-BE49-F238E27FC236}">
                <a16:creationId xmlns:a16="http://schemas.microsoft.com/office/drawing/2014/main" id="{904D85FD-D341-7001-3A9A-E932DBA2C49D}"/>
              </a:ext>
            </a:extLst>
          </p:cNvPr>
          <p:cNvPicPr>
            <a:picLocks noChangeAspect="1"/>
          </p:cNvPicPr>
          <p:nvPr/>
        </p:nvPicPr>
        <p:blipFill>
          <a:blip r:embed="rId5"/>
          <a:stretch>
            <a:fillRect/>
          </a:stretch>
        </p:blipFill>
        <p:spPr>
          <a:xfrm>
            <a:off x="3999558" y="6550327"/>
            <a:ext cx="723900" cy="774700"/>
          </a:xfrm>
          <a:prstGeom prst="rect">
            <a:avLst/>
          </a:prstGeom>
        </p:spPr>
      </p:pic>
      <p:pic>
        <p:nvPicPr>
          <p:cNvPr id="5" name="Grafik 4" descr="Ein Bild, das Symbol, Grafiken, Kreis, Design enthält.&#10;&#10;KI-generierte Inhalte können fehlerhaft sein.">
            <a:extLst>
              <a:ext uri="{FF2B5EF4-FFF2-40B4-BE49-F238E27FC236}">
                <a16:creationId xmlns:a16="http://schemas.microsoft.com/office/drawing/2014/main" id="{CADD8101-3E37-E5A5-69E7-7E212BB42683}"/>
              </a:ext>
            </a:extLst>
          </p:cNvPr>
          <p:cNvPicPr>
            <a:picLocks noChangeAspect="1"/>
          </p:cNvPicPr>
          <p:nvPr/>
        </p:nvPicPr>
        <p:blipFill>
          <a:blip r:embed="rId8"/>
          <a:stretch>
            <a:fillRect/>
          </a:stretch>
        </p:blipFill>
        <p:spPr>
          <a:xfrm>
            <a:off x="6768719" y="3834527"/>
            <a:ext cx="355996" cy="276366"/>
          </a:xfrm>
          <a:prstGeom prst="rect">
            <a:avLst/>
          </a:prstGeom>
        </p:spPr>
      </p:pic>
      <p:sp>
        <p:nvSpPr>
          <p:cNvPr id="8" name="Titel 2">
            <a:extLst>
              <a:ext uri="{FF2B5EF4-FFF2-40B4-BE49-F238E27FC236}">
                <a16:creationId xmlns:a16="http://schemas.microsoft.com/office/drawing/2014/main" id="{1B6F8222-D840-672A-4875-86D36638FF2B}"/>
              </a:ext>
            </a:extLst>
          </p:cNvPr>
          <p:cNvSpPr txBox="1">
            <a:spLocks/>
          </p:cNvSpPr>
          <p:nvPr/>
        </p:nvSpPr>
        <p:spPr>
          <a:xfrm>
            <a:off x="358774" y="1260222"/>
            <a:ext cx="6842125" cy="427902"/>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a:lstStyle>
          <a:p>
            <a:r>
              <a:rPr lang="de-DE" dirty="0">
                <a:solidFill>
                  <a:srgbClr val="984FE2"/>
                </a:solidFill>
                <a:latin typeface="Verdana" panose="020B0604030504040204" pitchFamily="34" charset="0"/>
                <a:ea typeface="Verdana" panose="020B0604030504040204" pitchFamily="34" charset="0"/>
                <a:cs typeface="Verdana" panose="020B0604030504040204" pitchFamily="34" charset="0"/>
              </a:rPr>
              <a:t>Station 4: Strukturieren </a:t>
            </a:r>
            <a:br>
              <a:rPr lang="de-DE" dirty="0">
                <a:solidFill>
                  <a:srgbClr val="984FE2"/>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984FE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feld 8">
            <a:extLst>
              <a:ext uri="{FF2B5EF4-FFF2-40B4-BE49-F238E27FC236}">
                <a16:creationId xmlns:a16="http://schemas.microsoft.com/office/drawing/2014/main" id="{9608F2E9-90E3-8EBA-30D7-6A8A5450646D}"/>
              </a:ext>
            </a:extLst>
          </p:cNvPr>
          <p:cNvSpPr txBox="1"/>
          <p:nvPr/>
        </p:nvSpPr>
        <p:spPr>
          <a:xfrm>
            <a:off x="294681" y="1688124"/>
            <a:ext cx="4522021" cy="477054"/>
          </a:xfrm>
          <a:prstGeom prst="rect">
            <a:avLst/>
          </a:prstGeom>
          <a:noFill/>
        </p:spPr>
        <p:txBody>
          <a:bodyPr wrap="square">
            <a:spAutoFit/>
          </a:bodyPr>
          <a:lstStyle/>
          <a:p>
            <a:r>
              <a:rPr lang="de-DE" sz="2500" dirty="0">
                <a:solidFill>
                  <a:srgbClr val="984FE2"/>
                </a:solidFill>
                <a:latin typeface="Verdana" panose="020B0604030504040204" pitchFamily="34" charset="0"/>
                <a:ea typeface="Verdana" panose="020B0604030504040204" pitchFamily="34" charset="0"/>
                <a:cs typeface="Verdana" panose="020B0604030504040204" pitchFamily="34" charset="0"/>
              </a:rPr>
              <a:t>Räume das Poster auf </a:t>
            </a:r>
            <a:endParaRPr lang="de-DE" dirty="0">
              <a:solidFill>
                <a:srgbClr val="984FE2"/>
              </a:solidFill>
            </a:endParaRPr>
          </a:p>
        </p:txBody>
      </p:sp>
      <p:sp>
        <p:nvSpPr>
          <p:cNvPr id="12" name="Textplatzhalter 11">
            <a:extLst>
              <a:ext uri="{FF2B5EF4-FFF2-40B4-BE49-F238E27FC236}">
                <a16:creationId xmlns:a16="http://schemas.microsoft.com/office/drawing/2014/main" id="{E17BD6B5-64DD-3725-2FFB-0AC1A9643357}"/>
              </a:ext>
            </a:extLst>
          </p:cNvPr>
          <p:cNvSpPr>
            <a:spLocks noGrp="1"/>
          </p:cNvSpPr>
          <p:nvPr>
            <p:ph type="body" sz="quarter" idx="10"/>
          </p:nvPr>
        </p:nvSpPr>
        <p:spPr>
          <a:xfrm>
            <a:off x="1161826" y="2418415"/>
            <a:ext cx="6039073" cy="1526904"/>
          </a:xfrm>
        </p:spPr>
        <p:txBody>
          <a:bodyPr/>
          <a:lstStyle/>
          <a:p>
            <a:pPr>
              <a:lnSpc>
                <a:spcPct val="100000"/>
              </a:lnSpc>
            </a:pPr>
            <a:r>
              <a:rPr lang="de-DE" dirty="0">
                <a:latin typeface="Verdana" panose="020B0604030504040204" pitchFamily="34" charset="0"/>
                <a:ea typeface="Verdana" panose="020B0604030504040204" pitchFamily="34" charset="0"/>
                <a:cs typeface="Verdana" panose="020B0604030504040204" pitchFamily="34" charset="0"/>
              </a:rPr>
              <a:t>Stellen Sie den Kindern die Elemente bereits ausgeschnitten zur Verfügung. Die Kinder gestalten zunächst in Einzelarbeit ein eigens Poster. Anschließend präsentieren sie ihren Entwurf, begründen die Anordnung der Elemente und geben sich gegenseitig Rückmeldungen.</a:t>
            </a:r>
            <a:endParaRPr lang="de-DE" dirty="0"/>
          </a:p>
        </p:txBody>
      </p:sp>
      <p:pic>
        <p:nvPicPr>
          <p:cNvPr id="14" name="Grafik 13">
            <a:extLst>
              <a:ext uri="{FF2B5EF4-FFF2-40B4-BE49-F238E27FC236}">
                <a16:creationId xmlns:a16="http://schemas.microsoft.com/office/drawing/2014/main" id="{14E1B5D8-5C4D-AAFF-0DB1-C71143A5CFC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3775" y="2421282"/>
            <a:ext cx="594000" cy="594000"/>
          </a:xfrm>
          <a:prstGeom prst="rect">
            <a:avLst/>
          </a:prstGeom>
        </p:spPr>
      </p:pic>
      <p:sp>
        <p:nvSpPr>
          <p:cNvPr id="2" name="Textfeld 1">
            <a:extLst>
              <a:ext uri="{FF2B5EF4-FFF2-40B4-BE49-F238E27FC236}">
                <a16:creationId xmlns:a16="http://schemas.microsoft.com/office/drawing/2014/main" id="{B7CE7A2A-BFF0-414E-8B01-96317ECA35D0}"/>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984FE2"/>
                </a:solidFill>
                <a:latin typeface="Verdana" panose="020B0604030504040204" pitchFamily="34" charset="0"/>
                <a:ea typeface="Verdana" panose="020B0604030504040204" pitchFamily="34" charset="0"/>
                <a:cs typeface="Verdana" panose="020B0604030504040204" pitchFamily="34" charset="0"/>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586515" y="2683844"/>
            <a:ext cx="6386643" cy="7639669"/>
          </a:xfrm>
        </p:spPr>
        <p:txBody>
          <a:bodyPr/>
          <a:lstStyle/>
          <a:p>
            <a:pPr>
              <a:lnSpc>
                <a:spcPct val="150000"/>
              </a:lnSpc>
            </a:pPr>
            <a:r>
              <a:rPr lang="de-DE" sz="1500" b="1" dirty="0">
                <a:latin typeface="Verdana" panose="020B0604030504040204" pitchFamily="34" charset="0"/>
                <a:ea typeface="Verdana" panose="020B0604030504040204" pitchFamily="34" charset="0"/>
                <a:cs typeface="Verdana" panose="020B0604030504040204" pitchFamily="34" charset="0"/>
              </a:rPr>
              <a:t>Struktur des Posters</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hast du dein Poster aufgebaut?</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Warum hast du die Elemente so angeordnet?</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sieht man zuerst?</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findet man wichtige Informationen schnell?</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Überschrift passt gut?</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Wo passen Bilder besonders gut hin?</a:t>
            </a:r>
          </a:p>
          <a:p>
            <a:pPr marL="146050">
              <a:lnSpc>
                <a:spcPct val="150000"/>
              </a:lnSpc>
              <a:buClr>
                <a:srgbClr val="984FE2"/>
              </a:buClr>
              <a:buSzPct val="150000"/>
            </a:pPr>
            <a:endParaRPr lang="de-DE" sz="15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Clr>
                <a:srgbClr val="984FE2"/>
              </a:buClr>
            </a:pPr>
            <a:r>
              <a:rPr lang="de-DE" sz="1500" b="1" dirty="0">
                <a:latin typeface="Verdana" panose="020B0604030504040204" pitchFamily="34" charset="0"/>
                <a:ea typeface="Verdana" panose="020B0604030504040204" pitchFamily="34" charset="0"/>
                <a:cs typeface="Verdana" panose="020B0604030504040204" pitchFamily="34" charset="0"/>
              </a:rPr>
              <a:t>Eigene Gestaltung</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gefällt dir an deinem Aufbau?</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war schwierig beim Strukturieren?</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würdest du noch verändern?</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Idee hat dir besonders gut gefallen?</a:t>
            </a:r>
          </a:p>
          <a:p>
            <a:pPr marL="195263">
              <a:lnSpc>
                <a:spcPct val="150000"/>
              </a:lnSpc>
              <a:buClr>
                <a:srgbClr val="984FE2"/>
              </a:buClr>
              <a:buSzPct val="150000"/>
            </a:pPr>
            <a:endParaRPr lang="de-DE" sz="15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Clr>
                <a:srgbClr val="984FE2"/>
              </a:buClr>
            </a:pPr>
            <a:r>
              <a:rPr lang="de-DE" sz="1500" b="1" dirty="0">
                <a:latin typeface="Verdana" panose="020B0604030504040204" pitchFamily="34" charset="0"/>
                <a:ea typeface="Verdana" panose="020B0604030504040204" pitchFamily="34" charset="0"/>
                <a:cs typeface="Verdana" panose="020B0604030504040204" pitchFamily="34" charset="0"/>
              </a:rPr>
              <a:t>Feedback geben</a:t>
            </a:r>
          </a:p>
          <a:p>
            <a:pPr marL="503238"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hat dir am Poster eines anderen Kindes gefallen?</a:t>
            </a:r>
          </a:p>
          <a:p>
            <a:pPr marL="503238"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Idee war besonders übersichtlich?</a:t>
            </a:r>
          </a:p>
          <a:p>
            <a:pPr marL="503238"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könnte man noch verbessern?</a:t>
            </a:r>
          </a:p>
          <a:p>
            <a:pPr marL="503238"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kann man freundlich Feedback geben?</a:t>
            </a:r>
          </a:p>
          <a:p>
            <a:pPr marL="503238"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Warum hilft Feedback beim Arbeiten?</a:t>
            </a: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a:xfrm>
            <a:off x="2135627" y="1356841"/>
            <a:ext cx="5065273" cy="426741"/>
          </a:xfrm>
        </p:spPr>
        <p:txBody>
          <a:bodyPr/>
          <a:lstStyle/>
          <a:p>
            <a:r>
              <a:rPr lang="de-DE" dirty="0">
                <a:solidFill>
                  <a:srgbClr val="984FE2"/>
                </a:solidFill>
                <a:latin typeface="Verdana" panose="020B0604030504040204" pitchFamily="34" charset="0"/>
                <a:ea typeface="Verdana" panose="020B0604030504040204" pitchFamily="34" charset="0"/>
                <a:cs typeface="Verdana" panose="020B0604030504040204" pitchFamily="34" charset="0"/>
              </a:rPr>
              <a:t>Tippkarte</a:t>
            </a:r>
            <a:br>
              <a:rPr lang="de-DE" dirty="0">
                <a:solidFill>
                  <a:srgbClr val="1183E0"/>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1183E0"/>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1183E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80D35B0D-CF4C-69D7-2B6D-046C88863EA3}"/>
              </a:ext>
            </a:extLst>
          </p:cNvPr>
          <p:cNvSpPr txBox="1"/>
          <p:nvPr/>
        </p:nvSpPr>
        <p:spPr>
          <a:xfrm>
            <a:off x="2135627" y="1848326"/>
            <a:ext cx="4522021" cy="477054"/>
          </a:xfrm>
          <a:prstGeom prst="rect">
            <a:avLst/>
          </a:prstGeom>
          <a:noFill/>
        </p:spPr>
        <p:txBody>
          <a:bodyPr wrap="square">
            <a:spAutoFit/>
          </a:bodyPr>
          <a:lstStyle/>
          <a:p>
            <a:r>
              <a:rPr lang="de-DE" sz="2500" dirty="0">
                <a:solidFill>
                  <a:srgbClr val="984FE2"/>
                </a:solidFill>
                <a:latin typeface="Verdana" panose="020B0604030504040204" pitchFamily="34" charset="0"/>
                <a:ea typeface="Verdana" panose="020B0604030504040204" pitchFamily="34" charset="0"/>
                <a:cs typeface="Verdana" panose="020B0604030504040204" pitchFamily="34" charset="0"/>
              </a:rPr>
              <a:t>Station 4: Strukturieren </a:t>
            </a:r>
            <a:endParaRPr lang="de-DE" sz="2800" dirty="0">
              <a:solidFill>
                <a:srgbClr val="984FE2"/>
              </a:solidFill>
            </a:endParaRPr>
          </a:p>
        </p:txBody>
      </p:sp>
      <p:sp>
        <p:nvSpPr>
          <p:cNvPr id="19" name="Abgerundetes Rechteck 18">
            <a:extLst>
              <a:ext uri="{FF2B5EF4-FFF2-40B4-BE49-F238E27FC236}">
                <a16:creationId xmlns:a16="http://schemas.microsoft.com/office/drawing/2014/main" id="{29C01512-507F-6698-D0A0-68AFD3CEB89A}"/>
              </a:ext>
            </a:extLst>
          </p:cNvPr>
          <p:cNvSpPr/>
          <p:nvPr/>
        </p:nvSpPr>
        <p:spPr>
          <a:xfrm>
            <a:off x="468221" y="2495686"/>
            <a:ext cx="6609389" cy="7983338"/>
          </a:xfrm>
          <a:prstGeom prst="roundRect">
            <a:avLst>
              <a:gd name="adj" fmla="val 4687"/>
            </a:avLst>
          </a:prstGeom>
          <a:noFill/>
          <a:ln w="19050">
            <a:solidFill>
              <a:srgbClr val="984F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bgerundetes Rechteck 19">
            <a:extLst>
              <a:ext uri="{FF2B5EF4-FFF2-40B4-BE49-F238E27FC236}">
                <a16:creationId xmlns:a16="http://schemas.microsoft.com/office/drawing/2014/main" id="{D06AC6DA-D125-28A8-7A9E-5C0C80DEB09D}"/>
              </a:ext>
            </a:extLst>
          </p:cNvPr>
          <p:cNvSpPr/>
          <p:nvPr/>
        </p:nvSpPr>
        <p:spPr>
          <a:xfrm>
            <a:off x="468220" y="1313732"/>
            <a:ext cx="6609389" cy="1024774"/>
          </a:xfrm>
          <a:prstGeom prst="roundRect">
            <a:avLst>
              <a:gd name="adj" fmla="val 41903"/>
            </a:avLst>
          </a:prstGeom>
          <a:noFill/>
          <a:ln w="19050">
            <a:solidFill>
              <a:srgbClr val="984F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A61446A-6CB6-450B-102F-70D82A15119B}"/>
              </a:ext>
            </a:extLst>
          </p:cNvPr>
          <p:cNvPicPr>
            <a:picLocks noChangeAspect="1"/>
          </p:cNvPicPr>
          <p:nvPr/>
        </p:nvPicPr>
        <p:blipFill>
          <a:blip r:embed="rId3"/>
          <a:srcRect l="42224" t="58775" r="38972" b="22775"/>
          <a:stretch>
            <a:fillRect/>
          </a:stretch>
        </p:blipFill>
        <p:spPr>
          <a:xfrm>
            <a:off x="714103" y="1361195"/>
            <a:ext cx="1421524" cy="929847"/>
          </a:xfrm>
          <a:prstGeom prst="rect">
            <a:avLst/>
          </a:prstGeom>
        </p:spPr>
      </p:pic>
      <p:sp>
        <p:nvSpPr>
          <p:cNvPr id="3" name="Textfeld 2">
            <a:extLst>
              <a:ext uri="{FF2B5EF4-FFF2-40B4-BE49-F238E27FC236}">
                <a16:creationId xmlns:a16="http://schemas.microsoft.com/office/drawing/2014/main" id="{083D84D7-F8AF-1180-7DD9-E89644183215}"/>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984FE2"/>
                </a:solidFill>
                <a:latin typeface="Verdana" panose="020B0604030504040204" pitchFamily="34" charset="0"/>
                <a:ea typeface="Verdana" panose="020B0604030504040204" pitchFamily="34" charset="0"/>
                <a:cs typeface="Verdana" panose="020B0604030504040204" pitchFamily="34"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FA40-7895-A5F7-CBA2-CECC003C45D2}"/>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198D7FFD-CC05-8CE4-D101-0F4B38F80205}"/>
              </a:ext>
            </a:extLst>
          </p:cNvPr>
          <p:cNvSpPr>
            <a:spLocks noGrp="1"/>
          </p:cNvSpPr>
          <p:nvPr>
            <p:ph type="body" sz="quarter" idx="10"/>
          </p:nvPr>
        </p:nvSpPr>
        <p:spPr>
          <a:xfrm>
            <a:off x="586515" y="2683844"/>
            <a:ext cx="6386643" cy="6799701"/>
          </a:xfrm>
        </p:spPr>
        <p:txBody>
          <a:bodyPr/>
          <a:lstStyle/>
          <a:p>
            <a:pPr>
              <a:lnSpc>
                <a:spcPct val="150000"/>
              </a:lnSpc>
            </a:pPr>
            <a:r>
              <a:rPr lang="de-DE" sz="1500" b="1" dirty="0">
                <a:latin typeface="Verdana" panose="020B0604030504040204" pitchFamily="34" charset="0"/>
                <a:ea typeface="Verdana" panose="020B0604030504040204" pitchFamily="34" charset="0"/>
                <a:cs typeface="Verdana" panose="020B0604030504040204" pitchFamily="34" charset="0"/>
              </a:rPr>
              <a:t>Eigene Arbeit vorstellen </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Ich habe mein Poster so aufgebaut, weil …</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Wichtig war mir, dass …</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Oben / in der Mitte / unten habe ich …</a:t>
            </a:r>
          </a:p>
          <a:p>
            <a:pPr marL="406400"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Ich finde gut, dass …</a:t>
            </a:r>
          </a:p>
          <a:p>
            <a:pPr marL="146050">
              <a:lnSpc>
                <a:spcPct val="150000"/>
              </a:lnSpc>
              <a:buClr>
                <a:srgbClr val="984FE2"/>
              </a:buClr>
              <a:buSzPct val="150000"/>
            </a:pPr>
            <a:endParaRPr lang="de-DE" sz="15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Clr>
                <a:srgbClr val="984FE2"/>
              </a:buClr>
            </a:pPr>
            <a:r>
              <a:rPr lang="de-DE" sz="1500" b="1" dirty="0">
                <a:latin typeface="Verdana" panose="020B0604030504040204" pitchFamily="34" charset="0"/>
                <a:ea typeface="Verdana" panose="020B0604030504040204" pitchFamily="34" charset="0"/>
                <a:cs typeface="Verdana" panose="020B0604030504040204" pitchFamily="34" charset="0"/>
              </a:rPr>
              <a:t>Feedback geben</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Mir gefällt besonders …</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Gut gelungen ist …</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Übersichtlich finde ich …</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Eine Idee zur Verbesserung wäre …</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Mein Tipp für das nächste Mal wäre ...</a:t>
            </a:r>
          </a:p>
          <a:p>
            <a:pPr marL="455613" indent="-260350">
              <a:lnSpc>
                <a:spcPct val="150000"/>
              </a:lnSpc>
              <a:buClr>
                <a:srgbClr val="984FE2"/>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Vielleicht könntest du …</a:t>
            </a:r>
          </a:p>
          <a:p>
            <a:pPr marL="455613" indent="-260350">
              <a:lnSpc>
                <a:spcPct val="150000"/>
              </a:lnSpc>
              <a:buClr>
                <a:srgbClr val="1183E0"/>
              </a:buClr>
              <a:buSzPct val="150000"/>
              <a:buFont typeface="Arial" panose="020B0604020202020204" pitchFamily="34" charset="0"/>
              <a:buChar char="•"/>
            </a:pP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276622F6-135B-53F8-B432-A27E2EB352DC}"/>
              </a:ext>
            </a:extLst>
          </p:cNvPr>
          <p:cNvSpPr>
            <a:spLocks noGrp="1"/>
          </p:cNvSpPr>
          <p:nvPr>
            <p:ph type="title"/>
          </p:nvPr>
        </p:nvSpPr>
        <p:spPr>
          <a:xfrm>
            <a:off x="2135627" y="1356841"/>
            <a:ext cx="5065273" cy="426741"/>
          </a:xfrm>
        </p:spPr>
        <p:txBody>
          <a:bodyPr/>
          <a:lstStyle/>
          <a:p>
            <a:r>
              <a:rPr lang="de-DE" dirty="0">
                <a:solidFill>
                  <a:srgbClr val="984FE2"/>
                </a:solidFill>
                <a:latin typeface="Verdana" panose="020B0604030504040204" pitchFamily="34" charset="0"/>
                <a:ea typeface="Verdana" panose="020B0604030504040204" pitchFamily="34" charset="0"/>
                <a:cs typeface="Verdana" panose="020B0604030504040204" pitchFamily="34" charset="0"/>
              </a:rPr>
              <a:t>Satzanfänge </a:t>
            </a:r>
            <a:br>
              <a:rPr lang="de-DE" dirty="0">
                <a:solidFill>
                  <a:srgbClr val="1183E0"/>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1183E0"/>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1183E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E9C57DF3-7342-8346-E8DD-04DEB4FE341D}"/>
              </a:ext>
            </a:extLst>
          </p:cNvPr>
          <p:cNvSpPr txBox="1"/>
          <p:nvPr/>
        </p:nvSpPr>
        <p:spPr>
          <a:xfrm>
            <a:off x="2135627" y="1848326"/>
            <a:ext cx="4522021" cy="477054"/>
          </a:xfrm>
          <a:prstGeom prst="rect">
            <a:avLst/>
          </a:prstGeom>
          <a:noFill/>
        </p:spPr>
        <p:txBody>
          <a:bodyPr wrap="square">
            <a:spAutoFit/>
          </a:bodyPr>
          <a:lstStyle/>
          <a:p>
            <a:r>
              <a:rPr lang="de-DE" sz="2500" dirty="0">
                <a:solidFill>
                  <a:srgbClr val="984FE2"/>
                </a:solidFill>
                <a:latin typeface="Verdana" panose="020B0604030504040204" pitchFamily="34" charset="0"/>
                <a:ea typeface="Verdana" panose="020B0604030504040204" pitchFamily="34" charset="0"/>
                <a:cs typeface="Verdana" panose="020B0604030504040204" pitchFamily="34" charset="0"/>
              </a:rPr>
              <a:t>Station 4: Strukturieren </a:t>
            </a:r>
            <a:endParaRPr lang="de-DE" dirty="0">
              <a:solidFill>
                <a:srgbClr val="984FE2"/>
              </a:solidFill>
            </a:endParaRPr>
          </a:p>
        </p:txBody>
      </p:sp>
      <p:sp>
        <p:nvSpPr>
          <p:cNvPr id="19" name="Abgerundetes Rechteck 18">
            <a:extLst>
              <a:ext uri="{FF2B5EF4-FFF2-40B4-BE49-F238E27FC236}">
                <a16:creationId xmlns:a16="http://schemas.microsoft.com/office/drawing/2014/main" id="{B0459AF2-B70F-9935-E99C-30B4F1C2FF55}"/>
              </a:ext>
            </a:extLst>
          </p:cNvPr>
          <p:cNvSpPr/>
          <p:nvPr/>
        </p:nvSpPr>
        <p:spPr>
          <a:xfrm>
            <a:off x="468221" y="2495686"/>
            <a:ext cx="6609389" cy="5459594"/>
          </a:xfrm>
          <a:prstGeom prst="roundRect">
            <a:avLst>
              <a:gd name="adj" fmla="val 4687"/>
            </a:avLst>
          </a:prstGeom>
          <a:noFill/>
          <a:ln w="19050">
            <a:solidFill>
              <a:srgbClr val="984F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D02FF340-88CA-D441-5AEC-CE5FE2032EF3}"/>
              </a:ext>
            </a:extLst>
          </p:cNvPr>
          <p:cNvPicPr>
            <a:picLocks noChangeAspect="1"/>
          </p:cNvPicPr>
          <p:nvPr/>
        </p:nvPicPr>
        <p:blipFill>
          <a:blip r:embed="rId3"/>
          <a:srcRect l="42224" t="58775" r="38972" b="22775"/>
          <a:stretch>
            <a:fillRect/>
          </a:stretch>
        </p:blipFill>
        <p:spPr>
          <a:xfrm>
            <a:off x="714103" y="1361195"/>
            <a:ext cx="1421524" cy="929847"/>
          </a:xfrm>
          <a:prstGeom prst="rect">
            <a:avLst/>
          </a:prstGeom>
        </p:spPr>
      </p:pic>
      <p:sp>
        <p:nvSpPr>
          <p:cNvPr id="20" name="Abgerundetes Rechteck 19">
            <a:extLst>
              <a:ext uri="{FF2B5EF4-FFF2-40B4-BE49-F238E27FC236}">
                <a16:creationId xmlns:a16="http://schemas.microsoft.com/office/drawing/2014/main" id="{BB95B8DD-FD65-8930-2937-728C3C1D5740}"/>
              </a:ext>
            </a:extLst>
          </p:cNvPr>
          <p:cNvSpPr/>
          <p:nvPr/>
        </p:nvSpPr>
        <p:spPr>
          <a:xfrm>
            <a:off x="468220" y="1313732"/>
            <a:ext cx="6609390" cy="1024774"/>
          </a:xfrm>
          <a:prstGeom prst="roundRect">
            <a:avLst>
              <a:gd name="adj" fmla="val 41903"/>
            </a:avLst>
          </a:prstGeom>
          <a:noFill/>
          <a:ln w="19050">
            <a:solidFill>
              <a:srgbClr val="984F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40DB7D6-4906-5B2B-521A-F4A741B6B62F}"/>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984FE2"/>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1552347512"/>
      </p:ext>
    </p:extLst>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9_Gemeinsam präsentieren_bearbeitbar" id="{1207DCD0-2930-3349-A935-ED105A36BE8E}" vid="{715B9DED-86DD-9241-94C8-870E26AFFBC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4" ma:contentTypeDescription="Ein neues Dokument erstellen." ma:contentTypeScope="" ma:versionID="84fd534ac97f9216235eeb221f37bbe9">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b46944e1249efda97a20a2bed0bdda0a"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Props1.xml><?xml version="1.0" encoding="utf-8"?>
<ds:datastoreItem xmlns:ds="http://schemas.openxmlformats.org/officeDocument/2006/customXml" ds:itemID="{6F2BF087-AF77-4A93-9CDC-CF0F14DD7087}"/>
</file>

<file path=customXml/itemProps2.xml><?xml version="1.0" encoding="utf-8"?>
<ds:datastoreItem xmlns:ds="http://schemas.openxmlformats.org/officeDocument/2006/customXml" ds:itemID="{9239B9F3-CBDE-49D7-9E94-AFDA9A089C23}">
  <ds:schemaRefs>
    <ds:schemaRef ds:uri="http://schemas.microsoft.com/sharepoint/v3/contenttype/forms"/>
  </ds:schemaRefs>
</ds:datastoreItem>
</file>

<file path=customXml/itemProps3.xml><?xml version="1.0" encoding="utf-8"?>
<ds:datastoreItem xmlns:ds="http://schemas.openxmlformats.org/officeDocument/2006/customXml" ds:itemID="{6F945B88-FCAA-4D4C-9EA8-03F824D25F91}">
  <ds:schemaRefs>
    <ds:schemaRef ds:uri="be442d10-d911-4372-a859-a1514b63a75b"/>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52806471-2cc8-4125-b85b-4fac380c6b8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355</Words>
  <Application>Microsoft Macintosh PowerPoint</Application>
  <PresentationFormat>Benutzerdefiniert</PresentationFormat>
  <Paragraphs>51</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Aptos</vt:lpstr>
      <vt:lpstr>Arial</vt:lpstr>
      <vt:lpstr>Verdana</vt:lpstr>
      <vt:lpstr>Office</vt:lpstr>
      <vt:lpstr>PowerPoint-Präsentation</vt:lpstr>
      <vt:lpstr>Tippkarte  </vt:lpstr>
      <vt:lpstr>Satzanfänge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Simon, Alena</cp:lastModifiedBy>
  <cp:revision>10</cp:revision>
  <dcterms:created xsi:type="dcterms:W3CDTF">2026-02-20T10:47:40Z</dcterms:created>
  <dcterms:modified xsi:type="dcterms:W3CDTF">2026-06-19T11:08:23Z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