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68" r:id="rId5"/>
    <p:sldId id="269"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41" autoAdjust="0"/>
    <p:restoredTop sz="96344" autoAdjust="0"/>
  </p:normalViewPr>
  <p:slideViewPr>
    <p:cSldViewPr snapToGrid="0" snapToObjects="1">
      <p:cViewPr varScale="1">
        <p:scale>
          <a:sx n="50" d="100"/>
          <a:sy n="50" d="100"/>
        </p:scale>
        <p:origin x="2818" y="62"/>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delSld">
      <pc:chgData name="Hanna Kippenberg" userId="4d15421c-a486-4f72-8795-0b6c18cf6efb" providerId="ADAL" clId="{E86C577C-E891-49FC-847C-592A025B61D3}" dt="2026-03-19T16:13:17.483" v="0" actId="47"/>
      <pc:docMkLst>
        <pc:docMk/>
      </pc:docMkLst>
      <pc:sldChg chg="del">
        <pc:chgData name="Hanna Kippenberg" userId="4d15421c-a486-4f72-8795-0b6c18cf6efb" providerId="ADAL" clId="{E86C577C-E891-49FC-847C-592A025B61D3}" dt="2026-03-19T16:13:17.483" v="0" actId="47"/>
        <pc:sldMkLst>
          <pc:docMk/>
          <pc:sldMk cId="1324002825"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lvl1pPr>
              <a:defRPr>
                <a:solidFill>
                  <a:schemeClr val="accent3"/>
                </a:solidFill>
              </a:defRPr>
            </a:lvl1pPr>
            <a:lvl3pPr>
              <a:buClr>
                <a:schemeClr val="accent3"/>
              </a:buClr>
              <a:defRPr/>
            </a:lvl3pPr>
            <a:lvl4pPr>
              <a:buClr>
                <a:schemeClr val="accent3"/>
              </a:buClr>
              <a:defRPr/>
            </a:lvl4p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lvl1pPr>
              <a:defRPr>
                <a:solidFill>
                  <a:schemeClr val="accent3"/>
                </a:solidFill>
              </a:defRPr>
            </a:lvl1pPr>
          </a:lstStyle>
          <a:p>
            <a:r>
              <a:rPr lang="de-DE" dirty="0"/>
              <a:t>Überschrift der Übung eingeben</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3328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30"/>
            <a:ext cx="6264000" cy="9082084"/>
          </a:xfrm>
        </p:spPr>
        <p:txBody>
          <a:bodyPr/>
          <a:lstStyle>
            <a:lvl1pPr>
              <a:defRPr>
                <a:solidFill>
                  <a:schemeClr val="accent3"/>
                </a:solidFill>
              </a:defRPr>
            </a:lvl1pPr>
            <a:lvl3pPr>
              <a:buClr>
                <a:schemeClr val="accent3"/>
              </a:buClr>
              <a:defRPr/>
            </a:lvl3pPr>
            <a:lvl4pPr>
              <a:buClr>
                <a:schemeClr val="accent3"/>
              </a:buClr>
              <a:defRPr/>
            </a:lvl4p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588890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grpSp>
        <p:nvGrpSpPr>
          <p:cNvPr id="9" name="Gruppieren 8">
            <a:extLst>
              <a:ext uri="{FF2B5EF4-FFF2-40B4-BE49-F238E27FC236}">
                <a16:creationId xmlns:a16="http://schemas.microsoft.com/office/drawing/2014/main" id="{D55EBEF1-9C47-9656-DBB8-CEFD2C7632C2}"/>
              </a:ext>
            </a:extLst>
          </p:cNvPr>
          <p:cNvGrpSpPr/>
          <p:nvPr userDrawn="1"/>
        </p:nvGrpSpPr>
        <p:grpSpPr>
          <a:xfrm>
            <a:off x="2170743" y="806670"/>
            <a:ext cx="4742342" cy="184666"/>
            <a:chOff x="2314599" y="806670"/>
            <a:chExt cx="3678674" cy="184666"/>
          </a:xfrm>
        </p:grpSpPr>
        <p:sp>
          <p:nvSpPr>
            <p:cNvPr id="10" name="Textfeld 9">
              <a:extLst>
                <a:ext uri="{FF2B5EF4-FFF2-40B4-BE49-F238E27FC236}">
                  <a16:creationId xmlns:a16="http://schemas.microsoft.com/office/drawing/2014/main" id="{9367C012-71C2-90F4-C9D3-BE1682402F6D}"/>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1" name="Gerader Verbinder 10">
              <a:extLst>
                <a:ext uri="{FF2B5EF4-FFF2-40B4-BE49-F238E27FC236}">
                  <a16:creationId xmlns:a16="http://schemas.microsoft.com/office/drawing/2014/main" id="{571E1185-8B7E-F6EA-5E88-A7933841805A}"/>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
        <p:nvSpPr>
          <p:cNvPr id="2" name="Titel 1">
            <a:extLst>
              <a:ext uri="{FF2B5EF4-FFF2-40B4-BE49-F238E27FC236}">
                <a16:creationId xmlns:a16="http://schemas.microsoft.com/office/drawing/2014/main" id="{8EDD52D2-4B72-3A96-F724-F3173798E102}"/>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225900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grpSp>
        <p:nvGrpSpPr>
          <p:cNvPr id="9" name="Gruppieren 8">
            <a:extLst>
              <a:ext uri="{FF2B5EF4-FFF2-40B4-BE49-F238E27FC236}">
                <a16:creationId xmlns:a16="http://schemas.microsoft.com/office/drawing/2014/main" id="{D55EBEF1-9C47-9656-DBB8-CEFD2C7632C2}"/>
              </a:ext>
            </a:extLst>
          </p:cNvPr>
          <p:cNvGrpSpPr/>
          <p:nvPr userDrawn="1"/>
        </p:nvGrpSpPr>
        <p:grpSpPr>
          <a:xfrm>
            <a:off x="2170743" y="806670"/>
            <a:ext cx="4742342" cy="184666"/>
            <a:chOff x="2314599" y="806670"/>
            <a:chExt cx="3678674" cy="184666"/>
          </a:xfrm>
        </p:grpSpPr>
        <p:sp>
          <p:nvSpPr>
            <p:cNvPr id="10" name="Textfeld 9">
              <a:extLst>
                <a:ext uri="{FF2B5EF4-FFF2-40B4-BE49-F238E27FC236}">
                  <a16:creationId xmlns:a16="http://schemas.microsoft.com/office/drawing/2014/main" id="{9367C012-71C2-90F4-C9D3-BE1682402F6D}"/>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1" name="Gerader Verbinder 10">
              <a:extLst>
                <a:ext uri="{FF2B5EF4-FFF2-40B4-BE49-F238E27FC236}">
                  <a16:creationId xmlns:a16="http://schemas.microsoft.com/office/drawing/2014/main" id="{571E1185-8B7E-F6EA-5E88-A7933841805A}"/>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244741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ungsmaterial">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9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ungsmaterial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3559124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Übungsmaterial nur Titel">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2225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ungsmaterial Leer">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952771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56" r:id="rId3"/>
    <p:sldLayoutId id="2147483665" r:id="rId4"/>
    <p:sldLayoutId id="2147483661" r:id="rId5"/>
    <p:sldLayoutId id="2147483666" r:id="rId6"/>
    <p:sldLayoutId id="2147483662" r:id="rId7"/>
    <p:sldLayoutId id="2147483667" r:id="rId8"/>
  </p:sldLayoutIdLst>
  <p:txStyles>
    <p:titleStyle>
      <a:lvl1pPr algn="l" defTabSz="457200" rtl="0" eaLnBrk="1" latinLnBrk="0" hangingPunct="1">
        <a:lnSpc>
          <a:spcPct val="90000"/>
        </a:lnSpc>
        <a:spcBef>
          <a:spcPct val="0"/>
        </a:spcBef>
        <a:buNone/>
        <a:defRPr sz="2600" b="1" i="0" kern="1200">
          <a:solidFill>
            <a:schemeClr val="accent3"/>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accent3"/>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44800" indent="-244800" algn="l" defTabSz="457200" rtl="0" eaLnBrk="1" latinLnBrk="0" hangingPunct="1">
        <a:spcBef>
          <a:spcPts val="0"/>
        </a:spcBef>
        <a:spcAft>
          <a:spcPts val="600"/>
        </a:spcAft>
        <a:buClr>
          <a:schemeClr val="accent3"/>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44800" indent="-244800" algn="l" defTabSz="457200" rtl="0" eaLnBrk="1" latinLnBrk="0" hangingPunct="1">
        <a:spcBef>
          <a:spcPts val="0"/>
        </a:spcBef>
        <a:spcAft>
          <a:spcPts val="600"/>
        </a:spcAft>
        <a:buClr>
          <a:schemeClr val="accent3"/>
        </a:buClr>
        <a:buSzPct val="92000"/>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78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a:xfrm>
            <a:off x="647837" y="1764000"/>
            <a:ext cx="6264000" cy="4893975"/>
          </a:xfrm>
        </p:spPr>
        <p:txBody>
          <a:bodyPr>
            <a:noAutofit/>
          </a:bodyPr>
          <a:lstStyle/>
          <a:p>
            <a:pPr lvl="1">
              <a:spcAft>
                <a:spcPts val="1800"/>
              </a:spcAft>
            </a:pPr>
            <a:r>
              <a:rPr lang="de-DE" dirty="0"/>
              <a:t>Stell dir vor, du hältst eine Präsentation zum Thema „Wie entsteht ein Schmetterling?“. Du hast bereits Informationen gesammelt und überlegst nun, in welcher Reihenfolge du sie am besten vorstellst, damit es für dein Publikum logisch und spannend ist.</a:t>
            </a:r>
          </a:p>
          <a:p>
            <a:pPr lvl="1"/>
            <a:endParaRPr lang="de-DE" dirty="0"/>
          </a:p>
          <a:p>
            <a:pPr marL="244800" lvl="1" indent="-244800"/>
            <a:endParaRPr lang="de-DE" dirty="0"/>
          </a:p>
          <a:p>
            <a:pPr marL="244800" lvl="1" indent="-244800">
              <a:buClr>
                <a:schemeClr val="accent3"/>
              </a:buClr>
              <a:buFont typeface="+mj-lt"/>
              <a:buAutoNum type="arabicPeriod"/>
            </a:pPr>
            <a:r>
              <a:rPr lang="de-DE" b="1" dirty="0"/>
              <a:t>Schneide</a:t>
            </a:r>
            <a:r>
              <a:rPr lang="de-DE" dirty="0"/>
              <a:t> die </a:t>
            </a:r>
            <a:r>
              <a:rPr lang="de-DE" b="1" dirty="0"/>
              <a:t>Textschnipsel</a:t>
            </a:r>
            <a:r>
              <a:rPr lang="de-DE" dirty="0"/>
              <a:t> unten auf dem Arbeitsblatt </a:t>
            </a:r>
            <a:r>
              <a:rPr lang="de-DE" b="1" dirty="0"/>
              <a:t>aus</a:t>
            </a:r>
            <a:r>
              <a:rPr lang="de-DE" dirty="0"/>
              <a:t>.</a:t>
            </a:r>
          </a:p>
          <a:p>
            <a:pPr marL="244800" lvl="1" indent="-244800">
              <a:buClr>
                <a:schemeClr val="accent3"/>
              </a:buClr>
              <a:buFont typeface="+mj-lt"/>
              <a:buAutoNum type="arabicPeriod"/>
            </a:pPr>
            <a:r>
              <a:rPr lang="de-DE" b="1" dirty="0"/>
              <a:t>Überlege</a:t>
            </a:r>
            <a:r>
              <a:rPr lang="de-DE" dirty="0"/>
              <a:t> dir dann, wie man die </a:t>
            </a:r>
            <a:r>
              <a:rPr lang="de-DE" b="1" dirty="0"/>
              <a:t>Informationen</a:t>
            </a:r>
            <a:r>
              <a:rPr lang="de-DE" dirty="0"/>
              <a:t> am besten </a:t>
            </a:r>
            <a:r>
              <a:rPr lang="de-DE" b="1" dirty="0"/>
              <a:t>ordnet</a:t>
            </a:r>
            <a:r>
              <a:rPr lang="de-DE" dirty="0"/>
              <a:t>, damit sie gut verständlich sind.</a:t>
            </a:r>
          </a:p>
          <a:p>
            <a:pPr marL="244800" lvl="1" indent="-244800">
              <a:buClr>
                <a:schemeClr val="accent3"/>
              </a:buClr>
              <a:buFont typeface="+mj-lt"/>
              <a:buAutoNum type="arabicPeriod"/>
            </a:pPr>
            <a:r>
              <a:rPr lang="de-DE" b="1" dirty="0"/>
              <a:t>Aber</a:t>
            </a:r>
            <a:r>
              <a:rPr lang="de-DE" dirty="0"/>
              <a:t> </a:t>
            </a:r>
            <a:r>
              <a:rPr lang="de-DE" b="1" dirty="0"/>
              <a:t>Achtung</a:t>
            </a:r>
            <a:r>
              <a:rPr lang="de-DE" dirty="0"/>
              <a:t>: Brauchst du wirklich alle Schnipsel, um die Frage „Wie entsteht ein Schmetterling?“ zu beantworten? Oder bringen dich manche von ihnen auf eine </a:t>
            </a:r>
            <a:r>
              <a:rPr lang="de-DE" b="1" dirty="0"/>
              <a:t>falsche Spur</a:t>
            </a:r>
            <a:r>
              <a:rPr lang="de-DE" dirty="0"/>
              <a:t>?</a:t>
            </a:r>
          </a:p>
          <a:p>
            <a:pPr marL="244800" lvl="1" indent="-244800">
              <a:buClr>
                <a:schemeClr val="accent3"/>
              </a:buClr>
              <a:buFont typeface="+mj-lt"/>
              <a:buAutoNum type="arabicPeriod"/>
            </a:pPr>
            <a:r>
              <a:rPr lang="de-DE" b="1" dirty="0"/>
              <a:t>Wähle</a:t>
            </a:r>
            <a:r>
              <a:rPr lang="de-DE" dirty="0"/>
              <a:t> die passenden </a:t>
            </a:r>
            <a:r>
              <a:rPr lang="de-DE" b="1" dirty="0"/>
              <a:t>Textschnipsel</a:t>
            </a:r>
            <a:r>
              <a:rPr lang="de-DE" dirty="0"/>
              <a:t> aus und </a:t>
            </a:r>
            <a:r>
              <a:rPr lang="de-DE" b="1" dirty="0"/>
              <a:t>sortiere</a:t>
            </a:r>
            <a:r>
              <a:rPr lang="de-DE" dirty="0"/>
              <a:t> sie. </a:t>
            </a:r>
            <a:r>
              <a:rPr lang="de-DE" b="1" dirty="0"/>
              <a:t>Klebe</a:t>
            </a:r>
            <a:r>
              <a:rPr lang="de-DE" dirty="0"/>
              <a:t> sie dann in einer </a:t>
            </a:r>
            <a:r>
              <a:rPr lang="de-DE" b="1" dirty="0"/>
              <a:t>sinnvollen Reihenfolge </a:t>
            </a:r>
            <a:r>
              <a:rPr lang="de-DE" dirty="0"/>
              <a:t>auf ein A4-Blatt.</a:t>
            </a:r>
          </a:p>
          <a:p>
            <a:pPr lvl="1"/>
            <a:r>
              <a:rPr lang="de-DE" dirty="0"/>
              <a:t>Ideen zur Anordnung findest du auf dem Merkblatt </a:t>
            </a:r>
            <a:r>
              <a:rPr lang="de-DE" b="1" dirty="0"/>
              <a:t>„Wie kann ich meine Informationen gut ordnen?“.</a:t>
            </a:r>
          </a:p>
          <a:p>
            <a:pPr lvl="1"/>
            <a:r>
              <a:rPr lang="de-DE" dirty="0"/>
              <a:t>Welche dieser Anordnungen passt gut zum Thema „Wie entsteht ein Schmetterling?“.</a:t>
            </a:r>
          </a:p>
          <a:p>
            <a:pPr lvl="1"/>
            <a:r>
              <a:rPr lang="de-DE" dirty="0"/>
              <a:t>Für diesen Schritt hast du </a:t>
            </a:r>
            <a:r>
              <a:rPr lang="de-DE" b="1" dirty="0"/>
              <a:t>20 Minuten </a:t>
            </a:r>
            <a:r>
              <a:rPr lang="de-DE" dirty="0"/>
              <a:t>Zeit.</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a:xfrm>
            <a:off x="647837" y="1245933"/>
            <a:ext cx="6264000" cy="432000"/>
          </a:xfrm>
        </p:spPr>
        <p:txBody>
          <a:bodyPr/>
          <a:lstStyle/>
          <a:p>
            <a:r>
              <a:rPr lang="de-DE"/>
              <a:t>So ergibt es Sinn!</a:t>
            </a:r>
            <a:endParaRPr lang="de-DE" dirty="0"/>
          </a:p>
        </p:txBody>
      </p:sp>
      <p:sp>
        <p:nvSpPr>
          <p:cNvPr id="20" name="Textplatzhalter 8">
            <a:extLst>
              <a:ext uri="{FF2B5EF4-FFF2-40B4-BE49-F238E27FC236}">
                <a16:creationId xmlns:a16="http://schemas.microsoft.com/office/drawing/2014/main" id="{391DDB44-C2D5-B0A6-5874-0D7344273C01}"/>
              </a:ext>
            </a:extLst>
          </p:cNvPr>
          <p:cNvSpPr txBox="1">
            <a:spLocks/>
          </p:cNvSpPr>
          <p:nvPr/>
        </p:nvSpPr>
        <p:spPr>
          <a:xfrm>
            <a:off x="644525" y="7598495"/>
            <a:ext cx="6269038" cy="2008188"/>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300"/>
              </a:spcAft>
              <a:buFont typeface="Arial"/>
              <a:buNone/>
              <a:defRPr sz="1800" b="1" i="0" kern="1200">
                <a:solidFill>
                  <a:schemeClr val="accent3"/>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defRPr sz="16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300"/>
              </a:spcAft>
              <a:buClr>
                <a:schemeClr val="accent3"/>
              </a:buClr>
              <a:buFont typeface="Wingdings" panose="05000000000000000000" pitchFamily="2" charset="2"/>
              <a:buChar char="¡"/>
              <a:defRPr sz="16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300"/>
              </a:spcAft>
              <a:buClr>
                <a:schemeClr val="accent3"/>
              </a:buClr>
              <a:buFont typeface="Wingdings 2" panose="05020102010507070707" pitchFamily="18" charset="2"/>
              <a:buChar char=""/>
              <a:defRPr sz="16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sz="1400" dirty="0"/>
              <a:t>Besprecht zu zweit folgende Fragen:</a:t>
            </a:r>
          </a:p>
          <a:p>
            <a:pPr marL="244800" lvl="3" indent="-244800">
              <a:spcAft>
                <a:spcPts val="600"/>
              </a:spcAft>
              <a:buSzPct val="92000"/>
            </a:pPr>
            <a:r>
              <a:rPr lang="de-DE" sz="1400" dirty="0"/>
              <a:t>Wie habt ihr die Textschnipsel sortiert und warum?</a:t>
            </a:r>
          </a:p>
          <a:p>
            <a:pPr marL="244800" lvl="3" indent="-244800">
              <a:spcAft>
                <a:spcPts val="600"/>
              </a:spcAft>
              <a:buSzPct val="92000"/>
            </a:pPr>
            <a:r>
              <a:rPr lang="de-DE" sz="1400" dirty="0"/>
              <a:t>Welche Textschnipsel habt ihr vielleicht gar nicht verwendet?</a:t>
            </a:r>
          </a:p>
          <a:p>
            <a:pPr marL="244800" lvl="3" indent="-244800">
              <a:spcAft>
                <a:spcPts val="600"/>
              </a:spcAft>
              <a:buSzPct val="92000"/>
            </a:pPr>
            <a:r>
              <a:rPr lang="de-DE" sz="1400" dirty="0"/>
              <a:t>Was ist gleich, was ist unterschiedlich?</a:t>
            </a:r>
          </a:p>
          <a:p>
            <a:pPr lvl="1"/>
            <a:r>
              <a:rPr lang="de-DE" sz="1400" dirty="0"/>
              <a:t>Überlegt gemeinsam, welche Reihenfolge euch am besten hilft, das Thema zu verstehen.</a:t>
            </a:r>
          </a:p>
        </p:txBody>
      </p:sp>
      <p:sp>
        <p:nvSpPr>
          <p:cNvPr id="6" name="TextBox 2">
            <a:extLst>
              <a:ext uri="{FF2B5EF4-FFF2-40B4-BE49-F238E27FC236}">
                <a16:creationId xmlns:a16="http://schemas.microsoft.com/office/drawing/2014/main" id="{FFA5B3C8-D57C-1B0B-C418-B46A03C0DB41}"/>
              </a:ext>
            </a:extLst>
          </p:cNvPr>
          <p:cNvSpPr txBox="1"/>
          <p:nvPr/>
        </p:nvSpPr>
        <p:spPr>
          <a:xfrm>
            <a:off x="557276" y="2958098"/>
            <a:ext cx="1245512" cy="346234"/>
          </a:xfrm>
          <a:prstGeom prst="roundRect">
            <a:avLst>
              <a:gd name="adj" fmla="val 50000"/>
            </a:avLst>
          </a:prstGeom>
          <a:solidFill>
            <a:schemeClr val="accent3"/>
          </a:solidFill>
        </p:spPr>
        <p:txBody>
          <a:bodyPr wrap="none" lIns="180000" tIns="0" rIns="180000" bIns="0" anchor="ctr" anchorCtr="0">
            <a:spAutoFit/>
          </a:bodyPr>
          <a:lstStyle/>
          <a:p>
            <a:pPr algn="ctr"/>
            <a:r>
              <a:rPr lang="de-DE" sz="1600" b="1" dirty="0">
                <a:solidFill>
                  <a:schemeClr val="bg1"/>
                </a:solidFill>
                <a:latin typeface="Aptos"/>
              </a:rPr>
              <a:t>Schritt 1</a:t>
            </a:r>
            <a:endParaRPr sz="1600" b="0" dirty="0">
              <a:solidFill>
                <a:schemeClr val="bg1"/>
              </a:solidFill>
              <a:latin typeface="Aptos"/>
            </a:endParaRPr>
          </a:p>
        </p:txBody>
      </p:sp>
      <p:pic>
        <p:nvPicPr>
          <p:cNvPr id="7" name="Grafik 6">
            <a:extLst>
              <a:ext uri="{FF2B5EF4-FFF2-40B4-BE49-F238E27FC236}">
                <a16:creationId xmlns:a16="http://schemas.microsoft.com/office/drawing/2014/main" id="{D94EFF5D-7EC2-3C1D-D929-313BF05FCBC2}"/>
              </a:ext>
            </a:extLst>
          </p:cNvPr>
          <p:cNvPicPr>
            <a:picLocks noChangeAspect="1"/>
          </p:cNvPicPr>
          <p:nvPr/>
        </p:nvPicPr>
        <p:blipFill>
          <a:blip r:embed="rId2"/>
          <a:srcRect/>
          <a:stretch/>
        </p:blipFill>
        <p:spPr>
          <a:xfrm>
            <a:off x="2379309" y="2943763"/>
            <a:ext cx="373380" cy="374903"/>
          </a:xfrm>
          <a:prstGeom prst="rect">
            <a:avLst/>
          </a:prstGeom>
        </p:spPr>
      </p:pic>
      <p:sp>
        <p:nvSpPr>
          <p:cNvPr id="8" name="Grafik 42">
            <a:extLst>
              <a:ext uri="{FF2B5EF4-FFF2-40B4-BE49-F238E27FC236}">
                <a16:creationId xmlns:a16="http://schemas.microsoft.com/office/drawing/2014/main" id="{AD5B5BED-8998-8835-23F3-E76C25776E32}"/>
              </a:ext>
            </a:extLst>
          </p:cNvPr>
          <p:cNvSpPr>
            <a:spLocks noChangeAspect="1"/>
          </p:cNvSpPr>
          <p:nvPr/>
        </p:nvSpPr>
        <p:spPr>
          <a:xfrm>
            <a:off x="1963015" y="2862757"/>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3"/>
          </a:solidFill>
          <a:ln w="11676" cap="flat">
            <a:noFill/>
            <a:prstDash val="solid"/>
            <a:miter/>
          </a:ln>
        </p:spPr>
        <p:txBody>
          <a:bodyPr tIns="187200"/>
          <a:lstStyle/>
          <a:p>
            <a:pPr algn="ctr"/>
            <a:r>
              <a:rPr lang="de-DE" sz="1200" b="1" dirty="0"/>
              <a:t>20</a:t>
            </a:r>
          </a:p>
        </p:txBody>
      </p:sp>
      <p:sp>
        <p:nvSpPr>
          <p:cNvPr id="10" name="TextBox 2">
            <a:extLst>
              <a:ext uri="{FF2B5EF4-FFF2-40B4-BE49-F238E27FC236}">
                <a16:creationId xmlns:a16="http://schemas.microsoft.com/office/drawing/2014/main" id="{54C3D97E-1971-E512-44A9-1E3E4E40CEDF}"/>
              </a:ext>
            </a:extLst>
          </p:cNvPr>
          <p:cNvSpPr txBox="1"/>
          <p:nvPr/>
        </p:nvSpPr>
        <p:spPr>
          <a:xfrm>
            <a:off x="557276" y="7132203"/>
            <a:ext cx="1245512" cy="346234"/>
          </a:xfrm>
          <a:prstGeom prst="roundRect">
            <a:avLst>
              <a:gd name="adj" fmla="val 50000"/>
            </a:avLst>
          </a:prstGeom>
          <a:solidFill>
            <a:schemeClr val="accent3"/>
          </a:solidFill>
        </p:spPr>
        <p:txBody>
          <a:bodyPr wrap="none" lIns="180000" tIns="0" rIns="180000" bIns="0" anchor="ctr" anchorCtr="0">
            <a:spAutoFit/>
          </a:bodyPr>
          <a:lstStyle/>
          <a:p>
            <a:pPr algn="ctr"/>
            <a:r>
              <a:rPr lang="de-DE" sz="1600" b="1" dirty="0">
                <a:solidFill>
                  <a:schemeClr val="bg1"/>
                </a:solidFill>
                <a:latin typeface="Aptos"/>
              </a:rPr>
              <a:t>Schritt 2</a:t>
            </a:r>
            <a:endParaRPr sz="1600" b="0" dirty="0">
              <a:solidFill>
                <a:schemeClr val="bg1"/>
              </a:solidFill>
              <a:latin typeface="Aptos"/>
            </a:endParaRPr>
          </a:p>
        </p:txBody>
      </p:sp>
      <p:pic>
        <p:nvPicPr>
          <p:cNvPr id="11" name="Grafik 10">
            <a:extLst>
              <a:ext uri="{FF2B5EF4-FFF2-40B4-BE49-F238E27FC236}">
                <a16:creationId xmlns:a16="http://schemas.microsoft.com/office/drawing/2014/main" id="{F01F34B1-30EC-D79B-CC11-916A9022EB8A}"/>
              </a:ext>
            </a:extLst>
          </p:cNvPr>
          <p:cNvPicPr>
            <a:picLocks noChangeAspect="1"/>
          </p:cNvPicPr>
          <p:nvPr/>
        </p:nvPicPr>
        <p:blipFill>
          <a:blip r:embed="rId3"/>
          <a:srcRect/>
          <a:stretch/>
        </p:blipFill>
        <p:spPr>
          <a:xfrm>
            <a:off x="1963015" y="7128536"/>
            <a:ext cx="362712" cy="364235"/>
          </a:xfrm>
          <a:prstGeom prst="rect">
            <a:avLst/>
          </a:prstGeom>
        </p:spPr>
      </p:pic>
    </p:spTree>
    <p:extLst>
      <p:ext uri="{BB962C8B-B14F-4D97-AF65-F5344CB8AC3E}">
        <p14:creationId xmlns:p14="http://schemas.microsoft.com/office/powerpoint/2010/main" val="12440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DA99E-1010-51B3-EC7D-65B856829CD8}"/>
              </a:ext>
            </a:extLst>
          </p:cNvPr>
          <p:cNvSpPr>
            <a:spLocks noGrp="1"/>
          </p:cNvSpPr>
          <p:nvPr>
            <p:ph type="title"/>
          </p:nvPr>
        </p:nvSpPr>
        <p:spPr/>
        <p:txBody>
          <a:bodyPr/>
          <a:lstStyle/>
          <a:p>
            <a:r>
              <a:rPr lang="de-DE" dirty="0"/>
              <a:t>Deine Textschnipsel zum Ausschneiden</a:t>
            </a:r>
          </a:p>
        </p:txBody>
      </p:sp>
      <p:sp>
        <p:nvSpPr>
          <p:cNvPr id="3" name="Rechteck: abgerundete Ecken 2">
            <a:extLst>
              <a:ext uri="{FF2B5EF4-FFF2-40B4-BE49-F238E27FC236}">
                <a16:creationId xmlns:a16="http://schemas.microsoft.com/office/drawing/2014/main" id="{908CEC17-A9E7-67F5-1234-09A146834B21}"/>
              </a:ext>
            </a:extLst>
          </p:cNvPr>
          <p:cNvSpPr/>
          <p:nvPr/>
        </p:nvSpPr>
        <p:spPr>
          <a:xfrm rot="20999635">
            <a:off x="700941" y="1885716"/>
            <a:ext cx="2285392" cy="1044197"/>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Wenn die Raupe groß</a:t>
            </a:r>
          </a:p>
          <a:p>
            <a:pPr algn="ctr"/>
            <a:r>
              <a:rPr lang="de-DE" sz="1500" dirty="0">
                <a:solidFill>
                  <a:schemeClr val="tx2"/>
                </a:solidFill>
              </a:rPr>
              <a:t>genug ist, baut sie eine</a:t>
            </a:r>
          </a:p>
          <a:p>
            <a:pPr algn="ctr"/>
            <a:r>
              <a:rPr lang="de-DE" sz="1500" dirty="0">
                <a:solidFill>
                  <a:schemeClr val="tx2"/>
                </a:solidFill>
              </a:rPr>
              <a:t>Hülle, die als Puppe</a:t>
            </a:r>
          </a:p>
          <a:p>
            <a:pPr algn="ctr"/>
            <a:r>
              <a:rPr lang="de-DE" sz="1500" dirty="0">
                <a:solidFill>
                  <a:schemeClr val="tx2"/>
                </a:solidFill>
              </a:rPr>
              <a:t>bezeichnet wird.</a:t>
            </a:r>
          </a:p>
        </p:txBody>
      </p:sp>
      <p:sp>
        <p:nvSpPr>
          <p:cNvPr id="5" name="Rechteck: abgerundete Ecken 4">
            <a:extLst>
              <a:ext uri="{FF2B5EF4-FFF2-40B4-BE49-F238E27FC236}">
                <a16:creationId xmlns:a16="http://schemas.microsoft.com/office/drawing/2014/main" id="{EDB821FE-A245-1ACD-D9A4-D7F3A3A90164}"/>
              </a:ext>
            </a:extLst>
          </p:cNvPr>
          <p:cNvSpPr/>
          <p:nvPr/>
        </p:nvSpPr>
        <p:spPr>
          <a:xfrm rot="357888">
            <a:off x="4249915" y="1874695"/>
            <a:ext cx="2635031" cy="1044197"/>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Manche Schmetterlingsarten</a:t>
            </a:r>
          </a:p>
          <a:p>
            <a:pPr algn="ctr"/>
            <a:r>
              <a:rPr lang="de-DE" sz="1500" dirty="0">
                <a:solidFill>
                  <a:schemeClr val="tx2"/>
                </a:solidFill>
              </a:rPr>
              <a:t>überleben den Winter. Die</a:t>
            </a:r>
          </a:p>
          <a:p>
            <a:pPr algn="ctr"/>
            <a:r>
              <a:rPr lang="de-DE" sz="1500" dirty="0">
                <a:solidFill>
                  <a:schemeClr val="tx2"/>
                </a:solidFill>
              </a:rPr>
              <a:t>meisten überwintern aber als</a:t>
            </a:r>
          </a:p>
          <a:p>
            <a:pPr algn="ctr"/>
            <a:r>
              <a:rPr lang="de-DE" sz="1500" dirty="0">
                <a:solidFill>
                  <a:schemeClr val="tx2"/>
                </a:solidFill>
              </a:rPr>
              <a:t>Eier, Puppen oder Raupen.</a:t>
            </a:r>
          </a:p>
        </p:txBody>
      </p:sp>
      <p:sp>
        <p:nvSpPr>
          <p:cNvPr id="6" name="Rechteck: abgerundete Ecken 5">
            <a:extLst>
              <a:ext uri="{FF2B5EF4-FFF2-40B4-BE49-F238E27FC236}">
                <a16:creationId xmlns:a16="http://schemas.microsoft.com/office/drawing/2014/main" id="{F5EEDAD1-A497-76A7-64B0-C0EA0CD3CD25}"/>
              </a:ext>
            </a:extLst>
          </p:cNvPr>
          <p:cNvSpPr/>
          <p:nvPr/>
        </p:nvSpPr>
        <p:spPr>
          <a:xfrm>
            <a:off x="651440" y="3329883"/>
            <a:ext cx="2236903" cy="802202"/>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In der Puppe verwandelt</a:t>
            </a:r>
          </a:p>
          <a:p>
            <a:pPr algn="ctr"/>
            <a:r>
              <a:rPr lang="de-DE" sz="1500" dirty="0">
                <a:solidFill>
                  <a:schemeClr val="tx2"/>
                </a:solidFill>
              </a:rPr>
              <a:t>sich die Raupe in einen</a:t>
            </a:r>
          </a:p>
          <a:p>
            <a:pPr algn="ctr"/>
            <a:r>
              <a:rPr lang="de-DE" sz="1500" dirty="0">
                <a:solidFill>
                  <a:schemeClr val="tx2"/>
                </a:solidFill>
              </a:rPr>
              <a:t>Schmetterling.</a:t>
            </a:r>
          </a:p>
        </p:txBody>
      </p:sp>
      <p:sp>
        <p:nvSpPr>
          <p:cNvPr id="7" name="Rechteck: abgerundete Ecken 6">
            <a:extLst>
              <a:ext uri="{FF2B5EF4-FFF2-40B4-BE49-F238E27FC236}">
                <a16:creationId xmlns:a16="http://schemas.microsoft.com/office/drawing/2014/main" id="{BF716453-34E0-2F34-873E-641C4A5056D0}"/>
              </a:ext>
            </a:extLst>
          </p:cNvPr>
          <p:cNvSpPr/>
          <p:nvPr/>
        </p:nvSpPr>
        <p:spPr>
          <a:xfrm rot="21373801">
            <a:off x="3262933" y="3106888"/>
            <a:ext cx="2208482" cy="1044197"/>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Die Raupen haben viele</a:t>
            </a:r>
          </a:p>
          <a:p>
            <a:pPr algn="ctr"/>
            <a:r>
              <a:rPr lang="de-DE" sz="1500" dirty="0">
                <a:solidFill>
                  <a:schemeClr val="tx2"/>
                </a:solidFill>
              </a:rPr>
              <a:t>Fressfeinde wie zum</a:t>
            </a:r>
          </a:p>
          <a:p>
            <a:pPr algn="ctr"/>
            <a:r>
              <a:rPr lang="de-DE" sz="1500" dirty="0">
                <a:solidFill>
                  <a:schemeClr val="tx2"/>
                </a:solidFill>
              </a:rPr>
              <a:t>Beispiel Igel, Vögel oder</a:t>
            </a:r>
          </a:p>
          <a:p>
            <a:pPr algn="ctr"/>
            <a:r>
              <a:rPr lang="de-DE" sz="1500" dirty="0">
                <a:solidFill>
                  <a:schemeClr val="tx2"/>
                </a:solidFill>
              </a:rPr>
              <a:t>auch Wespen.</a:t>
            </a:r>
          </a:p>
        </p:txBody>
      </p:sp>
      <p:sp>
        <p:nvSpPr>
          <p:cNvPr id="8" name="Rechteck: abgerundete Ecken 7">
            <a:extLst>
              <a:ext uri="{FF2B5EF4-FFF2-40B4-BE49-F238E27FC236}">
                <a16:creationId xmlns:a16="http://schemas.microsoft.com/office/drawing/2014/main" id="{D7727AD6-B516-FCA8-E35D-FC2F3AA684D5}"/>
              </a:ext>
            </a:extLst>
          </p:cNvPr>
          <p:cNvSpPr/>
          <p:nvPr/>
        </p:nvSpPr>
        <p:spPr>
          <a:xfrm rot="21354290">
            <a:off x="667842" y="4835620"/>
            <a:ext cx="2570496" cy="802202"/>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Die Raupe wächst schnell,</a:t>
            </a:r>
          </a:p>
          <a:p>
            <a:pPr algn="ctr"/>
            <a:r>
              <a:rPr lang="de-DE" sz="1500" dirty="0">
                <a:solidFill>
                  <a:schemeClr val="tx2"/>
                </a:solidFill>
              </a:rPr>
              <a:t>häutet sich mehrmals und</a:t>
            </a:r>
          </a:p>
          <a:p>
            <a:pPr algn="ctr"/>
            <a:r>
              <a:rPr lang="de-DE" sz="1500" dirty="0">
                <a:solidFill>
                  <a:schemeClr val="tx2"/>
                </a:solidFill>
              </a:rPr>
              <a:t>wird dabei jedes Mal größer.</a:t>
            </a:r>
          </a:p>
        </p:txBody>
      </p:sp>
      <p:sp>
        <p:nvSpPr>
          <p:cNvPr id="9" name="Rechteck: abgerundete Ecken 8">
            <a:extLst>
              <a:ext uri="{FF2B5EF4-FFF2-40B4-BE49-F238E27FC236}">
                <a16:creationId xmlns:a16="http://schemas.microsoft.com/office/drawing/2014/main" id="{814A3B00-E09D-3A58-32C9-4D2961E91DE7}"/>
              </a:ext>
            </a:extLst>
          </p:cNvPr>
          <p:cNvSpPr/>
          <p:nvPr/>
        </p:nvSpPr>
        <p:spPr>
          <a:xfrm rot="527519">
            <a:off x="3486944" y="4599216"/>
            <a:ext cx="3370251" cy="1044197"/>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Nicht jeder freut sich über die</a:t>
            </a:r>
          </a:p>
          <a:p>
            <a:pPr algn="ctr"/>
            <a:r>
              <a:rPr lang="de-DE" sz="1500" dirty="0">
                <a:solidFill>
                  <a:schemeClr val="tx2"/>
                </a:solidFill>
              </a:rPr>
              <a:t>gefräßigen Raupen. Im Garten werden</a:t>
            </a:r>
          </a:p>
          <a:p>
            <a:pPr algn="ctr"/>
            <a:r>
              <a:rPr lang="de-DE" sz="1500" dirty="0">
                <a:solidFill>
                  <a:schemeClr val="tx2"/>
                </a:solidFill>
              </a:rPr>
              <a:t>sie oft mit Gift bekämpft, um die</a:t>
            </a:r>
          </a:p>
          <a:p>
            <a:pPr algn="ctr"/>
            <a:r>
              <a:rPr lang="de-DE" sz="1500" dirty="0">
                <a:solidFill>
                  <a:schemeClr val="tx2"/>
                </a:solidFill>
              </a:rPr>
              <a:t>Pflanzen zu retten.</a:t>
            </a:r>
          </a:p>
        </p:txBody>
      </p:sp>
      <p:sp>
        <p:nvSpPr>
          <p:cNvPr id="10" name="Rechteck: abgerundete Ecken 9">
            <a:extLst>
              <a:ext uri="{FF2B5EF4-FFF2-40B4-BE49-F238E27FC236}">
                <a16:creationId xmlns:a16="http://schemas.microsoft.com/office/drawing/2014/main" id="{4B7DFD5C-766C-4E3B-6D22-1261238370CC}"/>
              </a:ext>
            </a:extLst>
          </p:cNvPr>
          <p:cNvSpPr/>
          <p:nvPr/>
        </p:nvSpPr>
        <p:spPr>
          <a:xfrm rot="21090247">
            <a:off x="670150" y="6010257"/>
            <a:ext cx="4259268" cy="1044197"/>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Nach einigen Tagen bis Wochen schlüpft der</a:t>
            </a:r>
          </a:p>
          <a:p>
            <a:pPr algn="ctr"/>
            <a:r>
              <a:rPr lang="de-DE" sz="1500" dirty="0">
                <a:solidFill>
                  <a:schemeClr val="tx2"/>
                </a:solidFill>
              </a:rPr>
              <a:t>Schmetterling aus der Puppe, trocknet seine</a:t>
            </a:r>
          </a:p>
          <a:p>
            <a:pPr algn="ctr"/>
            <a:r>
              <a:rPr lang="de-DE" sz="1500" dirty="0">
                <a:solidFill>
                  <a:schemeClr val="tx2"/>
                </a:solidFill>
              </a:rPr>
              <a:t>Flügel und fliegt dann los. Er kann nun fliegen und</a:t>
            </a:r>
          </a:p>
          <a:p>
            <a:pPr algn="ctr"/>
            <a:r>
              <a:rPr lang="de-DE" sz="1500" dirty="0">
                <a:solidFill>
                  <a:schemeClr val="tx2"/>
                </a:solidFill>
              </a:rPr>
              <a:t>selbst Eier legen. Der Ablauf beginnt von vorne.</a:t>
            </a:r>
          </a:p>
        </p:txBody>
      </p:sp>
      <p:sp>
        <p:nvSpPr>
          <p:cNvPr id="11" name="Rechteck: abgerundete Ecken 10">
            <a:extLst>
              <a:ext uri="{FF2B5EF4-FFF2-40B4-BE49-F238E27FC236}">
                <a16:creationId xmlns:a16="http://schemas.microsoft.com/office/drawing/2014/main" id="{9051C268-B8E1-834B-66DB-C35A968298DC}"/>
              </a:ext>
            </a:extLst>
          </p:cNvPr>
          <p:cNvSpPr/>
          <p:nvPr/>
        </p:nvSpPr>
        <p:spPr>
          <a:xfrm rot="21333632">
            <a:off x="1354665" y="7393556"/>
            <a:ext cx="2503803" cy="802202"/>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Schmetterlingsweibchen</a:t>
            </a:r>
          </a:p>
          <a:p>
            <a:pPr algn="ctr"/>
            <a:r>
              <a:rPr lang="de-DE" sz="1500" dirty="0">
                <a:solidFill>
                  <a:schemeClr val="tx2"/>
                </a:solidFill>
              </a:rPr>
              <a:t>legen zwischen</a:t>
            </a:r>
          </a:p>
          <a:p>
            <a:pPr algn="ctr"/>
            <a:r>
              <a:rPr lang="de-DE" sz="1500" dirty="0">
                <a:solidFill>
                  <a:schemeClr val="tx2"/>
                </a:solidFill>
              </a:rPr>
              <a:t>20 und 1000 Eiern.</a:t>
            </a:r>
          </a:p>
        </p:txBody>
      </p:sp>
      <p:sp>
        <p:nvSpPr>
          <p:cNvPr id="12" name="Rechteck: abgerundete Ecken 11">
            <a:extLst>
              <a:ext uri="{FF2B5EF4-FFF2-40B4-BE49-F238E27FC236}">
                <a16:creationId xmlns:a16="http://schemas.microsoft.com/office/drawing/2014/main" id="{470CFAB4-2273-4FB2-4272-125FC6D243C7}"/>
              </a:ext>
            </a:extLst>
          </p:cNvPr>
          <p:cNvSpPr/>
          <p:nvPr/>
        </p:nvSpPr>
        <p:spPr>
          <a:xfrm rot="357888">
            <a:off x="4233090" y="7116587"/>
            <a:ext cx="2588261" cy="1286191"/>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Ein Schmetterling legt ein</a:t>
            </a:r>
          </a:p>
          <a:p>
            <a:pPr algn="ctr"/>
            <a:r>
              <a:rPr lang="de-DE" sz="1500" dirty="0">
                <a:solidFill>
                  <a:schemeClr val="tx2"/>
                </a:solidFill>
              </a:rPr>
              <a:t>kleines Ei auf ein Blatt.</a:t>
            </a:r>
          </a:p>
          <a:p>
            <a:pPr algn="ctr"/>
            <a:r>
              <a:rPr lang="de-DE" sz="1500" dirty="0">
                <a:solidFill>
                  <a:schemeClr val="tx2"/>
                </a:solidFill>
              </a:rPr>
              <a:t>Dabei sucht er eine Pflanze</a:t>
            </a:r>
          </a:p>
          <a:p>
            <a:pPr algn="ctr"/>
            <a:r>
              <a:rPr lang="de-DE" sz="1500" dirty="0">
                <a:solidFill>
                  <a:schemeClr val="tx2"/>
                </a:solidFill>
              </a:rPr>
              <a:t>aus, deren Blätter später</a:t>
            </a:r>
          </a:p>
          <a:p>
            <a:pPr algn="ctr"/>
            <a:r>
              <a:rPr lang="de-DE" sz="1500" dirty="0">
                <a:solidFill>
                  <a:schemeClr val="tx2"/>
                </a:solidFill>
              </a:rPr>
              <a:t>der Raupe schmecken.</a:t>
            </a:r>
          </a:p>
        </p:txBody>
      </p:sp>
      <p:sp>
        <p:nvSpPr>
          <p:cNvPr id="13" name="Rechteck: abgerundete Ecken 12">
            <a:extLst>
              <a:ext uri="{FF2B5EF4-FFF2-40B4-BE49-F238E27FC236}">
                <a16:creationId xmlns:a16="http://schemas.microsoft.com/office/drawing/2014/main" id="{860539EA-0188-E992-C0D5-5C99D252E871}"/>
              </a:ext>
            </a:extLst>
          </p:cNvPr>
          <p:cNvSpPr/>
          <p:nvPr/>
        </p:nvSpPr>
        <p:spPr>
          <a:xfrm rot="357888">
            <a:off x="689406" y="8676990"/>
            <a:ext cx="2357139" cy="1528186"/>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Schmetterlinge gehören</a:t>
            </a:r>
          </a:p>
          <a:p>
            <a:pPr algn="ctr"/>
            <a:r>
              <a:rPr lang="de-DE" sz="1500" dirty="0">
                <a:solidFill>
                  <a:schemeClr val="tx2"/>
                </a:solidFill>
              </a:rPr>
              <a:t>zur Klasse der Insekten.</a:t>
            </a:r>
          </a:p>
          <a:p>
            <a:pPr algn="ctr"/>
            <a:r>
              <a:rPr lang="de-DE" sz="1500" dirty="0">
                <a:solidFill>
                  <a:schemeClr val="tx2"/>
                </a:solidFill>
              </a:rPr>
              <a:t>In Mitteleuropa gibt es</a:t>
            </a:r>
          </a:p>
          <a:p>
            <a:pPr algn="ctr"/>
            <a:r>
              <a:rPr lang="de-DE" sz="1500" dirty="0">
                <a:solidFill>
                  <a:schemeClr val="tx2"/>
                </a:solidFill>
              </a:rPr>
              <a:t>etwa 4000 verschiedene</a:t>
            </a:r>
          </a:p>
          <a:p>
            <a:pPr algn="ctr"/>
            <a:r>
              <a:rPr lang="de-DE" sz="1500" dirty="0">
                <a:solidFill>
                  <a:schemeClr val="tx2"/>
                </a:solidFill>
              </a:rPr>
              <a:t>Arten. Auf der ganzen</a:t>
            </a:r>
          </a:p>
          <a:p>
            <a:pPr algn="ctr"/>
            <a:r>
              <a:rPr lang="de-DE" sz="1500" dirty="0">
                <a:solidFill>
                  <a:schemeClr val="tx2"/>
                </a:solidFill>
              </a:rPr>
              <a:t>Welt noch viel mehr.</a:t>
            </a:r>
          </a:p>
        </p:txBody>
      </p:sp>
      <p:sp>
        <p:nvSpPr>
          <p:cNvPr id="16" name="Rechteck: abgerundete Ecken 15">
            <a:extLst>
              <a:ext uri="{FF2B5EF4-FFF2-40B4-BE49-F238E27FC236}">
                <a16:creationId xmlns:a16="http://schemas.microsoft.com/office/drawing/2014/main" id="{F9104339-9F59-F995-7E1E-E6AE8ED2DC1C}"/>
              </a:ext>
            </a:extLst>
          </p:cNvPr>
          <p:cNvSpPr/>
          <p:nvPr/>
        </p:nvSpPr>
        <p:spPr>
          <a:xfrm rot="357888">
            <a:off x="3288153" y="8822702"/>
            <a:ext cx="3571884" cy="1286191"/>
          </a:xfrm>
          <a:prstGeom prst="roundRect">
            <a:avLst>
              <a:gd name="adj" fmla="val 8984"/>
            </a:avLst>
          </a:prstGeom>
          <a:noFill/>
          <a:ln w="19050">
            <a:solidFill>
              <a:schemeClr val="accent3"/>
            </a:solidFill>
            <a:prstDash val="dash"/>
          </a:ln>
        </p:spPr>
        <p:style>
          <a:lnRef idx="1">
            <a:schemeClr val="accent1"/>
          </a:lnRef>
          <a:fillRef idx="3">
            <a:schemeClr val="accent1"/>
          </a:fillRef>
          <a:effectRef idx="2">
            <a:schemeClr val="accent1"/>
          </a:effectRef>
          <a:fontRef idx="minor">
            <a:schemeClr val="lt1"/>
          </a:fontRef>
        </p:style>
        <p:txBody>
          <a:bodyPr wrap="square" lIns="36000" tIns="36000" rIns="36000" bIns="36000" rtlCol="0" anchor="ctr">
            <a:spAutoFit/>
          </a:bodyPr>
          <a:lstStyle/>
          <a:p>
            <a:pPr algn="ctr"/>
            <a:r>
              <a:rPr lang="de-DE" sz="1500" dirty="0">
                <a:solidFill>
                  <a:schemeClr val="tx2"/>
                </a:solidFill>
              </a:rPr>
              <a:t>Nach einiger Zeit schlüpft aus dem Ei</a:t>
            </a:r>
          </a:p>
          <a:p>
            <a:pPr algn="ctr"/>
            <a:r>
              <a:rPr lang="de-DE" sz="1500" dirty="0">
                <a:solidFill>
                  <a:schemeClr val="tx2"/>
                </a:solidFill>
              </a:rPr>
              <a:t>eine winzige Raupe, die sofort beginnt,</a:t>
            </a:r>
          </a:p>
          <a:p>
            <a:pPr algn="ctr"/>
            <a:r>
              <a:rPr lang="de-DE" sz="1500" dirty="0">
                <a:solidFill>
                  <a:schemeClr val="tx2"/>
                </a:solidFill>
              </a:rPr>
              <a:t>viele Blätter zu fressen. Raupen sehen</a:t>
            </a:r>
          </a:p>
          <a:p>
            <a:pPr algn="ctr"/>
            <a:r>
              <a:rPr lang="de-DE" sz="1500" dirty="0">
                <a:solidFill>
                  <a:schemeClr val="tx2"/>
                </a:solidFill>
              </a:rPr>
              <a:t>ganz anders aus als Schmetterlinge. Sie</a:t>
            </a:r>
          </a:p>
          <a:p>
            <a:pPr algn="ctr"/>
            <a:r>
              <a:rPr lang="de-DE" sz="1500" dirty="0">
                <a:solidFill>
                  <a:schemeClr val="tx2"/>
                </a:solidFill>
              </a:rPr>
              <a:t>erinnern an einen Wurm.</a:t>
            </a:r>
          </a:p>
        </p:txBody>
      </p:sp>
    </p:spTree>
    <p:extLst>
      <p:ext uri="{BB962C8B-B14F-4D97-AF65-F5344CB8AC3E}">
        <p14:creationId xmlns:p14="http://schemas.microsoft.com/office/powerpoint/2010/main" val="291690645"/>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5BC172CD-0694-481F-8899-46D93438352A}" vid="{97406F8F-F8B8-4628-80C4-79CA75CDE836}"/>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Props1.xml><?xml version="1.0" encoding="utf-8"?>
<ds:datastoreItem xmlns:ds="http://schemas.openxmlformats.org/officeDocument/2006/customXml" ds:itemID="{A27966D7-05F9-4315-959E-47A2D9A05EBF}">
  <ds:schemaRefs>
    <ds:schemaRef ds:uri="http://schemas.microsoft.com/sharepoint/v3/contenttype/forms"/>
  </ds:schemaRefs>
</ds:datastoreItem>
</file>

<file path=customXml/itemProps2.xml><?xml version="1.0" encoding="utf-8"?>
<ds:datastoreItem xmlns:ds="http://schemas.openxmlformats.org/officeDocument/2006/customXml" ds:itemID="{92BB01F3-0BA9-43AE-8D86-5D92708EE30B}"/>
</file>

<file path=customXml/itemProps3.xml><?xml version="1.0" encoding="utf-8"?>
<ds:datastoreItem xmlns:ds="http://schemas.openxmlformats.org/officeDocument/2006/customXml" ds:itemID="{47C82A9F-4631-47B2-B861-E1FF60D3ED91}">
  <ds:schemaRefs>
    <ds:schemaRef ds:uri="http://www.w3.org/XML/1998/namespace"/>
    <ds:schemaRef ds:uri="http://purl.org/dc/dcmitype/"/>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2ee8b66d-eda1-42ab-aa04-c801b05d5baa"/>
    <ds:schemaRef ds:uri="80384d34-eb3f-4ea5-8351-3db51d2655f7"/>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448</Words>
  <Application>Microsoft Office PowerPoint</Application>
  <PresentationFormat>Benutzerdefiniert</PresentationFormat>
  <Paragraphs>65</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Aptos</vt:lpstr>
      <vt:lpstr>Arial</vt:lpstr>
      <vt:lpstr>Wingdings</vt:lpstr>
      <vt:lpstr>Wingdings 2</vt:lpstr>
      <vt:lpstr>Jugend präsentiert</vt:lpstr>
      <vt:lpstr>So ergibt es Sinn!</vt:lpstr>
      <vt:lpstr>Deine Textschnipsel zum Ausschneiden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6</cp:revision>
  <dcterms:created xsi:type="dcterms:W3CDTF">2026-03-15T14:50:26Z</dcterms:created>
  <dcterms:modified xsi:type="dcterms:W3CDTF">2026-03-19T16:13:28Z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