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67" r:id="rId5"/>
    <p:sldId id="268"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6344" autoAdjust="0"/>
  </p:normalViewPr>
  <p:slideViewPr>
    <p:cSldViewPr snapToGrid="0" snapToObjects="1">
      <p:cViewPr varScale="1">
        <p:scale>
          <a:sx n="50" d="100"/>
          <a:sy n="50" d="100"/>
        </p:scale>
        <p:origin x="2664" y="62"/>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delSld">
      <pc:chgData name="Hanna Kippenberg" userId="4d15421c-a486-4f72-8795-0b6c18cf6efb" providerId="ADAL" clId="{E86C577C-E891-49FC-847C-592A025B61D3}" dt="2026-03-19T17:22:17.913" v="0" actId="47"/>
      <pc:docMkLst>
        <pc:docMk/>
      </pc:docMkLst>
      <pc:sldChg chg="del">
        <pc:chgData name="Hanna Kippenberg" userId="4d15421c-a486-4f72-8795-0b6c18cf6efb" providerId="ADAL" clId="{E86C577C-E891-49FC-847C-592A025B61D3}" dt="2026-03-19T17:22:17.913" v="0" actId="47"/>
        <pc:sldMkLst>
          <pc:docMk/>
          <pc:sldMk cId="1324002825"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3328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32"/>
            <a:ext cx="6264000" cy="9082082"/>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32787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52D2-4B72-3A96-F724-F3173798E102}"/>
              </a:ext>
            </a:extLst>
          </p:cNvPr>
          <p:cNvSpPr>
            <a:spLocks noGrp="1"/>
          </p:cNvSpPr>
          <p:nvPr>
            <p:ph type="title" hasCustomPrompt="1"/>
          </p:nvPr>
        </p:nvSpPr>
        <p:spPr/>
        <p:txBody>
          <a:bodyPr/>
          <a:lstStyle/>
          <a:p>
            <a:r>
              <a:rPr lang="de-DE" dirty="0"/>
              <a:t>Überschrift der Übung eingeben</a:t>
            </a:r>
          </a:p>
        </p:txBody>
      </p:sp>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25900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12033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ungsmaterial">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9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ungsmaterial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26"/>
            <a:ext cx="6264000" cy="9082088"/>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58954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Übungsmaterial nur Titel">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2225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ungsmaterial Leer">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1877244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56" r:id="rId3"/>
    <p:sldLayoutId id="2147483664" r:id="rId4"/>
    <p:sldLayoutId id="2147483661" r:id="rId5"/>
    <p:sldLayoutId id="2147483666" r:id="rId6"/>
    <p:sldLayoutId id="2147483662" r:id="rId7"/>
    <p:sldLayoutId id="2147483667" r:id="rId8"/>
  </p:sldLayoutIdLst>
  <p:txStyles>
    <p:titleStyle>
      <a:lvl1pPr algn="l" defTabSz="457200" rtl="0" eaLnBrk="1" latinLnBrk="0" hangingPunct="1">
        <a:lnSpc>
          <a:spcPct val="90000"/>
        </a:lnSpc>
        <a:spcBef>
          <a:spcPct val="0"/>
        </a:spcBef>
        <a:buNone/>
        <a:defRPr sz="2600" b="1" i="0" kern="1200">
          <a:solidFill>
            <a:schemeClr val="accent3"/>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accent3"/>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44800" indent="-244800" algn="l" defTabSz="457200" rtl="0" eaLnBrk="1" latinLnBrk="0" hangingPunct="1">
        <a:spcBef>
          <a:spcPts val="0"/>
        </a:spcBef>
        <a:spcAft>
          <a:spcPts val="600"/>
        </a:spcAft>
        <a:buClr>
          <a:schemeClr val="accent3"/>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44800" indent="-244800" algn="l" defTabSz="457200" rtl="0" eaLnBrk="1" latinLnBrk="0" hangingPunct="1">
        <a:spcBef>
          <a:spcPts val="0"/>
        </a:spcBef>
        <a:spcAft>
          <a:spcPts val="600"/>
        </a:spcAft>
        <a:buClr>
          <a:schemeClr val="accent3"/>
        </a:buClr>
        <a:buSzPct val="92000"/>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782" userDrawn="1">
          <p15:clr>
            <a:srgbClr val="F26B43"/>
          </p15:clr>
        </p15:guide>
        <p15:guide id="6" orient="horz" pos="11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a:xfrm>
            <a:off x="647837" y="1764001"/>
            <a:ext cx="6264000" cy="2307938"/>
          </a:xfrm>
        </p:spPr>
        <p:txBody>
          <a:bodyPr/>
          <a:lstStyle/>
          <a:p>
            <a:pPr lvl="1"/>
            <a:r>
              <a:rPr lang="de-DE" dirty="0"/>
              <a:t>Für eine gute Präsentation ist es wichtig, nur Informationen zu verwenden, die dir dabei helfen, dein Thema verständlich und spannend zu erklären. Nicht alles, was du findest, eignet sich auch für dein Thema. </a:t>
            </a:r>
          </a:p>
          <a:p>
            <a:pPr lvl="1"/>
            <a:r>
              <a:rPr lang="de-DE" dirty="0"/>
              <a:t>Dafür arbeitest du mit anderen in einer Gruppe zusammen. Ihr entscheidet gemeinsam, welche Textschnipsel zum Thema passen und welche nicht. Begründet eure Auswahl und stellt sie der Klasse vor.</a:t>
            </a:r>
          </a:p>
          <a:p>
            <a:pPr lvl="1"/>
            <a:endParaRPr lang="de-DE" dirty="0"/>
          </a:p>
          <a:p>
            <a:pPr lvl="1"/>
            <a:endParaRPr lang="de-DE" dirty="0"/>
          </a:p>
          <a:p>
            <a:pPr lvl="1"/>
            <a:r>
              <a:rPr lang="de-DE" b="1" dirty="0"/>
              <a:t>Lest</a:t>
            </a:r>
            <a:r>
              <a:rPr lang="de-DE" dirty="0"/>
              <a:t> die </a:t>
            </a:r>
            <a:r>
              <a:rPr lang="de-DE" b="1" dirty="0"/>
              <a:t>Textschnipsel</a:t>
            </a:r>
            <a:r>
              <a:rPr lang="de-DE" dirty="0"/>
              <a:t> aufmerksam durch.</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a:xfrm>
            <a:off x="647837" y="1245933"/>
            <a:ext cx="6264000" cy="432000"/>
          </a:xfrm>
        </p:spPr>
        <p:txBody>
          <a:bodyPr/>
          <a:lstStyle/>
          <a:p>
            <a:r>
              <a:rPr lang="de-DE" dirty="0"/>
              <a:t>Kämpfe dich durch den Inhaltsdschungel!</a:t>
            </a:r>
          </a:p>
        </p:txBody>
      </p:sp>
      <p:sp>
        <p:nvSpPr>
          <p:cNvPr id="7" name="TextBox 2">
            <a:extLst>
              <a:ext uri="{FF2B5EF4-FFF2-40B4-BE49-F238E27FC236}">
                <a16:creationId xmlns:a16="http://schemas.microsoft.com/office/drawing/2014/main" id="{58A576B5-8689-EB62-F204-29CBC0720688}"/>
              </a:ext>
            </a:extLst>
          </p:cNvPr>
          <p:cNvSpPr txBox="1"/>
          <p:nvPr/>
        </p:nvSpPr>
        <p:spPr>
          <a:xfrm>
            <a:off x="557276" y="3351715"/>
            <a:ext cx="1245512" cy="346234"/>
          </a:xfrm>
          <a:prstGeom prst="roundRect">
            <a:avLst>
              <a:gd name="adj" fmla="val 50000"/>
            </a:avLst>
          </a:prstGeom>
          <a:solidFill>
            <a:schemeClr val="accent3"/>
          </a:solidFill>
        </p:spPr>
        <p:txBody>
          <a:bodyPr wrap="none" lIns="180000" tIns="0" rIns="180000" bIns="0" anchor="ctr" anchorCtr="0">
            <a:spAutoFit/>
          </a:bodyPr>
          <a:lstStyle/>
          <a:p>
            <a:r>
              <a:rPr lang="de-DE" sz="1600" b="1" dirty="0">
                <a:solidFill>
                  <a:schemeClr val="bg1"/>
                </a:solidFill>
                <a:latin typeface="Aptos"/>
              </a:rPr>
              <a:t>Schritt 1</a:t>
            </a:r>
            <a:endParaRPr sz="1600" b="0" dirty="0">
              <a:solidFill>
                <a:schemeClr val="bg1"/>
              </a:solidFill>
              <a:latin typeface="Aptos"/>
            </a:endParaRPr>
          </a:p>
        </p:txBody>
      </p:sp>
      <p:pic>
        <p:nvPicPr>
          <p:cNvPr id="12" name="Grafik 11">
            <a:extLst>
              <a:ext uri="{FF2B5EF4-FFF2-40B4-BE49-F238E27FC236}">
                <a16:creationId xmlns:a16="http://schemas.microsoft.com/office/drawing/2014/main" id="{F4CA8FD8-88C0-C709-8C63-00DCADAADFC8}"/>
              </a:ext>
            </a:extLst>
          </p:cNvPr>
          <p:cNvPicPr>
            <a:picLocks noChangeAspect="1"/>
          </p:cNvPicPr>
          <p:nvPr/>
        </p:nvPicPr>
        <p:blipFill>
          <a:blip r:embed="rId2"/>
          <a:srcRect/>
          <a:stretch/>
        </p:blipFill>
        <p:spPr>
          <a:xfrm>
            <a:off x="1963015" y="3348048"/>
            <a:ext cx="362712" cy="364235"/>
          </a:xfrm>
          <a:prstGeom prst="rect">
            <a:avLst/>
          </a:prstGeom>
        </p:spPr>
      </p:pic>
      <p:graphicFrame>
        <p:nvGraphicFramePr>
          <p:cNvPr id="15" name="Tabelle 14">
            <a:extLst>
              <a:ext uri="{FF2B5EF4-FFF2-40B4-BE49-F238E27FC236}">
                <a16:creationId xmlns:a16="http://schemas.microsoft.com/office/drawing/2014/main" id="{10ECEFB6-33D2-D4E8-45D2-B1B85568736D}"/>
              </a:ext>
            </a:extLst>
          </p:cNvPr>
          <p:cNvGraphicFramePr>
            <a:graphicFrameLocks noGrp="1"/>
          </p:cNvGraphicFramePr>
          <p:nvPr>
            <p:extLst>
              <p:ext uri="{D42A27DB-BD31-4B8C-83A1-F6EECF244321}">
                <p14:modId xmlns:p14="http://schemas.microsoft.com/office/powerpoint/2010/main" val="3267388957"/>
              </p:ext>
            </p:extLst>
          </p:nvPr>
        </p:nvGraphicFramePr>
        <p:xfrm>
          <a:off x="647837" y="4570947"/>
          <a:ext cx="6264000" cy="2556000"/>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936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dirty="0">
                          <a:solidFill>
                            <a:schemeClr val="tx2"/>
                          </a:solidFill>
                        </a:rPr>
                        <a:t>Schaut</a:t>
                      </a:r>
                      <a:r>
                        <a:rPr lang="de-DE" sz="1400" b="0" dirty="0">
                          <a:solidFill>
                            <a:schemeClr val="tx2"/>
                          </a:solidFill>
                        </a:rPr>
                        <a:t> euch die </a:t>
                      </a:r>
                      <a:r>
                        <a:rPr lang="de-DE" sz="1400" b="1" dirty="0">
                          <a:solidFill>
                            <a:schemeClr val="tx2"/>
                          </a:solidFill>
                        </a:rPr>
                        <a:t>Frage</a:t>
                      </a:r>
                      <a:r>
                        <a:rPr lang="de-DE" sz="1400" b="0" dirty="0">
                          <a:solidFill>
                            <a:schemeClr val="tx2"/>
                          </a:solidFill>
                        </a:rPr>
                        <a:t> genau an. Überlegt gemeinsam, </a:t>
                      </a:r>
                      <a:r>
                        <a:rPr lang="de-DE" sz="1400" b="1" dirty="0">
                          <a:solidFill>
                            <a:schemeClr val="tx2"/>
                          </a:solidFill>
                        </a:rPr>
                        <a:t>welche Textschnipsel </a:t>
                      </a:r>
                      <a:r>
                        <a:rPr lang="de-DE" sz="1400" b="0" dirty="0">
                          <a:solidFill>
                            <a:schemeClr val="tx2"/>
                          </a:solidFill>
                        </a:rPr>
                        <a:t>gut zur Frage </a:t>
                      </a:r>
                      <a:r>
                        <a:rPr lang="de-DE" sz="1400" b="1" dirty="0">
                          <a:solidFill>
                            <a:schemeClr val="tx2"/>
                          </a:solidFill>
                        </a:rPr>
                        <a:t>passen</a:t>
                      </a:r>
                      <a:r>
                        <a:rPr lang="de-DE" sz="1400" b="0" dirty="0">
                          <a:solidFill>
                            <a:schemeClr val="tx2"/>
                          </a:solidFill>
                        </a:rPr>
                        <a:t> und warum. </a:t>
                      </a:r>
                      <a:r>
                        <a:rPr lang="de-DE" sz="1400" b="1" dirty="0">
                          <a:solidFill>
                            <a:schemeClr val="tx2"/>
                          </a:solidFill>
                        </a:rPr>
                        <a:t>Schreibt</a:t>
                      </a:r>
                      <a:r>
                        <a:rPr lang="de-DE" sz="1400" b="0" dirty="0">
                          <a:solidFill>
                            <a:schemeClr val="tx2"/>
                          </a:solidFill>
                        </a:rPr>
                        <a:t> eure </a:t>
                      </a:r>
                      <a:r>
                        <a:rPr lang="de-DE" sz="1400" b="1" dirty="0">
                          <a:solidFill>
                            <a:schemeClr val="tx2"/>
                          </a:solidFill>
                        </a:rPr>
                        <a:t>Begründungen</a:t>
                      </a:r>
                      <a:r>
                        <a:rPr lang="de-DE" sz="1400" b="0" dirty="0">
                          <a:solidFill>
                            <a:schemeClr val="tx2"/>
                          </a:solidFill>
                        </a:rPr>
                        <a:t> hier kurz auf.</a:t>
                      </a: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40000">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40000">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14699742"/>
                  </a:ext>
                </a:extLst>
              </a:tr>
              <a:tr h="540000">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445663978"/>
                  </a:ext>
                </a:extLst>
              </a:tr>
            </a:tbl>
          </a:graphicData>
        </a:graphic>
      </p:graphicFrame>
      <p:sp>
        <p:nvSpPr>
          <p:cNvPr id="16" name="TextBox 2">
            <a:extLst>
              <a:ext uri="{FF2B5EF4-FFF2-40B4-BE49-F238E27FC236}">
                <a16:creationId xmlns:a16="http://schemas.microsoft.com/office/drawing/2014/main" id="{752769BE-00BD-2588-49FF-8AF7E67BDCE8}"/>
              </a:ext>
            </a:extLst>
          </p:cNvPr>
          <p:cNvSpPr txBox="1"/>
          <p:nvPr/>
        </p:nvSpPr>
        <p:spPr>
          <a:xfrm>
            <a:off x="557276" y="4181802"/>
            <a:ext cx="1245511" cy="346234"/>
          </a:xfrm>
          <a:prstGeom prst="roundRect">
            <a:avLst>
              <a:gd name="adj" fmla="val 50000"/>
            </a:avLst>
          </a:prstGeom>
          <a:solidFill>
            <a:schemeClr val="accent3"/>
          </a:solidFill>
        </p:spPr>
        <p:txBody>
          <a:bodyPr wrap="none" lIns="180000" tIns="0" rIns="180000" bIns="0" anchor="ctr" anchorCtr="0">
            <a:spAutoFit/>
          </a:bodyPr>
          <a:lstStyle/>
          <a:p>
            <a:r>
              <a:rPr lang="de-DE" sz="1600" b="1" dirty="0">
                <a:solidFill>
                  <a:schemeClr val="bg1"/>
                </a:solidFill>
                <a:latin typeface="Aptos"/>
              </a:rPr>
              <a:t>Schritt 2</a:t>
            </a:r>
            <a:endParaRPr sz="1600" b="0" dirty="0">
              <a:solidFill>
                <a:schemeClr val="bg1"/>
              </a:solidFill>
              <a:latin typeface="Aptos"/>
            </a:endParaRPr>
          </a:p>
        </p:txBody>
      </p:sp>
      <p:pic>
        <p:nvPicPr>
          <p:cNvPr id="17" name="Grafik 16">
            <a:extLst>
              <a:ext uri="{FF2B5EF4-FFF2-40B4-BE49-F238E27FC236}">
                <a16:creationId xmlns:a16="http://schemas.microsoft.com/office/drawing/2014/main" id="{C9ADE7EB-09FF-D44D-4C96-8296BD17B759}"/>
              </a:ext>
            </a:extLst>
          </p:cNvPr>
          <p:cNvPicPr>
            <a:picLocks noChangeAspect="1"/>
          </p:cNvPicPr>
          <p:nvPr/>
        </p:nvPicPr>
        <p:blipFill>
          <a:blip r:embed="rId2"/>
          <a:srcRect/>
          <a:stretch/>
        </p:blipFill>
        <p:spPr>
          <a:xfrm>
            <a:off x="1963015" y="4178135"/>
            <a:ext cx="362712" cy="364235"/>
          </a:xfrm>
          <a:prstGeom prst="rect">
            <a:avLst/>
          </a:prstGeom>
        </p:spPr>
      </p:pic>
      <p:sp>
        <p:nvSpPr>
          <p:cNvPr id="18" name="TextBox 2">
            <a:extLst>
              <a:ext uri="{FF2B5EF4-FFF2-40B4-BE49-F238E27FC236}">
                <a16:creationId xmlns:a16="http://schemas.microsoft.com/office/drawing/2014/main" id="{00184382-C50A-D315-2A79-E4E88ADEA62E}"/>
              </a:ext>
            </a:extLst>
          </p:cNvPr>
          <p:cNvSpPr txBox="1"/>
          <p:nvPr/>
        </p:nvSpPr>
        <p:spPr>
          <a:xfrm>
            <a:off x="557276" y="7441851"/>
            <a:ext cx="1245511" cy="346234"/>
          </a:xfrm>
          <a:prstGeom prst="roundRect">
            <a:avLst>
              <a:gd name="adj" fmla="val 50000"/>
            </a:avLst>
          </a:prstGeom>
          <a:solidFill>
            <a:schemeClr val="accent3"/>
          </a:solidFill>
        </p:spPr>
        <p:txBody>
          <a:bodyPr wrap="none" lIns="180000" tIns="0" rIns="180000" bIns="0" anchor="ctr" anchorCtr="0">
            <a:spAutoFit/>
          </a:bodyPr>
          <a:lstStyle/>
          <a:p>
            <a:r>
              <a:rPr lang="de-DE" sz="1600" b="1" dirty="0">
                <a:solidFill>
                  <a:schemeClr val="bg1"/>
                </a:solidFill>
                <a:latin typeface="Aptos"/>
              </a:rPr>
              <a:t>Schritt 3</a:t>
            </a:r>
            <a:endParaRPr sz="1600" b="0" dirty="0">
              <a:solidFill>
                <a:schemeClr val="bg1"/>
              </a:solidFill>
              <a:latin typeface="Aptos"/>
            </a:endParaRPr>
          </a:p>
        </p:txBody>
      </p:sp>
      <p:pic>
        <p:nvPicPr>
          <p:cNvPr id="19" name="Grafik 18">
            <a:extLst>
              <a:ext uri="{FF2B5EF4-FFF2-40B4-BE49-F238E27FC236}">
                <a16:creationId xmlns:a16="http://schemas.microsoft.com/office/drawing/2014/main" id="{44F7F755-D940-AC9D-BCC7-06F2D491560B}"/>
              </a:ext>
            </a:extLst>
          </p:cNvPr>
          <p:cNvPicPr>
            <a:picLocks noChangeAspect="1"/>
          </p:cNvPicPr>
          <p:nvPr/>
        </p:nvPicPr>
        <p:blipFill>
          <a:blip r:embed="rId2"/>
          <a:srcRect/>
          <a:stretch/>
        </p:blipFill>
        <p:spPr>
          <a:xfrm>
            <a:off x="1963015" y="7438184"/>
            <a:ext cx="362712" cy="364235"/>
          </a:xfrm>
          <a:prstGeom prst="rect">
            <a:avLst/>
          </a:prstGeom>
        </p:spPr>
      </p:pic>
      <p:sp>
        <p:nvSpPr>
          <p:cNvPr id="20" name="Textplatzhalter 8">
            <a:extLst>
              <a:ext uri="{FF2B5EF4-FFF2-40B4-BE49-F238E27FC236}">
                <a16:creationId xmlns:a16="http://schemas.microsoft.com/office/drawing/2014/main" id="{DE0F630E-C6E5-DC77-2852-4630E76A4E90}"/>
              </a:ext>
            </a:extLst>
          </p:cNvPr>
          <p:cNvSpPr txBox="1">
            <a:spLocks/>
          </p:cNvSpPr>
          <p:nvPr/>
        </p:nvSpPr>
        <p:spPr>
          <a:xfrm>
            <a:off x="649563" y="7880037"/>
            <a:ext cx="6264000" cy="1106792"/>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3"/>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3"/>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3"/>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Nachdem ihr entschieden habt, welche Textschnipsel ihr in eure Präsentation aufnehmen wollt, schneidet sie aus und </a:t>
            </a:r>
            <a:r>
              <a:rPr lang="de-DE" b="1" dirty="0"/>
              <a:t>bringt</a:t>
            </a:r>
            <a:r>
              <a:rPr lang="de-DE" dirty="0"/>
              <a:t> sie in </a:t>
            </a:r>
            <a:r>
              <a:rPr lang="de-DE" b="1" dirty="0"/>
              <a:t>eine sinnvolle Reihenfolge</a:t>
            </a:r>
            <a:r>
              <a:rPr lang="de-DE" dirty="0"/>
              <a:t>.</a:t>
            </a:r>
          </a:p>
          <a:p>
            <a:pPr lvl="1"/>
            <a:r>
              <a:rPr lang="de-DE" dirty="0"/>
              <a:t>Ideen zur Anordnung findet ihr auf dem Merkblatt „Wie kann ich meine Informationen gut ordnen?“.</a:t>
            </a:r>
          </a:p>
        </p:txBody>
      </p:sp>
      <p:sp>
        <p:nvSpPr>
          <p:cNvPr id="21" name="TextBox 2">
            <a:extLst>
              <a:ext uri="{FF2B5EF4-FFF2-40B4-BE49-F238E27FC236}">
                <a16:creationId xmlns:a16="http://schemas.microsoft.com/office/drawing/2014/main" id="{23CEAF1E-AA96-36C5-8242-8F82E000922A}"/>
              </a:ext>
            </a:extLst>
          </p:cNvPr>
          <p:cNvSpPr txBox="1"/>
          <p:nvPr/>
        </p:nvSpPr>
        <p:spPr>
          <a:xfrm>
            <a:off x="557276" y="9019066"/>
            <a:ext cx="1245511" cy="346234"/>
          </a:xfrm>
          <a:prstGeom prst="roundRect">
            <a:avLst>
              <a:gd name="adj" fmla="val 50000"/>
            </a:avLst>
          </a:prstGeom>
          <a:solidFill>
            <a:schemeClr val="accent3"/>
          </a:solidFill>
        </p:spPr>
        <p:txBody>
          <a:bodyPr wrap="none" lIns="180000" tIns="0" rIns="180000" bIns="0" anchor="ctr" anchorCtr="0">
            <a:spAutoFit/>
          </a:bodyPr>
          <a:lstStyle/>
          <a:p>
            <a:r>
              <a:rPr lang="de-DE" sz="1600" b="1" dirty="0">
                <a:solidFill>
                  <a:schemeClr val="bg1"/>
                </a:solidFill>
                <a:latin typeface="Aptos"/>
              </a:rPr>
              <a:t>Schritt 4</a:t>
            </a:r>
            <a:endParaRPr sz="1600" b="0" dirty="0">
              <a:solidFill>
                <a:schemeClr val="bg1"/>
              </a:solidFill>
              <a:latin typeface="Aptos"/>
            </a:endParaRPr>
          </a:p>
        </p:txBody>
      </p:sp>
      <p:pic>
        <p:nvPicPr>
          <p:cNvPr id="22" name="Grafik 21">
            <a:extLst>
              <a:ext uri="{FF2B5EF4-FFF2-40B4-BE49-F238E27FC236}">
                <a16:creationId xmlns:a16="http://schemas.microsoft.com/office/drawing/2014/main" id="{94129ACD-818F-73AC-0839-3AE0A5361E5E}"/>
              </a:ext>
            </a:extLst>
          </p:cNvPr>
          <p:cNvPicPr>
            <a:picLocks noChangeAspect="1"/>
          </p:cNvPicPr>
          <p:nvPr/>
        </p:nvPicPr>
        <p:blipFill>
          <a:blip r:embed="rId2"/>
          <a:srcRect/>
          <a:stretch/>
        </p:blipFill>
        <p:spPr>
          <a:xfrm>
            <a:off x="1963015" y="9015399"/>
            <a:ext cx="362712" cy="364235"/>
          </a:xfrm>
          <a:prstGeom prst="rect">
            <a:avLst/>
          </a:prstGeom>
        </p:spPr>
      </p:pic>
      <p:sp>
        <p:nvSpPr>
          <p:cNvPr id="23" name="Textplatzhalter 8">
            <a:extLst>
              <a:ext uri="{FF2B5EF4-FFF2-40B4-BE49-F238E27FC236}">
                <a16:creationId xmlns:a16="http://schemas.microsoft.com/office/drawing/2014/main" id="{A1782AEC-5780-4693-086F-3050887FF4CD}"/>
              </a:ext>
            </a:extLst>
          </p:cNvPr>
          <p:cNvSpPr txBox="1">
            <a:spLocks/>
          </p:cNvSpPr>
          <p:nvPr/>
        </p:nvSpPr>
        <p:spPr>
          <a:xfrm>
            <a:off x="649563" y="9457252"/>
            <a:ext cx="6264000" cy="1106792"/>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3"/>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3"/>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3"/>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Jetzt arbeitet ihr mit einer anderen Gruppe zusammen. </a:t>
            </a:r>
            <a:r>
              <a:rPr lang="de-DE" b="1" dirty="0"/>
              <a:t>Stellt</a:t>
            </a:r>
            <a:r>
              <a:rPr lang="de-DE" dirty="0"/>
              <a:t> euch gegenseitig </a:t>
            </a:r>
            <a:r>
              <a:rPr lang="de-DE" b="1" dirty="0"/>
              <a:t>vor, wie </a:t>
            </a:r>
            <a:r>
              <a:rPr lang="de-DE" dirty="0"/>
              <a:t>ihr die </a:t>
            </a:r>
            <a:r>
              <a:rPr lang="de-DE" b="1" dirty="0"/>
              <a:t>Textschnipsel geordnet </a:t>
            </a:r>
            <a:r>
              <a:rPr lang="de-DE" dirty="0"/>
              <a:t>habt. Sprecht darüber: Was habt ihr ähnlich gemacht? Was ist unterschiedlich? </a:t>
            </a:r>
            <a:r>
              <a:rPr lang="de-DE" b="1" dirty="0"/>
              <a:t>Erklärt</a:t>
            </a:r>
            <a:r>
              <a:rPr lang="de-DE" dirty="0"/>
              <a:t> der anderen Gruppe am Ende, </a:t>
            </a:r>
            <a:r>
              <a:rPr lang="de-DE" b="1" dirty="0"/>
              <a:t>warum</a:t>
            </a:r>
            <a:r>
              <a:rPr lang="de-DE" dirty="0"/>
              <a:t> ihr euch für eure </a:t>
            </a:r>
            <a:r>
              <a:rPr lang="de-DE" b="1" dirty="0"/>
              <a:t>Textschnipsel entschieden </a:t>
            </a:r>
            <a:r>
              <a:rPr lang="de-DE" dirty="0"/>
              <a:t>habt.</a:t>
            </a:r>
          </a:p>
        </p:txBody>
      </p:sp>
      <p:pic>
        <p:nvPicPr>
          <p:cNvPr id="24" name="Grafik 23">
            <a:extLst>
              <a:ext uri="{FF2B5EF4-FFF2-40B4-BE49-F238E27FC236}">
                <a16:creationId xmlns:a16="http://schemas.microsoft.com/office/drawing/2014/main" id="{4EE49549-2CFA-68B5-F8F8-AD4040EE25A5}"/>
              </a:ext>
            </a:extLst>
          </p:cNvPr>
          <p:cNvPicPr>
            <a:picLocks noChangeAspect="1"/>
          </p:cNvPicPr>
          <p:nvPr/>
        </p:nvPicPr>
        <p:blipFill>
          <a:blip r:embed="rId2"/>
          <a:srcRect/>
          <a:stretch/>
        </p:blipFill>
        <p:spPr>
          <a:xfrm>
            <a:off x="2443091" y="9015399"/>
            <a:ext cx="362712" cy="364235"/>
          </a:xfrm>
          <a:prstGeom prst="rect">
            <a:avLst/>
          </a:prstGeom>
        </p:spPr>
      </p:pic>
    </p:spTree>
    <p:extLst>
      <p:ext uri="{BB962C8B-B14F-4D97-AF65-F5344CB8AC3E}">
        <p14:creationId xmlns:p14="http://schemas.microsoft.com/office/powerpoint/2010/main" val="72399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08A172-D174-0DCC-2635-A5B20BBC00FF}"/>
              </a:ext>
            </a:extLst>
          </p:cNvPr>
          <p:cNvSpPr>
            <a:spLocks noGrp="1"/>
          </p:cNvSpPr>
          <p:nvPr>
            <p:ph type="title"/>
          </p:nvPr>
        </p:nvSpPr>
        <p:spPr>
          <a:xfrm>
            <a:off x="647837" y="1245932"/>
            <a:ext cx="6264000" cy="697168"/>
          </a:xfrm>
        </p:spPr>
        <p:txBody>
          <a:bodyPr/>
          <a:lstStyle/>
          <a:p>
            <a:pPr>
              <a:lnSpc>
                <a:spcPct val="85000"/>
              </a:lnSpc>
            </a:pPr>
            <a:r>
              <a:rPr lang="de-DE" sz="2300" dirty="0"/>
              <a:t>Leitfrage: Wie kommunizieren Bienen den Weg zu einer Futterquelle an ihre Artgenossen?</a:t>
            </a:r>
          </a:p>
        </p:txBody>
      </p:sp>
      <p:graphicFrame>
        <p:nvGraphicFramePr>
          <p:cNvPr id="3" name="Tabelle 2">
            <a:extLst>
              <a:ext uri="{FF2B5EF4-FFF2-40B4-BE49-F238E27FC236}">
                <a16:creationId xmlns:a16="http://schemas.microsoft.com/office/drawing/2014/main" id="{C6760FCF-B985-1049-AE1C-72DA08606BB8}"/>
              </a:ext>
            </a:extLst>
          </p:cNvPr>
          <p:cNvGraphicFramePr>
            <a:graphicFrameLocks noGrp="1"/>
          </p:cNvGraphicFramePr>
          <p:nvPr>
            <p:extLst>
              <p:ext uri="{D42A27DB-BD31-4B8C-83A1-F6EECF244321}">
                <p14:modId xmlns:p14="http://schemas.microsoft.com/office/powerpoint/2010/main" val="558655125"/>
              </p:ext>
            </p:extLst>
          </p:nvPr>
        </p:nvGraphicFramePr>
        <p:xfrm>
          <a:off x="647837" y="1943101"/>
          <a:ext cx="6264000" cy="8380420"/>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3919566090"/>
                    </a:ext>
                  </a:extLst>
                </a:gridCol>
              </a:tblGrid>
              <a:tr h="547023">
                <a:tc>
                  <a:txBody>
                    <a:bodyPr/>
                    <a:lstStyle/>
                    <a:p>
                      <a:pPr>
                        <a:lnSpc>
                          <a:spcPct val="90000"/>
                        </a:lnSpc>
                      </a:pPr>
                      <a:r>
                        <a:rPr lang="de-DE" sz="1400" dirty="0">
                          <a:solidFill>
                            <a:schemeClr val="tx2"/>
                          </a:solidFill>
                        </a:rPr>
                        <a:t>Vor 50 Jahren entdeckte der österreichische Wissenschaftler Karl von Frisch, dass Bienen sich mit einer eigenen Sprache verständigen.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792755993"/>
                  </a:ext>
                </a:extLst>
              </a:tr>
              <a:tr h="547023">
                <a:tc>
                  <a:txBody>
                    <a:bodyPr/>
                    <a:lstStyle/>
                    <a:p>
                      <a:pPr>
                        <a:lnSpc>
                          <a:spcPct val="90000"/>
                        </a:lnSpc>
                      </a:pPr>
                      <a:r>
                        <a:rPr lang="de-DE" sz="1400" dirty="0">
                          <a:solidFill>
                            <a:schemeClr val="tx2"/>
                          </a:solidFill>
                        </a:rPr>
                        <a:t>Ameisen hingegen benutzen Duftstoffe, so genannte Pheromone, um sich gegenseitig den Weg zu Futterquellen zu weisen.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984891783"/>
                  </a:ext>
                </a:extLst>
              </a:tr>
              <a:tr h="769753">
                <a:tc>
                  <a:txBody>
                    <a:bodyPr/>
                    <a:lstStyle/>
                    <a:p>
                      <a:pPr>
                        <a:lnSpc>
                          <a:spcPct val="90000"/>
                        </a:lnSpc>
                      </a:pPr>
                      <a:r>
                        <a:rPr lang="de-DE" sz="1400" dirty="0">
                          <a:solidFill>
                            <a:schemeClr val="tx2"/>
                          </a:solidFill>
                        </a:rPr>
                        <a:t>War die Futterquelle weiter entfernt, führten die Bienen einen Schwänzeltanz auf. Dabei bewegten sie sich in einer Art Zickzack-Muster und wackelten mit dem Hinterleib.</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433151375"/>
                  </a:ext>
                </a:extLst>
              </a:tr>
              <a:tr h="547023">
                <a:tc>
                  <a:txBody>
                    <a:bodyPr/>
                    <a:lstStyle/>
                    <a:p>
                      <a:pPr>
                        <a:lnSpc>
                          <a:spcPct val="90000"/>
                        </a:lnSpc>
                      </a:pPr>
                      <a:r>
                        <a:rPr lang="de-DE" sz="1400" dirty="0">
                          <a:solidFill>
                            <a:schemeClr val="tx2"/>
                          </a:solidFill>
                        </a:rPr>
                        <a:t>Er entdeckte, dass die Bienen bei der Rückkehr in den Stock besondere Bewegungen ausführten – sie tanzten.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539395966"/>
                  </a:ext>
                </a:extLst>
              </a:tr>
              <a:tr h="769753">
                <a:tc>
                  <a:txBody>
                    <a:bodyPr/>
                    <a:lstStyle/>
                    <a:p>
                      <a:pPr>
                        <a:lnSpc>
                          <a:spcPct val="90000"/>
                        </a:lnSpc>
                      </a:pPr>
                      <a:r>
                        <a:rPr lang="de-DE" sz="1400" dirty="0">
                          <a:solidFill>
                            <a:schemeClr val="tx2"/>
                          </a:solidFill>
                        </a:rPr>
                        <a:t>Karl von Frisch führte seine Experimente an so genannten Beobachtungs-stöcken durch. Diese speziellen Bienenstöcke hatten Glaswände, so dass er die Bewegungen der Bienen im Inneren genau beobachten konnte.</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390205993"/>
                  </a:ext>
                </a:extLst>
              </a:tr>
              <a:tr h="547023">
                <a:tc>
                  <a:txBody>
                    <a:bodyPr/>
                    <a:lstStyle/>
                    <a:p>
                      <a:pPr>
                        <a:lnSpc>
                          <a:spcPct val="90000"/>
                        </a:lnSpc>
                      </a:pPr>
                      <a:r>
                        <a:rPr lang="de-DE" sz="1400" dirty="0">
                          <a:solidFill>
                            <a:schemeClr val="tx2"/>
                          </a:solidFill>
                        </a:rPr>
                        <a:t>1973 erhielt Karl von Frisch für seine Forschungen zur Kommunikation der Bienen den Nobelpreis für Physiologie oder Medizin.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538883100"/>
                  </a:ext>
                </a:extLst>
              </a:tr>
              <a:tr h="547023">
                <a:tc>
                  <a:txBody>
                    <a:bodyPr/>
                    <a:lstStyle/>
                    <a:p>
                      <a:pPr>
                        <a:lnSpc>
                          <a:spcPct val="90000"/>
                        </a:lnSpc>
                      </a:pPr>
                      <a:r>
                        <a:rPr lang="de-DE" sz="1400" dirty="0">
                          <a:solidFill>
                            <a:schemeClr val="tx2"/>
                          </a:solidFill>
                        </a:rPr>
                        <a:t>Einige Bienenarten, wie zum Beispiel Wildbienen, kommunizieren nicht durch Tanzen. Sie verlassen sich stattdessen auf ihren Geruchssinn.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191650990"/>
                  </a:ext>
                </a:extLst>
              </a:tr>
              <a:tr h="547023">
                <a:tc>
                  <a:txBody>
                    <a:bodyPr/>
                    <a:lstStyle/>
                    <a:p>
                      <a:pPr>
                        <a:lnSpc>
                          <a:spcPct val="90000"/>
                        </a:lnSpc>
                      </a:pPr>
                      <a:r>
                        <a:rPr lang="de-DE" sz="1400" dirty="0">
                          <a:solidFill>
                            <a:schemeClr val="tx2"/>
                          </a:solidFill>
                        </a:rPr>
                        <a:t>Um herauszufinden, ob die anderen Bienen die Tanzbewegungen auch wirklich</a:t>
                      </a:r>
                    </a:p>
                    <a:p>
                      <a:pPr>
                        <a:lnSpc>
                          <a:spcPct val="90000"/>
                        </a:lnSpc>
                      </a:pPr>
                      <a:r>
                        <a:rPr lang="de-DE" sz="1400" dirty="0">
                          <a:solidFill>
                            <a:schemeClr val="tx2"/>
                          </a:solidFill>
                        </a:rPr>
                        <a:t>verstanden, markierte Karl von Frisch einzelne Bienen mit bunten Farben.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48079520"/>
                  </a:ext>
                </a:extLst>
              </a:tr>
              <a:tr h="547023">
                <a:tc>
                  <a:txBody>
                    <a:bodyPr/>
                    <a:lstStyle/>
                    <a:p>
                      <a:pPr>
                        <a:lnSpc>
                          <a:spcPct val="90000"/>
                        </a:lnSpc>
                      </a:pPr>
                      <a:r>
                        <a:rPr lang="de-DE" sz="1400" dirty="0">
                          <a:solidFill>
                            <a:schemeClr val="tx2"/>
                          </a:solidFill>
                        </a:rPr>
                        <a:t>Er beobachtete genau, wohin die Bienen nach dem Tanz flogen, und stellte fest, dass sie immer wieder genau die angegebene Futterquelle fanden.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916413382"/>
                  </a:ext>
                </a:extLst>
              </a:tr>
              <a:tr h="547023">
                <a:tc>
                  <a:txBody>
                    <a:bodyPr/>
                    <a:lstStyle/>
                    <a:p>
                      <a:pPr>
                        <a:lnSpc>
                          <a:spcPct val="90000"/>
                        </a:lnSpc>
                      </a:pPr>
                      <a:r>
                        <a:rPr lang="de-DE" sz="1400" dirty="0">
                          <a:solidFill>
                            <a:schemeClr val="tx2"/>
                          </a:solidFill>
                        </a:rPr>
                        <a:t>Karl von Frisch fand auch heraus, dass Bienen sich auch dann zurechtfinden, wenn die Sonne nicht zu sehen ist. Sie orientieren sich am Licht des Himmels.</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22884635"/>
                  </a:ext>
                </a:extLst>
              </a:tr>
              <a:tr h="547023">
                <a:tc>
                  <a:txBody>
                    <a:bodyPr/>
                    <a:lstStyle/>
                    <a:p>
                      <a:pPr>
                        <a:lnSpc>
                          <a:spcPct val="90000"/>
                        </a:lnSpc>
                      </a:pPr>
                      <a:r>
                        <a:rPr lang="de-DE" sz="1400" dirty="0">
                          <a:solidFill>
                            <a:schemeClr val="tx2"/>
                          </a:solidFill>
                        </a:rPr>
                        <a:t>Bienen spielen eine wichtige Rolle in der Natur, da sie viele Pflanzen bestäuben und so zur Produktion von Obst und Gemüse beitragen.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00230787"/>
                  </a:ext>
                </a:extLst>
              </a:tr>
              <a:tr h="769753">
                <a:tc>
                  <a:txBody>
                    <a:bodyPr/>
                    <a:lstStyle/>
                    <a:p>
                      <a:pPr>
                        <a:lnSpc>
                          <a:spcPct val="90000"/>
                        </a:lnSpc>
                      </a:pPr>
                      <a:r>
                        <a:rPr lang="de-DE" sz="1400" dirty="0">
                          <a:solidFill>
                            <a:schemeClr val="tx2"/>
                          </a:solidFill>
                        </a:rPr>
                        <a:t>Wenn die Futterquelle weniger als 100 Meter vom Bienenstock entfernt war, führten die Bienen einen sogenannten Rundtanz auf. Dabei bewegten sie sich in kleinen Kreisen.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4605602"/>
                  </a:ext>
                </a:extLst>
              </a:tr>
              <a:tr h="573977">
                <a:tc>
                  <a:txBody>
                    <a:bodyPr/>
                    <a:lstStyle/>
                    <a:p>
                      <a:pPr>
                        <a:lnSpc>
                          <a:spcPct val="90000"/>
                        </a:lnSpc>
                      </a:pPr>
                      <a:r>
                        <a:rPr lang="de-DE" sz="1400" spc="-30" baseline="0" dirty="0">
                          <a:solidFill>
                            <a:schemeClr val="tx2"/>
                          </a:solidFill>
                        </a:rPr>
                        <a:t>Bei seinen Beobachtungen stellte Karl von Frisch fest, dass nach der Rückkehr einer einzelnen Biene plötzlich viele andere Bienen zur gleichen Futterquelle flogen.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91979421"/>
                  </a:ext>
                </a:extLst>
              </a:tr>
              <a:tr h="573977">
                <a:tc>
                  <a:txBody>
                    <a:bodyPr/>
                    <a:lstStyle/>
                    <a:p>
                      <a:pPr>
                        <a:lnSpc>
                          <a:spcPct val="90000"/>
                        </a:lnSpc>
                      </a:pPr>
                      <a:r>
                        <a:rPr lang="de-DE" sz="1400" spc="-30" baseline="0" dirty="0">
                          <a:solidFill>
                            <a:schemeClr val="tx2"/>
                          </a:solidFill>
                        </a:rPr>
                        <a:t>Um seine Vermutung zu überprüfen, stellte Karl von Frisch Schälchen mit Zucker-wasser an verschiedenen Orten auf und beobachtete das Verhalten der Bienen.</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540573707"/>
                  </a:ext>
                </a:extLst>
              </a:tr>
            </a:tbl>
          </a:graphicData>
        </a:graphic>
      </p:graphicFrame>
    </p:spTree>
    <p:extLst>
      <p:ext uri="{BB962C8B-B14F-4D97-AF65-F5344CB8AC3E}">
        <p14:creationId xmlns:p14="http://schemas.microsoft.com/office/powerpoint/2010/main" val="4285928297"/>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ECF27036-414A-43DB-96D9-220440AB823E}" vid="{11DCCF4D-DAB3-49BF-ABEE-393FEDFB3D0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Props1.xml><?xml version="1.0" encoding="utf-8"?>
<ds:datastoreItem xmlns:ds="http://schemas.openxmlformats.org/officeDocument/2006/customXml" ds:itemID="{6667B4BF-C0C9-4CCD-87A9-3B5D30BC9F12}">
  <ds:schemaRefs>
    <ds:schemaRef ds:uri="http://schemas.microsoft.com/sharepoint/v3/contenttype/forms"/>
  </ds:schemaRefs>
</ds:datastoreItem>
</file>

<file path=customXml/itemProps2.xml><?xml version="1.0" encoding="utf-8"?>
<ds:datastoreItem xmlns:ds="http://schemas.openxmlformats.org/officeDocument/2006/customXml" ds:itemID="{75DED998-D3F6-4A2F-8B65-ECA5CD7CCB30}"/>
</file>

<file path=customXml/itemProps3.xml><?xml version="1.0" encoding="utf-8"?>
<ds:datastoreItem xmlns:ds="http://schemas.openxmlformats.org/officeDocument/2006/customXml" ds:itemID="{73409CE2-CAAF-4CA7-904E-23C3FFA5868B}">
  <ds:schemaRefs>
    <ds:schemaRef ds:uri="http://purl.org/dc/dcmitype/"/>
    <ds:schemaRef ds:uri="http://purl.org/dc/terms/"/>
    <ds:schemaRef ds:uri="http://schemas.microsoft.com/office/2006/documentManagement/types"/>
    <ds:schemaRef ds:uri="http://schemas.microsoft.com/office/infopath/2007/PartnerControls"/>
    <ds:schemaRef ds:uri="http://schemas.microsoft.com/office/2006/metadata/properties"/>
    <ds:schemaRef ds:uri="2ee8b66d-eda1-42ab-aa04-c801b05d5baa"/>
    <ds:schemaRef ds:uri="http://www.w3.org/XML/1998/namespace"/>
    <ds:schemaRef ds:uri="80384d34-eb3f-4ea5-8351-3db51d2655f7"/>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561</Words>
  <Application>Microsoft Office PowerPoint</Application>
  <PresentationFormat>Benutzerdefiniert</PresentationFormat>
  <Paragraphs>30</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Aptos</vt:lpstr>
      <vt:lpstr>Arial</vt:lpstr>
      <vt:lpstr>Wingdings</vt:lpstr>
      <vt:lpstr>Wingdings 2</vt:lpstr>
      <vt:lpstr>Jugend präsentiert</vt:lpstr>
      <vt:lpstr>Kämpfe dich durch den Inhaltsdschungel!</vt:lpstr>
      <vt:lpstr>Leitfrage: Wie kommunizieren Bienen den Weg zu einer Futterquelle an ihre Artgenossen?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4</cp:revision>
  <dcterms:created xsi:type="dcterms:W3CDTF">2026-03-16T13:25:08Z</dcterms:created>
  <dcterms:modified xsi:type="dcterms:W3CDTF">2026-03-19T17:22:19Z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