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8"/>
  </p:notesMasterIdLst>
  <p:sldIdLst>
    <p:sldId id="262" r:id="rId5"/>
    <p:sldId id="263" r:id="rId6"/>
    <p:sldId id="264" r:id="rId7"/>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3105B"/>
    <a:srgbClr val="92583B"/>
    <a:srgbClr val="F6F2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583EDB-0182-394B-86C1-595D25F53A05}" v="1" dt="2026-02-24T13:43:23.259"/>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p:restoredTop sz="97741"/>
  </p:normalViewPr>
  <p:slideViewPr>
    <p:cSldViewPr snapToGrid="0" snapToObjects="1">
      <p:cViewPr varScale="1">
        <p:scale>
          <a:sx n="79" d="100"/>
          <a:sy n="79" d="100"/>
        </p:scale>
        <p:origin x="2432" y="208"/>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nders, Doris" userId="c84b4c93-ff18-4539-a60f-b584259a47e1" providerId="ADAL" clId="{CF98FA71-F514-49E1-B0CB-A83D77889BED}"/>
    <pc:docChg chg="undo custSel modSld">
      <pc:chgData name="Enders, Doris" userId="c84b4c93-ff18-4539-a60f-b584259a47e1" providerId="ADAL" clId="{CF98FA71-F514-49E1-B0CB-A83D77889BED}" dt="2026-02-24T15:24:36.638" v="8" actId="6549"/>
      <pc:docMkLst>
        <pc:docMk/>
      </pc:docMkLst>
      <pc:sldChg chg="modSp mod">
        <pc:chgData name="Enders, Doris" userId="c84b4c93-ff18-4539-a60f-b584259a47e1" providerId="ADAL" clId="{CF98FA71-F514-49E1-B0CB-A83D77889BED}" dt="2026-02-24T15:24:36.638" v="8" actId="6549"/>
        <pc:sldMkLst>
          <pc:docMk/>
          <pc:sldMk cId="0" sldId="262"/>
        </pc:sldMkLst>
        <pc:spChg chg="mod">
          <ac:chgData name="Enders, Doris" userId="c84b4c93-ff18-4539-a60f-b584259a47e1" providerId="ADAL" clId="{CF98FA71-F514-49E1-B0CB-A83D77889BED}" dt="2026-02-24T15:24:36.638" v="8" actId="6549"/>
          <ac:spMkLst>
            <pc:docMk/>
            <pc:sldMk cId="0" sldId="262"/>
            <ac:spMk id="28" creationId="{37BBCD69-9718-EC64-BDD7-5EBF285E3DCC}"/>
          </ac:spMkLst>
        </pc:spChg>
      </pc:sldChg>
    </pc:docChg>
  </pc:docChgLst>
  <pc:docChgLst>
    <pc:chgData name="Simon, Alena" userId="6eb8a65d-d8fa-4f9f-95fc-24602eb0b556" providerId="ADAL" clId="{335FC2B8-6463-5620-AD1F-399B5B22EE41}"/>
    <pc:docChg chg="custSel modSld">
      <pc:chgData name="Simon, Alena" userId="6eb8a65d-d8fa-4f9f-95fc-24602eb0b556" providerId="ADAL" clId="{335FC2B8-6463-5620-AD1F-399B5B22EE41}" dt="2026-02-24T13:43:25.198" v="18" actId="20577"/>
      <pc:docMkLst>
        <pc:docMk/>
      </pc:docMkLst>
      <pc:sldChg chg="modSp mod">
        <pc:chgData name="Simon, Alena" userId="6eb8a65d-d8fa-4f9f-95fc-24602eb0b556" providerId="ADAL" clId="{335FC2B8-6463-5620-AD1F-399B5B22EE41}" dt="2026-02-24T13:43:25.198" v="18" actId="20577"/>
        <pc:sldMkLst>
          <pc:docMk/>
          <pc:sldMk cId="2918920647" sldId="264"/>
        </pc:sldMkLst>
        <pc:spChg chg="mod">
          <ac:chgData name="Simon, Alena" userId="6eb8a65d-d8fa-4f9f-95fc-24602eb0b556" providerId="ADAL" clId="{335FC2B8-6463-5620-AD1F-399B5B22EE41}" dt="2026-02-24T13:43:25.198" v="18" actId="20577"/>
          <ac:spMkLst>
            <pc:docMk/>
            <pc:sldMk cId="2918920647" sldId="264"/>
            <ac:spMk id="5" creationId="{DBBF321E-44C7-5A80-B338-F771F15BC65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350FB7-2999-8441-93B6-D0A1B5525EA2}" type="datetimeFigureOut">
              <a:rPr lang="en-GB" smtClean="0"/>
              <a:t>25/06/2026</a:t>
            </a:fld>
            <a:endParaRPr lang="en-GB"/>
          </a:p>
        </p:txBody>
      </p:sp>
      <p:sp>
        <p:nvSpPr>
          <p:cNvPr id="4" name="Folienbildplatzhalt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D43D86-F19A-F140-8D71-F7A74C5F1B4D}" type="slidenum">
              <a:rPr lang="en-GB" smtClean="0"/>
              <a:t>‹Nr.›</a:t>
            </a:fld>
            <a:endParaRPr lang="en-GB"/>
          </a:p>
        </p:txBody>
      </p:sp>
    </p:spTree>
    <p:extLst>
      <p:ext uri="{BB962C8B-B14F-4D97-AF65-F5344CB8AC3E}">
        <p14:creationId xmlns:p14="http://schemas.microsoft.com/office/powerpoint/2010/main" val="3901984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8ED43D86-F19A-F140-8D71-F7A74C5F1B4D}" type="slidenum">
              <a:rPr lang="en-GB" smtClean="0"/>
              <a:t>1</a:t>
            </a:fld>
            <a:endParaRPr lang="en-GB"/>
          </a:p>
        </p:txBody>
      </p:sp>
    </p:spTree>
    <p:extLst>
      <p:ext uri="{BB962C8B-B14F-4D97-AF65-F5344CB8AC3E}">
        <p14:creationId xmlns:p14="http://schemas.microsoft.com/office/powerpoint/2010/main" val="1963736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D2B7C4-EFFB-61A1-7C90-DCF0C4D1E19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F444940-07D5-8C77-745A-2DBE784946F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18E75B1-7323-519C-4BF4-3CD06BFCCC14}"/>
              </a:ext>
            </a:extLst>
          </p:cNvPr>
          <p:cNvSpPr>
            <a:spLocks noGrp="1"/>
          </p:cNvSpPr>
          <p:nvPr>
            <p:ph type="body" idx="1"/>
          </p:nvPr>
        </p:nvSpPr>
        <p:spPr/>
        <p:txBody>
          <a:bodyPr/>
          <a:lstStyle/>
          <a:p>
            <a:endParaRPr lang="en-GB" dirty="0"/>
          </a:p>
        </p:txBody>
      </p:sp>
      <p:sp>
        <p:nvSpPr>
          <p:cNvPr id="4" name="Foliennummernplatzhalter 3">
            <a:extLst>
              <a:ext uri="{FF2B5EF4-FFF2-40B4-BE49-F238E27FC236}">
                <a16:creationId xmlns:a16="http://schemas.microsoft.com/office/drawing/2014/main" id="{C8431596-0111-7C68-BD99-78BE471E30D6}"/>
              </a:ext>
            </a:extLst>
          </p:cNvPr>
          <p:cNvSpPr>
            <a:spLocks noGrp="1"/>
          </p:cNvSpPr>
          <p:nvPr>
            <p:ph type="sldNum" sz="quarter" idx="5"/>
          </p:nvPr>
        </p:nvSpPr>
        <p:spPr/>
        <p:txBody>
          <a:bodyPr/>
          <a:lstStyle/>
          <a:p>
            <a:fld id="{8ED43D86-F19A-F140-8D71-F7A74C5F1B4D}" type="slidenum">
              <a:rPr lang="en-GB" smtClean="0"/>
              <a:t>2</a:t>
            </a:fld>
            <a:endParaRPr lang="en-GB"/>
          </a:p>
        </p:txBody>
      </p:sp>
    </p:spTree>
    <p:extLst>
      <p:ext uri="{BB962C8B-B14F-4D97-AF65-F5344CB8AC3E}">
        <p14:creationId xmlns:p14="http://schemas.microsoft.com/office/powerpoint/2010/main" val="335341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9008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
    <p:spTree>
      <p:nvGrpSpPr>
        <p:cNvPr id="1" name=""/>
        <p:cNvGrpSpPr/>
        <p:nvPr/>
      </p:nvGrpSpPr>
      <p:grpSpPr>
        <a:xfrm>
          <a:off x="0" y="0"/>
          <a:ext cx="0" cy="0"/>
          <a:chOff x="0" y="0"/>
          <a:chExt cx="0" cy="0"/>
        </a:xfrm>
      </p:grpSpPr>
      <p:sp>
        <p:nvSpPr>
          <p:cNvPr id="4" name="Textplatzhalter 3">
            <a:extLst>
              <a:ext uri="{FF2B5EF4-FFF2-40B4-BE49-F238E27FC236}">
                <a16:creationId xmlns:a16="http://schemas.microsoft.com/office/drawing/2014/main" id="{28E7C210-A86B-0135-AD48-67F52E94E95E}"/>
              </a:ext>
            </a:extLst>
          </p:cNvPr>
          <p:cNvSpPr>
            <a:spLocks noGrp="1"/>
          </p:cNvSpPr>
          <p:nvPr>
            <p:ph type="body" sz="quarter" idx="10" hasCustomPrompt="1"/>
          </p:nvPr>
        </p:nvSpPr>
        <p:spPr>
          <a:xfrm>
            <a:off x="358774" y="2052000"/>
            <a:ext cx="6842125" cy="576745"/>
          </a:xfrm>
        </p:spPr>
        <p:txBody>
          <a:bodyPr/>
          <a:lstStyle/>
          <a:p>
            <a:pPr lvl="0"/>
            <a:r>
              <a:rPr lang="de-DE" dirty="0"/>
              <a:t>Hier steht eine genauere Beschreibung der Aufgabe.</a:t>
            </a:r>
          </a:p>
        </p:txBody>
      </p:sp>
      <p:sp>
        <p:nvSpPr>
          <p:cNvPr id="23" name="Titel 22">
            <a:extLst>
              <a:ext uri="{FF2B5EF4-FFF2-40B4-BE49-F238E27FC236}">
                <a16:creationId xmlns:a16="http://schemas.microsoft.com/office/drawing/2014/main" id="{F43D722F-2A48-1827-47BA-D53E6BE0D85F}"/>
              </a:ext>
            </a:extLst>
          </p:cNvPr>
          <p:cNvSpPr>
            <a:spLocks noGrp="1"/>
          </p:cNvSpPr>
          <p:nvPr>
            <p:ph type="title" hasCustomPrompt="1"/>
          </p:nvPr>
        </p:nvSpPr>
        <p:spPr>
          <a:xfrm>
            <a:off x="358774" y="1260221"/>
            <a:ext cx="6842125" cy="711089"/>
          </a:xfrm>
        </p:spPr>
        <p:txBody>
          <a:bodyPr/>
          <a:lstStyle>
            <a:lvl1pPr>
              <a:defRPr/>
            </a:lvl1pPr>
          </a:lstStyle>
          <a:p>
            <a:r>
              <a:rPr lang="de-DE" dirty="0"/>
              <a:t>Überschrift der Übung eingeben</a:t>
            </a:r>
          </a:p>
        </p:txBody>
      </p:sp>
    </p:spTree>
    <p:extLst>
      <p:ext uri="{BB962C8B-B14F-4D97-AF65-F5344CB8AC3E}">
        <p14:creationId xmlns:p14="http://schemas.microsoft.com/office/powerpoint/2010/main" val="10064706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5D247FAD-9EBA-817F-3CCC-D84B96A39AF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06000" y="360000"/>
            <a:ext cx="6840000" cy="711089"/>
          </a:xfrm>
          <a:prstGeom prst="rect">
            <a:avLst/>
          </a:prstGeom>
        </p:spPr>
      </p:pic>
      <p:sp>
        <p:nvSpPr>
          <p:cNvPr id="3" name="Textplatzhalter 2">
            <a:extLst>
              <a:ext uri="{FF2B5EF4-FFF2-40B4-BE49-F238E27FC236}">
                <a16:creationId xmlns:a16="http://schemas.microsoft.com/office/drawing/2014/main" id="{C8FBBECD-21AB-4CF2-DA23-FC6DBF5D4699}"/>
              </a:ext>
            </a:extLst>
          </p:cNvPr>
          <p:cNvSpPr>
            <a:spLocks noGrp="1"/>
          </p:cNvSpPr>
          <p:nvPr>
            <p:ph type="body" idx="1"/>
          </p:nvPr>
        </p:nvSpPr>
        <p:spPr>
          <a:xfrm>
            <a:off x="358774" y="2052000"/>
            <a:ext cx="6842125" cy="576000"/>
          </a:xfrm>
          <a:prstGeom prst="rect">
            <a:avLst/>
          </a:prstGeom>
        </p:spPr>
        <p:txBody>
          <a:bodyPr vert="horz" lIns="0" tIns="0" rIns="0" bIns="0" rtlCol="0">
            <a:noAutofit/>
          </a:bodyPr>
          <a:lstStyle/>
          <a:p>
            <a:pPr lvl="0"/>
            <a:r>
              <a:rPr lang="de-DE" dirty="0"/>
              <a:t>Hier steht eine genauere Beschreibung der Aufgabe.</a:t>
            </a:r>
          </a:p>
        </p:txBody>
      </p:sp>
      <p:sp>
        <p:nvSpPr>
          <p:cNvPr id="4" name="Titelplatzhalter 3">
            <a:extLst>
              <a:ext uri="{FF2B5EF4-FFF2-40B4-BE49-F238E27FC236}">
                <a16:creationId xmlns:a16="http://schemas.microsoft.com/office/drawing/2014/main" id="{641FC9B6-D38A-67E5-841B-E46586B0266C}"/>
              </a:ext>
            </a:extLst>
          </p:cNvPr>
          <p:cNvSpPr>
            <a:spLocks noGrp="1"/>
          </p:cNvSpPr>
          <p:nvPr>
            <p:ph type="title"/>
          </p:nvPr>
        </p:nvSpPr>
        <p:spPr>
          <a:xfrm>
            <a:off x="358774" y="1260221"/>
            <a:ext cx="6842125" cy="711089"/>
          </a:xfrm>
          <a:prstGeom prst="rect">
            <a:avLst/>
          </a:prstGeom>
        </p:spPr>
        <p:txBody>
          <a:bodyPr vert="horz" lIns="0" tIns="0" rIns="0" bIns="0" rtlCol="0" anchor="t">
            <a:noAutofit/>
          </a:bodyPr>
          <a:lstStyle/>
          <a:p>
            <a:r>
              <a:rPr lang="de-DE" dirty="0"/>
              <a:t>Überschrift der Übung eingeben</a:t>
            </a:r>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56" r:id="rId1"/>
    <p:sldLayoutId id="2147483657" r:id="rId2"/>
  </p:sldLayoutIdLst>
  <p:txStyles>
    <p:titleStyle>
      <a:lvl1pPr algn="l" defTabSz="457200" rtl="0" eaLnBrk="1" latinLnBrk="0" hangingPunct="1">
        <a:lnSpc>
          <a:spcPct val="90000"/>
        </a:lnSpc>
        <a:spcBef>
          <a:spcPct val="0"/>
        </a:spcBef>
        <a:buNone/>
        <a:defRPr sz="2800" b="1" i="0" kern="1200">
          <a:solidFill>
            <a:schemeClr val="accent4"/>
          </a:solidFill>
          <a:latin typeface="Aptos" panose="020B0004020202020204" pitchFamily="34" charset="0"/>
          <a:ea typeface="+mj-ea"/>
          <a:cs typeface="+mj-cs"/>
        </a:defRPr>
      </a:lvl1pPr>
    </p:titleStyle>
    <p:bodyStyle>
      <a:lvl1pPr marL="0" indent="0" algn="l" defTabSz="457200" rtl="0" eaLnBrk="1" latinLnBrk="0" hangingPunct="1">
        <a:lnSpc>
          <a:spcPct val="90000"/>
        </a:lnSpc>
        <a:spcBef>
          <a:spcPct val="20000"/>
        </a:spcBef>
        <a:buFont typeface="Arial"/>
        <a:buNone/>
        <a:defRPr sz="1600" b="0" i="0" kern="1200">
          <a:solidFill>
            <a:schemeClr val="tx1"/>
          </a:solidFill>
          <a:latin typeface="Aptos" panose="020B0004020202020204" pitchFamily="34" charset="0"/>
          <a:ea typeface="+mn-ea"/>
          <a:cs typeface="+mn-cs"/>
        </a:defRPr>
      </a:lvl1pPr>
      <a:lvl2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2pPr>
      <a:lvl3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3pPr>
      <a:lvl4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4pPr>
      <a:lvl5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userDrawn="1">
          <p15:clr>
            <a:srgbClr val="F26B43"/>
          </p15:clr>
        </p15:guide>
        <p15:guide id="2" pos="4536" userDrawn="1">
          <p15:clr>
            <a:srgbClr val="F26B43"/>
          </p15:clr>
        </p15:guide>
        <p15:guide id="3" orient="horz" pos="6503" userDrawn="1">
          <p15:clr>
            <a:srgbClr val="F26B43"/>
          </p15:clr>
        </p15:guide>
        <p15:guide id="4" orient="horz" pos="65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sv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054021AF-2849-D8C3-22B5-A99C0D977F3D}"/>
              </a:ext>
            </a:extLst>
          </p:cNvPr>
          <p:cNvSpPr>
            <a:spLocks noGrp="1"/>
          </p:cNvSpPr>
          <p:nvPr>
            <p:ph type="body" sz="quarter" idx="10"/>
          </p:nvPr>
        </p:nvSpPr>
        <p:spPr>
          <a:xfrm>
            <a:off x="358775" y="1811943"/>
            <a:ext cx="6623916" cy="711089"/>
          </a:xfrm>
        </p:spPr>
        <p:txBody>
          <a:bodyPr/>
          <a:lstStyle/>
          <a:p>
            <a:pPr marL="12700" marR="5080" algn="just">
              <a:lnSpc>
                <a:spcPct val="112000"/>
              </a:lnSpc>
              <a:spcBef>
                <a:spcPts val="100"/>
              </a:spcBef>
            </a:pPr>
            <a:r>
              <a:rPr lang="de-DE" sz="1500" dirty="0">
                <a:latin typeface="Verdana" panose="020B0604030504040204" pitchFamily="34" charset="0"/>
                <a:ea typeface="Verdana" panose="020B0604030504040204" pitchFamily="34" charset="0"/>
                <a:cs typeface="Verdana" panose="020B0604030504040204" pitchFamily="34" charset="0"/>
              </a:rPr>
              <a:t>Ulla</a:t>
            </a:r>
            <a:r>
              <a:rPr lang="de-DE" sz="1500" spc="5"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schreibt</a:t>
            </a:r>
            <a:r>
              <a:rPr lang="de-DE" sz="1500" spc="5"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und</a:t>
            </a:r>
            <a:r>
              <a:rPr lang="de-DE" sz="1500" spc="5" dirty="0">
                <a:latin typeface="Verdana" panose="020B0604030504040204" pitchFamily="34" charset="0"/>
                <a:ea typeface="Verdana" panose="020B0604030504040204" pitchFamily="34" charset="0"/>
                <a:cs typeface="Verdana" panose="020B0604030504040204" pitchFamily="34" charset="0"/>
              </a:rPr>
              <a:t> </a:t>
            </a:r>
            <a:r>
              <a:rPr lang="de-DE" sz="1500" spc="75" dirty="0">
                <a:latin typeface="Verdana" panose="020B0604030504040204" pitchFamily="34" charset="0"/>
                <a:ea typeface="Verdana" panose="020B0604030504040204" pitchFamily="34" charset="0"/>
                <a:cs typeface="Verdana" panose="020B0604030504040204" pitchFamily="34" charset="0"/>
              </a:rPr>
              <a:t>malt</a:t>
            </a:r>
            <a:r>
              <a:rPr lang="de-DE" sz="1500" spc="5"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alles</a:t>
            </a:r>
            <a:r>
              <a:rPr lang="de-DE" sz="1500" spc="10"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auf</a:t>
            </a:r>
            <a:r>
              <a:rPr lang="de-DE" sz="1500" spc="5"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die</a:t>
            </a:r>
            <a:r>
              <a:rPr lang="de-DE" sz="1500" spc="5"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Karteikarten,</a:t>
            </a:r>
            <a:r>
              <a:rPr lang="de-DE" sz="1500" spc="5"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was</a:t>
            </a:r>
            <a:r>
              <a:rPr lang="de-DE" sz="1500" spc="10"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ihr</a:t>
            </a:r>
            <a:r>
              <a:rPr lang="de-DE" sz="1500" spc="5"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bei</a:t>
            </a:r>
            <a:r>
              <a:rPr lang="de-DE" sz="1500" spc="5" dirty="0">
                <a:latin typeface="Verdana" panose="020B0604030504040204" pitchFamily="34" charset="0"/>
                <a:ea typeface="Verdana" panose="020B0604030504040204" pitchFamily="34" charset="0"/>
                <a:cs typeface="Verdana" panose="020B0604030504040204" pitchFamily="34" charset="0"/>
              </a:rPr>
              <a:t> </a:t>
            </a:r>
            <a:r>
              <a:rPr lang="de-DE" sz="1500" spc="-25" dirty="0">
                <a:latin typeface="Verdana" panose="020B0604030504040204" pitchFamily="34" charset="0"/>
                <a:ea typeface="Verdana" panose="020B0604030504040204" pitchFamily="34" charset="0"/>
                <a:cs typeface="Verdana" panose="020B0604030504040204" pitchFamily="34" charset="0"/>
              </a:rPr>
              <a:t>der </a:t>
            </a:r>
            <a:r>
              <a:rPr lang="de-DE" sz="1500" dirty="0">
                <a:latin typeface="Verdana" panose="020B0604030504040204" pitchFamily="34" charset="0"/>
                <a:ea typeface="Verdana" panose="020B0604030504040204" pitchFamily="34" charset="0"/>
                <a:cs typeface="Verdana" panose="020B0604030504040204" pitchFamily="34" charset="0"/>
              </a:rPr>
              <a:t>Präsentation</a:t>
            </a:r>
            <a:r>
              <a:rPr lang="de-DE" sz="1500" spc="35"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hilft.</a:t>
            </a:r>
            <a:r>
              <a:rPr lang="de-DE" sz="1500" spc="40"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Dann</a:t>
            </a:r>
            <a:r>
              <a:rPr lang="de-DE" sz="1500" spc="40"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ist</a:t>
            </a:r>
            <a:r>
              <a:rPr lang="de-DE" sz="1500" spc="40" dirty="0">
                <a:latin typeface="Verdana" panose="020B0604030504040204" pitchFamily="34" charset="0"/>
                <a:ea typeface="Verdana" panose="020B0604030504040204" pitchFamily="34" charset="0"/>
                <a:cs typeface="Verdana" panose="020B0604030504040204" pitchFamily="34" charset="0"/>
              </a:rPr>
              <a:t> </a:t>
            </a:r>
            <a:r>
              <a:rPr lang="de-DE" sz="1500" spc="-10" dirty="0">
                <a:latin typeface="Verdana" panose="020B0604030504040204" pitchFamily="34" charset="0"/>
                <a:ea typeface="Verdana" panose="020B0604030504040204" pitchFamily="34" charset="0"/>
                <a:cs typeface="Verdana" panose="020B0604030504040204" pitchFamily="34" charset="0"/>
              </a:rPr>
              <a:t>sie</a:t>
            </a:r>
            <a:r>
              <a:rPr lang="de-DE" sz="1500" spc="35"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nicht</a:t>
            </a:r>
            <a:r>
              <a:rPr lang="de-DE" sz="1500" spc="40" dirty="0">
                <a:latin typeface="Verdana" panose="020B0604030504040204" pitchFamily="34" charset="0"/>
                <a:ea typeface="Verdana" panose="020B0604030504040204" pitchFamily="34" charset="0"/>
                <a:cs typeface="Verdana" panose="020B0604030504040204" pitchFamily="34" charset="0"/>
              </a:rPr>
              <a:t> </a:t>
            </a:r>
            <a:r>
              <a:rPr lang="de-DE" sz="1500" spc="-10" dirty="0">
                <a:latin typeface="Verdana" panose="020B0604030504040204" pitchFamily="34" charset="0"/>
                <a:ea typeface="Verdana" panose="020B0604030504040204" pitchFamily="34" charset="0"/>
                <a:cs typeface="Verdana" panose="020B0604030504040204" pitchFamily="34" charset="0"/>
              </a:rPr>
              <a:t>so</a:t>
            </a:r>
            <a:r>
              <a:rPr lang="de-DE" sz="1500" spc="40"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aufgeregt.</a:t>
            </a:r>
            <a:r>
              <a:rPr lang="de-DE" sz="1500" spc="40" dirty="0">
                <a:latin typeface="Verdana" panose="020B0604030504040204" pitchFamily="34" charset="0"/>
                <a:ea typeface="Verdana" panose="020B0604030504040204" pitchFamily="34" charset="0"/>
                <a:cs typeface="Verdana" panose="020B0604030504040204" pitchFamily="34" charset="0"/>
              </a:rPr>
              <a:t> </a:t>
            </a:r>
            <a:r>
              <a:rPr lang="de-DE" sz="1500" spc="-35" dirty="0">
                <a:latin typeface="Verdana" panose="020B0604030504040204" pitchFamily="34" charset="0"/>
                <a:ea typeface="Verdana" panose="020B0604030504040204" pitchFamily="34" charset="0"/>
                <a:cs typeface="Verdana" panose="020B0604030504040204" pitchFamily="34" charset="0"/>
              </a:rPr>
              <a:t>Was</a:t>
            </a:r>
            <a:r>
              <a:rPr lang="de-DE" sz="1500" spc="35"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auf</a:t>
            </a:r>
            <a:r>
              <a:rPr lang="de-DE" sz="1500" spc="40" dirty="0">
                <a:latin typeface="Verdana" panose="020B0604030504040204" pitchFamily="34" charset="0"/>
                <a:ea typeface="Verdana" panose="020B0604030504040204" pitchFamily="34" charset="0"/>
                <a:cs typeface="Verdana" panose="020B0604030504040204" pitchFamily="34" charset="0"/>
              </a:rPr>
              <a:t> </a:t>
            </a:r>
            <a:r>
              <a:rPr lang="de-DE" sz="1500" spc="-10" dirty="0">
                <a:latin typeface="Verdana" panose="020B0604030504040204" pitchFamily="34" charset="0"/>
                <a:ea typeface="Verdana" panose="020B0604030504040204" pitchFamily="34" charset="0"/>
                <a:cs typeface="Verdana" panose="020B0604030504040204" pitchFamily="34" charset="0"/>
              </a:rPr>
              <a:t>ihren </a:t>
            </a:r>
            <a:r>
              <a:rPr lang="de-DE" sz="1500" dirty="0">
                <a:latin typeface="Verdana" panose="020B0604030504040204" pitchFamily="34" charset="0"/>
                <a:ea typeface="Verdana" panose="020B0604030504040204" pitchFamily="34" charset="0"/>
                <a:cs typeface="Verdana" panose="020B0604030504040204" pitchFamily="34" charset="0"/>
              </a:rPr>
              <a:t>Karteikarten</a:t>
            </a:r>
            <a:r>
              <a:rPr lang="de-DE" sz="1500" spc="105"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steht</a:t>
            </a:r>
            <a:r>
              <a:rPr lang="de-DE" sz="1500" spc="110"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und</a:t>
            </a:r>
            <a:r>
              <a:rPr lang="de-DE" sz="1500" spc="110"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was</a:t>
            </a:r>
            <a:r>
              <a:rPr lang="de-DE" sz="1500" spc="110" dirty="0">
                <a:latin typeface="Verdana" panose="020B0604030504040204" pitchFamily="34" charset="0"/>
                <a:ea typeface="Verdana" panose="020B0604030504040204" pitchFamily="34" charset="0"/>
                <a:cs typeface="Verdana" panose="020B0604030504040204" pitchFamily="34" charset="0"/>
              </a:rPr>
              <a:t> </a:t>
            </a:r>
            <a:r>
              <a:rPr lang="de-DE" sz="1500" spc="-10" dirty="0">
                <a:latin typeface="Verdana" panose="020B0604030504040204" pitchFamily="34" charset="0"/>
                <a:ea typeface="Verdana" panose="020B0604030504040204" pitchFamily="34" charset="0"/>
                <a:cs typeface="Verdana" panose="020B0604030504040204" pitchFamily="34" charset="0"/>
              </a:rPr>
              <a:t>sie</a:t>
            </a:r>
            <a:r>
              <a:rPr lang="de-DE" sz="1500" spc="110" dirty="0">
                <a:latin typeface="Verdana" panose="020B0604030504040204" pitchFamily="34" charset="0"/>
                <a:ea typeface="Verdana" panose="020B0604030504040204" pitchFamily="34" charset="0"/>
                <a:cs typeface="Verdana" panose="020B0604030504040204" pitchFamily="34" charset="0"/>
              </a:rPr>
              <a:t> </a:t>
            </a:r>
            <a:r>
              <a:rPr lang="de-DE" sz="1500" u="heavy" dirty="0">
                <a:uFill>
                  <a:solidFill>
                    <a:srgbClr val="F6F2A4"/>
                  </a:solidFill>
                </a:uFill>
                <a:latin typeface="Verdana" panose="020B0604030504040204" pitchFamily="34" charset="0"/>
                <a:ea typeface="Verdana" panose="020B0604030504040204" pitchFamily="34" charset="0"/>
                <a:cs typeface="Verdana" panose="020B0604030504040204" pitchFamily="34" charset="0"/>
              </a:rPr>
              <a:t>unterstreicht</a:t>
            </a:r>
            <a:r>
              <a:rPr lang="de-DE" sz="1500" dirty="0">
                <a:latin typeface="Verdana" panose="020B0604030504040204" pitchFamily="34" charset="0"/>
                <a:ea typeface="Verdana" panose="020B0604030504040204" pitchFamily="34" charset="0"/>
                <a:cs typeface="Verdana" panose="020B0604030504040204" pitchFamily="34" charset="0"/>
              </a:rPr>
              <a:t>,</a:t>
            </a:r>
            <a:r>
              <a:rPr lang="de-DE" sz="1500" spc="110"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entscheidet</a:t>
            </a:r>
            <a:r>
              <a:rPr lang="de-DE" sz="1500" spc="110" dirty="0">
                <a:latin typeface="Verdana" panose="020B0604030504040204" pitchFamily="34" charset="0"/>
                <a:ea typeface="Verdana" panose="020B0604030504040204" pitchFamily="34" charset="0"/>
                <a:cs typeface="Verdana" panose="020B0604030504040204" pitchFamily="34" charset="0"/>
              </a:rPr>
              <a:t> </a:t>
            </a:r>
            <a:r>
              <a:rPr lang="de-DE" sz="1500" spc="-10" dirty="0">
                <a:latin typeface="Verdana" panose="020B0604030504040204" pitchFamily="34" charset="0"/>
                <a:ea typeface="Verdana" panose="020B0604030504040204" pitchFamily="34" charset="0"/>
                <a:cs typeface="Verdana" panose="020B0604030504040204" pitchFamily="34" charset="0"/>
              </a:rPr>
              <a:t>Ulla.</a:t>
            </a:r>
            <a:endParaRPr lang="de-DE" sz="1500" dirty="0">
              <a:latin typeface="Verdana" panose="020B0604030504040204" pitchFamily="34" charset="0"/>
              <a:ea typeface="Verdana" panose="020B0604030504040204" pitchFamily="34" charset="0"/>
              <a:cs typeface="Verdana" panose="020B0604030504040204" pitchFamily="34" charset="0"/>
            </a:endParaRPr>
          </a:p>
        </p:txBody>
      </p:sp>
      <p:sp>
        <p:nvSpPr>
          <p:cNvPr id="6" name="Titel 5">
            <a:extLst>
              <a:ext uri="{FF2B5EF4-FFF2-40B4-BE49-F238E27FC236}">
                <a16:creationId xmlns:a16="http://schemas.microsoft.com/office/drawing/2014/main" id="{C763FE91-2F86-DC3B-4335-C5DAC0A5B1F3}"/>
              </a:ext>
            </a:extLst>
          </p:cNvPr>
          <p:cNvSpPr>
            <a:spLocks noGrp="1"/>
          </p:cNvSpPr>
          <p:nvPr>
            <p:ph type="title"/>
          </p:nvPr>
        </p:nvSpPr>
        <p:spPr/>
        <p:txBody>
          <a:bodyPr/>
          <a:lstStyle/>
          <a:p>
            <a:r>
              <a:rPr lang="de-DE" dirty="0">
                <a:solidFill>
                  <a:srgbClr val="B3105B"/>
                </a:solidFill>
              </a:rPr>
              <a:t>Wie gestalte ich hilfereiche Karteikarten?</a:t>
            </a:r>
          </a:p>
        </p:txBody>
      </p:sp>
      <p:pic>
        <p:nvPicPr>
          <p:cNvPr id="2" name="Grafik 1">
            <a:extLst>
              <a:ext uri="{FF2B5EF4-FFF2-40B4-BE49-F238E27FC236}">
                <a16:creationId xmlns:a16="http://schemas.microsoft.com/office/drawing/2014/main" id="{C8313D2C-D497-5B10-DC97-25C2D1830C7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045" y="2804749"/>
            <a:ext cx="528929" cy="528929"/>
          </a:xfrm>
          <a:prstGeom prst="rect">
            <a:avLst/>
          </a:prstGeom>
        </p:spPr>
      </p:pic>
      <p:sp>
        <p:nvSpPr>
          <p:cNvPr id="3" name="Textplatzhalter 6">
            <a:extLst>
              <a:ext uri="{FF2B5EF4-FFF2-40B4-BE49-F238E27FC236}">
                <a16:creationId xmlns:a16="http://schemas.microsoft.com/office/drawing/2014/main" id="{6287F6EF-4525-0161-0CB4-BF8322E82C07}"/>
              </a:ext>
            </a:extLst>
          </p:cNvPr>
          <p:cNvSpPr txBox="1">
            <a:spLocks/>
          </p:cNvSpPr>
          <p:nvPr/>
        </p:nvSpPr>
        <p:spPr>
          <a:xfrm>
            <a:off x="1050018" y="2823356"/>
            <a:ext cx="6150880" cy="528929"/>
          </a:xfrm>
          <a:prstGeom prst="rect">
            <a:avLst/>
          </a:prstGeom>
        </p:spPr>
        <p:txBody>
          <a:bodyPr vert="horz" lIns="0" tIns="0" rIns="0" bIns="0" rtlCol="0">
            <a:noAutofit/>
          </a:bodyPr>
          <a:lstStyle>
            <a:lvl1pPr marL="0" indent="0" algn="l" defTabSz="457200" rtl="0" eaLnBrk="1" latinLnBrk="0" hangingPunct="1">
              <a:lnSpc>
                <a:spcPct val="90000"/>
              </a:lnSpc>
              <a:spcBef>
                <a:spcPct val="20000"/>
              </a:spcBef>
              <a:buFont typeface="Arial"/>
              <a:buNone/>
              <a:defRPr sz="1600" b="0" i="0" kern="1200">
                <a:solidFill>
                  <a:schemeClr val="tx1"/>
                </a:solidFill>
                <a:latin typeface="Aptos" panose="020B0004020202020204" pitchFamily="34" charset="0"/>
                <a:ea typeface="+mn-ea"/>
                <a:cs typeface="+mn-cs"/>
              </a:defRPr>
            </a:lvl1pPr>
            <a:lvl2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2pPr>
            <a:lvl3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3pPr>
            <a:lvl4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4pPr>
            <a:lvl5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2700" marR="5080" indent="1270">
              <a:lnSpc>
                <a:spcPct val="112000"/>
              </a:lnSpc>
              <a:spcBef>
                <a:spcPts val="100"/>
              </a:spcBef>
            </a:pPr>
            <a:r>
              <a:rPr lang="de-DE" sz="1500" spc="-35" dirty="0">
                <a:latin typeface="Verdana" panose="020B0604030504040204" pitchFamily="34" charset="0"/>
                <a:ea typeface="Verdana" panose="020B0604030504040204" pitchFamily="34" charset="0"/>
                <a:cs typeface="Verdana" panose="020B0604030504040204" pitchFamily="34" charset="0"/>
              </a:rPr>
              <a:t>Ergänze</a:t>
            </a:r>
            <a:r>
              <a:rPr lang="de-DE" sz="1500" spc="-5"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die </a:t>
            </a:r>
            <a:r>
              <a:rPr lang="de-DE" sz="1500" spc="-20" dirty="0">
                <a:latin typeface="Verdana" panose="020B0604030504040204" pitchFamily="34" charset="0"/>
                <a:ea typeface="Verdana" panose="020B0604030504040204" pitchFamily="34" charset="0"/>
                <a:cs typeface="Verdana" panose="020B0604030504040204" pitchFamily="34" charset="0"/>
              </a:rPr>
              <a:t>Merksätze</a:t>
            </a:r>
            <a:r>
              <a:rPr lang="de-DE" sz="1500" spc="-5" dirty="0">
                <a:latin typeface="Verdana" panose="020B0604030504040204" pitchFamily="34" charset="0"/>
                <a:ea typeface="Verdana" panose="020B0604030504040204" pitchFamily="34" charset="0"/>
                <a:cs typeface="Verdana" panose="020B0604030504040204" pitchFamily="34" charset="0"/>
              </a:rPr>
              <a:t> </a:t>
            </a:r>
            <a:r>
              <a:rPr lang="de-DE" sz="1500" dirty="0">
                <a:latin typeface="Verdana" panose="020B0604030504040204" pitchFamily="34" charset="0"/>
                <a:ea typeface="Verdana" panose="020B0604030504040204" pitchFamily="34" charset="0"/>
                <a:cs typeface="Verdana" panose="020B0604030504040204" pitchFamily="34" charset="0"/>
              </a:rPr>
              <a:t>neben den Karteikarten</a:t>
            </a:r>
            <a:r>
              <a:rPr lang="de-DE" sz="1500" spc="-5" dirty="0">
                <a:latin typeface="Verdana" panose="020B0604030504040204" pitchFamily="34" charset="0"/>
                <a:ea typeface="Verdana" panose="020B0604030504040204" pitchFamily="34" charset="0"/>
                <a:cs typeface="Verdana" panose="020B0604030504040204" pitchFamily="34" charset="0"/>
              </a:rPr>
              <a:t> </a:t>
            </a:r>
            <a:r>
              <a:rPr lang="de-DE" sz="1500" spc="85" dirty="0">
                <a:latin typeface="Verdana" panose="020B0604030504040204" pitchFamily="34" charset="0"/>
                <a:ea typeface="Verdana" panose="020B0604030504040204" pitchFamily="34" charset="0"/>
                <a:cs typeface="Verdana" panose="020B0604030504040204" pitchFamily="34" charset="0"/>
              </a:rPr>
              <a:t>mit</a:t>
            </a:r>
            <a:r>
              <a:rPr lang="de-DE" sz="1500" dirty="0">
                <a:latin typeface="Verdana" panose="020B0604030504040204" pitchFamily="34" charset="0"/>
                <a:ea typeface="Verdana" panose="020B0604030504040204" pitchFamily="34" charset="0"/>
                <a:cs typeface="Verdana" panose="020B0604030504040204" pitchFamily="34" charset="0"/>
              </a:rPr>
              <a:t> </a:t>
            </a:r>
            <a:r>
              <a:rPr lang="de-DE" sz="1500" spc="-25" dirty="0">
                <a:latin typeface="Verdana" panose="020B0604030504040204" pitchFamily="34" charset="0"/>
                <a:ea typeface="Verdana" panose="020B0604030504040204" pitchFamily="34" charset="0"/>
                <a:cs typeface="Verdana" panose="020B0604030504040204" pitchFamily="34" charset="0"/>
              </a:rPr>
              <a:t>den </a:t>
            </a:r>
            <a:r>
              <a:rPr lang="de-DE" sz="1500" dirty="0">
                <a:latin typeface="Verdana" panose="020B0604030504040204" pitchFamily="34" charset="0"/>
                <a:ea typeface="Verdana" panose="020B0604030504040204" pitchFamily="34" charset="0"/>
                <a:cs typeface="Verdana" panose="020B0604030504040204" pitchFamily="34" charset="0"/>
              </a:rPr>
              <a:t>folgenden</a:t>
            </a:r>
            <a:r>
              <a:rPr lang="de-DE" sz="1500" spc="150" dirty="0">
                <a:latin typeface="Verdana" panose="020B0604030504040204" pitchFamily="34" charset="0"/>
                <a:ea typeface="Verdana" panose="020B0604030504040204" pitchFamily="34" charset="0"/>
                <a:cs typeface="Verdana" panose="020B0604030504040204" pitchFamily="34" charset="0"/>
              </a:rPr>
              <a:t> </a:t>
            </a:r>
            <a:r>
              <a:rPr lang="de-DE" sz="1500" spc="-10" dirty="0">
                <a:latin typeface="Verdana" panose="020B0604030504040204" pitchFamily="34" charset="0"/>
                <a:ea typeface="Verdana" panose="020B0604030504040204" pitchFamily="34" charset="0"/>
                <a:cs typeface="Verdana" panose="020B0604030504040204" pitchFamily="34" charset="0"/>
              </a:rPr>
              <a:t>Wörtern:</a:t>
            </a:r>
            <a:endParaRPr lang="de-DE" sz="1500" dirty="0">
              <a:latin typeface="Verdana" panose="020B0604030504040204" pitchFamily="34" charset="0"/>
              <a:ea typeface="Verdana" panose="020B0604030504040204" pitchFamily="34" charset="0"/>
              <a:cs typeface="Verdana" panose="020B0604030504040204" pitchFamily="34" charset="0"/>
            </a:endParaRPr>
          </a:p>
        </p:txBody>
      </p:sp>
      <p:sp>
        <p:nvSpPr>
          <p:cNvPr id="8" name="object 46">
            <a:extLst>
              <a:ext uri="{FF2B5EF4-FFF2-40B4-BE49-F238E27FC236}">
                <a16:creationId xmlns:a16="http://schemas.microsoft.com/office/drawing/2014/main" id="{F1C8E88F-248C-AA7F-2048-E74E08EAC859}"/>
              </a:ext>
            </a:extLst>
          </p:cNvPr>
          <p:cNvSpPr/>
          <p:nvPr/>
        </p:nvSpPr>
        <p:spPr>
          <a:xfrm>
            <a:off x="1050018" y="3512462"/>
            <a:ext cx="702287" cy="334542"/>
          </a:xfrm>
          <a:prstGeom prst="roundRect">
            <a:avLst/>
          </a:prstGeom>
          <a:solidFill>
            <a:srgbClr val="F3E0E6"/>
          </a:solidFill>
        </p:spPr>
        <p:txBody>
          <a:bodyPr wrap="square" lIns="72000" tIns="36000" rIns="36000" bIns="36000" rtlCol="0"/>
          <a:lstStyle/>
          <a:p>
            <a:r>
              <a:rPr lang="de-DE" sz="1400" dirty="0">
                <a:latin typeface="Verdana" panose="020B0604030504040204" pitchFamily="34" charset="0"/>
                <a:ea typeface="Verdana" panose="020B0604030504040204" pitchFamily="34" charset="0"/>
                <a:cs typeface="Verdana" panose="020B0604030504040204" pitchFamily="34" charset="0"/>
              </a:rPr>
              <a:t>Bilder</a:t>
            </a:r>
            <a:endParaRPr sz="1400" dirty="0">
              <a:latin typeface="Verdana" panose="020B0604030504040204" pitchFamily="34" charset="0"/>
              <a:ea typeface="Verdana" panose="020B0604030504040204" pitchFamily="34" charset="0"/>
              <a:cs typeface="Verdana" panose="020B0604030504040204" pitchFamily="34" charset="0"/>
            </a:endParaRPr>
          </a:p>
        </p:txBody>
      </p:sp>
      <p:sp>
        <p:nvSpPr>
          <p:cNvPr id="9" name="object 46">
            <a:extLst>
              <a:ext uri="{FF2B5EF4-FFF2-40B4-BE49-F238E27FC236}">
                <a16:creationId xmlns:a16="http://schemas.microsoft.com/office/drawing/2014/main" id="{F0FDC3CD-D6FF-6C26-AE5C-001F77FCA36C}"/>
              </a:ext>
            </a:extLst>
          </p:cNvPr>
          <p:cNvSpPr/>
          <p:nvPr/>
        </p:nvSpPr>
        <p:spPr>
          <a:xfrm>
            <a:off x="1807725" y="3512955"/>
            <a:ext cx="1191489" cy="334542"/>
          </a:xfrm>
          <a:prstGeom prst="roundRect">
            <a:avLst/>
          </a:prstGeom>
          <a:solidFill>
            <a:srgbClr val="F3E0E6"/>
          </a:solidFill>
        </p:spPr>
        <p:txBody>
          <a:bodyPr wrap="square" lIns="72000" tIns="36000" rIns="36000" bIns="36000" rtlCol="0"/>
          <a:lstStyle/>
          <a:p>
            <a:r>
              <a:rPr lang="de-DE" sz="1400" dirty="0">
                <a:latin typeface="Verdana" panose="020B0604030504040204" pitchFamily="34" charset="0"/>
                <a:ea typeface="Verdana" panose="020B0604030504040204" pitchFamily="34" charset="0"/>
                <a:cs typeface="Verdana" panose="020B0604030504040204" pitchFamily="34" charset="0"/>
              </a:rPr>
              <a:t>Überschrift</a:t>
            </a:r>
            <a:endParaRPr sz="1400" dirty="0">
              <a:latin typeface="Verdana" panose="020B0604030504040204" pitchFamily="34" charset="0"/>
              <a:ea typeface="Verdana" panose="020B0604030504040204" pitchFamily="34" charset="0"/>
              <a:cs typeface="Verdana" panose="020B0604030504040204" pitchFamily="34" charset="0"/>
            </a:endParaRPr>
          </a:p>
        </p:txBody>
      </p:sp>
      <p:sp>
        <p:nvSpPr>
          <p:cNvPr id="10" name="object 46">
            <a:extLst>
              <a:ext uri="{FF2B5EF4-FFF2-40B4-BE49-F238E27FC236}">
                <a16:creationId xmlns:a16="http://schemas.microsoft.com/office/drawing/2014/main" id="{5D882A82-0990-C9D6-20E2-01930CE13ED5}"/>
              </a:ext>
            </a:extLst>
          </p:cNvPr>
          <p:cNvSpPr/>
          <p:nvPr/>
        </p:nvSpPr>
        <p:spPr>
          <a:xfrm>
            <a:off x="3054635" y="3512462"/>
            <a:ext cx="1740781" cy="334542"/>
          </a:xfrm>
          <a:prstGeom prst="roundRect">
            <a:avLst/>
          </a:prstGeom>
          <a:solidFill>
            <a:srgbClr val="F3E0E6"/>
          </a:solidFill>
        </p:spPr>
        <p:txBody>
          <a:bodyPr wrap="square" lIns="72000" tIns="36000" rIns="36000" bIns="36000" rtlCol="0"/>
          <a:lstStyle/>
          <a:p>
            <a:r>
              <a:rPr lang="de-DE" sz="1400" dirty="0">
                <a:latin typeface="Verdana" panose="020B0604030504040204" pitchFamily="34" charset="0"/>
                <a:ea typeface="Verdana" panose="020B0604030504040204" pitchFamily="34" charset="0"/>
                <a:cs typeface="Verdana" panose="020B0604030504040204" pitchFamily="34" charset="0"/>
              </a:rPr>
              <a:t>wichtigen Wörter</a:t>
            </a:r>
            <a:endParaRPr sz="1400" dirty="0">
              <a:latin typeface="Verdana" panose="020B0604030504040204" pitchFamily="34" charset="0"/>
              <a:ea typeface="Verdana" panose="020B0604030504040204" pitchFamily="34" charset="0"/>
              <a:cs typeface="Verdana" panose="020B0604030504040204" pitchFamily="34" charset="0"/>
            </a:endParaRPr>
          </a:p>
        </p:txBody>
      </p:sp>
      <p:sp>
        <p:nvSpPr>
          <p:cNvPr id="11" name="object 46">
            <a:extLst>
              <a:ext uri="{FF2B5EF4-FFF2-40B4-BE49-F238E27FC236}">
                <a16:creationId xmlns:a16="http://schemas.microsoft.com/office/drawing/2014/main" id="{5964B8CB-B7D1-FDBA-878E-4381ABBE0DB9}"/>
              </a:ext>
            </a:extLst>
          </p:cNvPr>
          <p:cNvSpPr/>
          <p:nvPr/>
        </p:nvSpPr>
        <p:spPr>
          <a:xfrm>
            <a:off x="4850839" y="3514478"/>
            <a:ext cx="1030129" cy="334542"/>
          </a:xfrm>
          <a:prstGeom prst="roundRect">
            <a:avLst/>
          </a:prstGeom>
          <a:solidFill>
            <a:srgbClr val="F3E0E6"/>
          </a:solidFill>
        </p:spPr>
        <p:txBody>
          <a:bodyPr wrap="square" lIns="72000" tIns="36000" rIns="36000" bIns="36000" rtlCol="0"/>
          <a:lstStyle/>
          <a:p>
            <a:r>
              <a:rPr lang="de-DE" sz="1400" dirty="0">
                <a:latin typeface="Verdana" panose="020B0604030504040204" pitchFamily="34" charset="0"/>
                <a:ea typeface="Verdana" panose="020B0604030504040204" pitchFamily="34" charset="0"/>
                <a:cs typeface="Verdana" panose="020B0604030504040204" pitchFamily="34" charset="0"/>
              </a:rPr>
              <a:t>Einleitung</a:t>
            </a:r>
            <a:endParaRPr sz="1400" dirty="0">
              <a:latin typeface="Verdana" panose="020B0604030504040204" pitchFamily="34" charset="0"/>
              <a:ea typeface="Verdana" panose="020B0604030504040204" pitchFamily="34" charset="0"/>
              <a:cs typeface="Verdana" panose="020B0604030504040204" pitchFamily="34" charset="0"/>
            </a:endParaRPr>
          </a:p>
        </p:txBody>
      </p:sp>
      <p:sp>
        <p:nvSpPr>
          <p:cNvPr id="12" name="object 46">
            <a:extLst>
              <a:ext uri="{FF2B5EF4-FFF2-40B4-BE49-F238E27FC236}">
                <a16:creationId xmlns:a16="http://schemas.microsoft.com/office/drawing/2014/main" id="{838BFA12-A1C5-C845-E622-044BFBE5B28B}"/>
              </a:ext>
            </a:extLst>
          </p:cNvPr>
          <p:cNvSpPr/>
          <p:nvPr/>
        </p:nvSpPr>
        <p:spPr>
          <a:xfrm>
            <a:off x="5936391" y="3512462"/>
            <a:ext cx="702287" cy="334542"/>
          </a:xfrm>
          <a:prstGeom prst="roundRect">
            <a:avLst/>
          </a:prstGeom>
          <a:solidFill>
            <a:srgbClr val="F3E0E6"/>
          </a:solidFill>
        </p:spPr>
        <p:txBody>
          <a:bodyPr wrap="square" lIns="72000" tIns="36000" rIns="36000" bIns="36000" rtlCol="0"/>
          <a:lstStyle/>
          <a:p>
            <a:r>
              <a:rPr lang="de-DE" sz="1400" dirty="0">
                <a:latin typeface="Verdana" panose="020B0604030504040204" pitchFamily="34" charset="0"/>
                <a:ea typeface="Verdana" panose="020B0604030504040204" pitchFamily="34" charset="0"/>
                <a:cs typeface="Verdana" panose="020B0604030504040204" pitchFamily="34" charset="0"/>
              </a:rPr>
              <a:t>Poster</a:t>
            </a:r>
            <a:endParaRPr sz="1400" dirty="0">
              <a:latin typeface="Verdana" panose="020B0604030504040204" pitchFamily="34" charset="0"/>
              <a:ea typeface="Verdana" panose="020B0604030504040204" pitchFamily="34" charset="0"/>
              <a:cs typeface="Verdana" panose="020B0604030504040204" pitchFamily="34" charset="0"/>
            </a:endParaRPr>
          </a:p>
        </p:txBody>
      </p:sp>
      <p:sp>
        <p:nvSpPr>
          <p:cNvPr id="14" name="Abgerundetes Rechteck 13">
            <a:extLst>
              <a:ext uri="{FF2B5EF4-FFF2-40B4-BE49-F238E27FC236}">
                <a16:creationId xmlns:a16="http://schemas.microsoft.com/office/drawing/2014/main" id="{19EDA48A-EB4A-DE6D-2741-0859F54B2E98}"/>
              </a:ext>
            </a:extLst>
          </p:cNvPr>
          <p:cNvSpPr/>
          <p:nvPr/>
        </p:nvSpPr>
        <p:spPr>
          <a:xfrm>
            <a:off x="1170655" y="4204331"/>
            <a:ext cx="5812036" cy="955964"/>
          </a:xfrm>
          <a:prstGeom prst="roundRect">
            <a:avLst/>
          </a:prstGeom>
          <a:noFill/>
          <a:ln>
            <a:solidFill>
              <a:srgbClr val="B3105B"/>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lnSpc>
                <a:spcPct val="150000"/>
              </a:lnSpc>
              <a:buClr>
                <a:srgbClr val="B3105B"/>
              </a:buClr>
              <a:buFont typeface="+mj-lt"/>
              <a:buAutoNum type="arabicPeriod"/>
            </a:pPr>
            <a:r>
              <a:rPr lang="de-DE" sz="1400" dirty="0">
                <a:solidFill>
                  <a:schemeClr val="tx1"/>
                </a:solidFill>
                <a:latin typeface="Verdana" panose="020B0604030504040204" pitchFamily="34" charset="0"/>
                <a:ea typeface="Verdana" panose="020B0604030504040204" pitchFamily="34" charset="0"/>
                <a:cs typeface="Verdana" panose="020B0604030504040204" pitchFamily="34" charset="0"/>
              </a:rPr>
              <a:t>Schreibe kurz und knapp auf, was du sagen möchtest. Nutze dabei </a:t>
            </a:r>
            <a:r>
              <a:rPr lang="de-DE" sz="1400">
                <a:solidFill>
                  <a:schemeClr val="tx1"/>
                </a:solidFill>
                <a:latin typeface="Verdana" panose="020B0604030504040204" pitchFamily="34" charset="0"/>
                <a:ea typeface="Verdana" panose="020B0604030504040204" pitchFamily="34" charset="0"/>
                <a:cs typeface="Verdana" panose="020B0604030504040204" pitchFamily="34" charset="0"/>
              </a:rPr>
              <a:t>für jede __ </a:t>
            </a:r>
            <a:r>
              <a:rPr lang="de-DE" sz="1400" dirty="0">
                <a:solidFill>
                  <a:schemeClr val="tx1"/>
                </a:solidFill>
                <a:latin typeface="Verdana" panose="020B0604030504040204" pitchFamily="34" charset="0"/>
                <a:ea typeface="Verdana" panose="020B0604030504040204" pitchFamily="34" charset="0"/>
                <a:cs typeface="Verdana" panose="020B0604030504040204" pitchFamily="34" charset="0"/>
              </a:rPr>
              <a:t>__ __ __ __ __ __ __ __ __ __ </a:t>
            </a:r>
            <a:br>
              <a:rPr lang="de-DE" sz="1400" dirty="0">
                <a:solidFill>
                  <a:schemeClr val="tx1"/>
                </a:solidFill>
                <a:latin typeface="Verdana" panose="020B0604030504040204" pitchFamily="34" charset="0"/>
                <a:ea typeface="Verdana" panose="020B0604030504040204" pitchFamily="34" charset="0"/>
                <a:cs typeface="Verdana" panose="020B0604030504040204" pitchFamily="34" charset="0"/>
              </a:rPr>
            </a:br>
            <a:r>
              <a:rPr lang="de-DE" sz="1400" dirty="0">
                <a:solidFill>
                  <a:schemeClr val="tx1"/>
                </a:solidFill>
                <a:latin typeface="Verdana" panose="020B0604030504040204" pitchFamily="34" charset="0"/>
                <a:ea typeface="Verdana" panose="020B0604030504040204" pitchFamily="34" charset="0"/>
                <a:cs typeface="Verdana" panose="020B0604030504040204" pitchFamily="34" charset="0"/>
              </a:rPr>
              <a:t>auf deinem Poster eine neue Karteikarte. </a:t>
            </a:r>
          </a:p>
        </p:txBody>
      </p:sp>
      <p:cxnSp>
        <p:nvCxnSpPr>
          <p:cNvPr id="16" name="Gerade Verbindung 15">
            <a:extLst>
              <a:ext uri="{FF2B5EF4-FFF2-40B4-BE49-F238E27FC236}">
                <a16:creationId xmlns:a16="http://schemas.microsoft.com/office/drawing/2014/main" id="{357C4471-44B8-791C-86B7-11ACD67F836C}"/>
              </a:ext>
            </a:extLst>
          </p:cNvPr>
          <p:cNvCxnSpPr>
            <a:cxnSpLocks/>
            <a:stCxn id="14" idx="3"/>
          </p:cNvCxnSpPr>
          <p:nvPr/>
        </p:nvCxnSpPr>
        <p:spPr>
          <a:xfrm>
            <a:off x="6982691" y="4682313"/>
            <a:ext cx="576984" cy="0"/>
          </a:xfrm>
          <a:prstGeom prst="line">
            <a:avLst/>
          </a:prstGeom>
          <a:ln w="12700">
            <a:solidFill>
              <a:srgbClr val="B3105B"/>
            </a:solidFill>
            <a:prstDash val="sysDash"/>
          </a:ln>
        </p:spPr>
        <p:style>
          <a:lnRef idx="1">
            <a:schemeClr val="dk1"/>
          </a:lnRef>
          <a:fillRef idx="0">
            <a:schemeClr val="dk1"/>
          </a:fillRef>
          <a:effectRef idx="0">
            <a:schemeClr val="dk1"/>
          </a:effectRef>
          <a:fontRef idx="minor">
            <a:schemeClr val="tx1"/>
          </a:fontRef>
        </p:style>
      </p:cxnSp>
      <p:pic>
        <p:nvPicPr>
          <p:cNvPr id="19" name="object 38">
            <a:extLst>
              <a:ext uri="{FF2B5EF4-FFF2-40B4-BE49-F238E27FC236}">
                <a16:creationId xmlns:a16="http://schemas.microsoft.com/office/drawing/2014/main" id="{E800A57D-A7D8-5478-9F57-B2E887B72906}"/>
              </a:ext>
            </a:extLst>
          </p:cNvPr>
          <p:cNvPicPr/>
          <p:nvPr/>
        </p:nvPicPr>
        <p:blipFill>
          <a:blip r:embed="rId5" cstate="print"/>
          <a:stretch>
            <a:fillRect/>
          </a:stretch>
        </p:blipFill>
        <p:spPr>
          <a:xfrm>
            <a:off x="910691" y="3188894"/>
            <a:ext cx="158612" cy="164541"/>
          </a:xfrm>
          <a:prstGeom prst="rect">
            <a:avLst/>
          </a:prstGeom>
        </p:spPr>
      </p:pic>
      <p:pic>
        <p:nvPicPr>
          <p:cNvPr id="20" name="object 39">
            <a:extLst>
              <a:ext uri="{FF2B5EF4-FFF2-40B4-BE49-F238E27FC236}">
                <a16:creationId xmlns:a16="http://schemas.microsoft.com/office/drawing/2014/main" id="{EBB975E0-1F59-5404-79E1-F96E92467585}"/>
              </a:ext>
            </a:extLst>
          </p:cNvPr>
          <p:cNvPicPr/>
          <p:nvPr/>
        </p:nvPicPr>
        <p:blipFill>
          <a:blip r:embed="rId6" cstate="print"/>
          <a:stretch>
            <a:fillRect/>
          </a:stretch>
        </p:blipFill>
        <p:spPr>
          <a:xfrm>
            <a:off x="952785" y="3082353"/>
            <a:ext cx="74422" cy="74421"/>
          </a:xfrm>
          <a:prstGeom prst="rect">
            <a:avLst/>
          </a:prstGeom>
        </p:spPr>
      </p:pic>
      <p:pic>
        <p:nvPicPr>
          <p:cNvPr id="27" name="Grafik 26" descr="Ein Bild, das Text, Schrift, Screenshot, Handschrift enthält.&#10;&#10;KI-generierte Inhalte können fehlerhaft sein.">
            <a:extLst>
              <a:ext uri="{FF2B5EF4-FFF2-40B4-BE49-F238E27FC236}">
                <a16:creationId xmlns:a16="http://schemas.microsoft.com/office/drawing/2014/main" id="{BDEA7ED8-49D9-83AF-53C5-9F52264C5A49}"/>
              </a:ext>
            </a:extLst>
          </p:cNvPr>
          <p:cNvPicPr>
            <a:picLocks noChangeAspect="1"/>
          </p:cNvPicPr>
          <p:nvPr/>
        </p:nvPicPr>
        <p:blipFill>
          <a:blip r:embed="rId7"/>
          <a:stretch>
            <a:fillRect/>
          </a:stretch>
        </p:blipFill>
        <p:spPr>
          <a:xfrm>
            <a:off x="808308" y="5460619"/>
            <a:ext cx="5724853" cy="3673447"/>
          </a:xfrm>
          <a:prstGeom prst="rect">
            <a:avLst/>
          </a:prstGeom>
        </p:spPr>
      </p:pic>
      <p:sp>
        <p:nvSpPr>
          <p:cNvPr id="28" name="Abgerundetes Rechteck 27">
            <a:extLst>
              <a:ext uri="{FF2B5EF4-FFF2-40B4-BE49-F238E27FC236}">
                <a16:creationId xmlns:a16="http://schemas.microsoft.com/office/drawing/2014/main" id="{37BBCD69-9718-EC64-BDD7-5EBF285E3DCC}"/>
              </a:ext>
            </a:extLst>
          </p:cNvPr>
          <p:cNvSpPr/>
          <p:nvPr/>
        </p:nvSpPr>
        <p:spPr>
          <a:xfrm>
            <a:off x="358775" y="9431592"/>
            <a:ext cx="6842125" cy="711088"/>
          </a:xfrm>
          <a:prstGeom prst="roundRect">
            <a:avLst/>
          </a:prstGeom>
          <a:noFill/>
          <a:ln>
            <a:solidFill>
              <a:srgbClr val="B3105B"/>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lnSpc>
                <a:spcPct val="150000"/>
              </a:lnSpc>
              <a:buClr>
                <a:srgbClr val="B3105B"/>
              </a:buClr>
              <a:buFont typeface="+mj-lt"/>
              <a:buAutoNum type="arabicPeriod" startAt="2"/>
            </a:pPr>
            <a:r>
              <a:rPr lang="de-DE" sz="1400" dirty="0">
                <a:solidFill>
                  <a:schemeClr val="tx1"/>
                </a:solidFill>
                <a:latin typeface="Verdana" panose="020B0604030504040204" pitchFamily="34" charset="0"/>
                <a:ea typeface="Verdana" panose="020B0604030504040204" pitchFamily="34" charset="0"/>
                <a:cs typeface="Verdana" panose="020B0604030504040204" pitchFamily="34" charset="0"/>
              </a:rPr>
              <a:t>Du kannst auch kurze Sätze schreiben, zum Beispiel für die </a:t>
            </a:r>
            <a:br>
              <a:rPr lang="de-DE" sz="1400" dirty="0">
                <a:solidFill>
                  <a:schemeClr val="tx1"/>
                </a:solidFill>
                <a:latin typeface="Verdana" panose="020B0604030504040204" pitchFamily="34" charset="0"/>
                <a:ea typeface="Verdana" panose="020B0604030504040204" pitchFamily="34" charset="0"/>
                <a:cs typeface="Verdana" panose="020B0604030504040204" pitchFamily="34" charset="0"/>
              </a:rPr>
            </a:br>
            <a:r>
              <a:rPr lang="de-DE" sz="1400" dirty="0">
                <a:solidFill>
                  <a:schemeClr val="tx1"/>
                </a:solidFill>
                <a:latin typeface="Verdana" panose="020B0604030504040204" pitchFamily="34" charset="0"/>
                <a:ea typeface="Verdana" panose="020B0604030504040204" pitchFamily="34" charset="0"/>
                <a:cs typeface="Verdana" panose="020B0604030504040204" pitchFamily="34" charset="0"/>
              </a:rPr>
              <a:t>__ __ __ __ __ __ __ __ __ </a:t>
            </a:r>
            <a:r>
              <a:rPr lang="de-DE" sz="1400">
                <a:solidFill>
                  <a:schemeClr val="tx1"/>
                </a:solidFill>
                <a:latin typeface="Verdana" panose="020B0604030504040204" pitchFamily="34" charset="0"/>
                <a:ea typeface="Verdana" panose="020B0604030504040204" pitchFamily="34" charset="0"/>
                <a:cs typeface="Verdana" panose="020B0604030504040204" pitchFamily="34" charset="0"/>
              </a:rPr>
              <a:t>__ . </a:t>
            </a:r>
            <a:r>
              <a:rPr lang="de-DE" sz="1400" dirty="0">
                <a:solidFill>
                  <a:schemeClr val="tx1"/>
                </a:solidFill>
                <a:latin typeface="Verdana" panose="020B0604030504040204" pitchFamily="34" charset="0"/>
                <a:ea typeface="Verdana" panose="020B0604030504040204" pitchFamily="34" charset="0"/>
                <a:cs typeface="Verdana" panose="020B0604030504040204" pitchFamily="34" charset="0"/>
              </a:rPr>
              <a:t>Dann fällt dir der Start leichter.</a:t>
            </a:r>
          </a:p>
        </p:txBody>
      </p:sp>
      <p:cxnSp>
        <p:nvCxnSpPr>
          <p:cNvPr id="29" name="Gerade Verbindung 28">
            <a:extLst>
              <a:ext uri="{FF2B5EF4-FFF2-40B4-BE49-F238E27FC236}">
                <a16:creationId xmlns:a16="http://schemas.microsoft.com/office/drawing/2014/main" id="{749C767F-8B6C-7771-7486-5B5C257B1EF9}"/>
              </a:ext>
            </a:extLst>
          </p:cNvPr>
          <p:cNvCxnSpPr>
            <a:cxnSpLocks/>
          </p:cNvCxnSpPr>
          <p:nvPr/>
        </p:nvCxnSpPr>
        <p:spPr>
          <a:xfrm>
            <a:off x="3670732" y="8630221"/>
            <a:ext cx="0" cy="801371"/>
          </a:xfrm>
          <a:prstGeom prst="line">
            <a:avLst/>
          </a:prstGeom>
          <a:ln w="12700">
            <a:solidFill>
              <a:srgbClr val="B3105B"/>
            </a:solidFill>
            <a:prstDash val="sysDash"/>
          </a:ln>
        </p:spPr>
        <p:style>
          <a:lnRef idx="1">
            <a:schemeClr val="dk1"/>
          </a:lnRef>
          <a:fillRef idx="0">
            <a:schemeClr val="dk1"/>
          </a:fillRef>
          <a:effectRef idx="0">
            <a:schemeClr val="dk1"/>
          </a:effectRef>
          <a:fontRef idx="minor">
            <a:schemeClr val="tx1"/>
          </a:fontRef>
        </p:style>
      </p:cxnSp>
      <p:sp>
        <p:nvSpPr>
          <p:cNvPr id="31" name="Textfeld 30">
            <a:extLst>
              <a:ext uri="{FF2B5EF4-FFF2-40B4-BE49-F238E27FC236}">
                <a16:creationId xmlns:a16="http://schemas.microsoft.com/office/drawing/2014/main" id="{8F38B7D5-8873-7897-CD3B-78D562F2CB8E}"/>
              </a:ext>
            </a:extLst>
          </p:cNvPr>
          <p:cNvSpPr txBox="1"/>
          <p:nvPr/>
        </p:nvSpPr>
        <p:spPr>
          <a:xfrm>
            <a:off x="6982691" y="10172700"/>
            <a:ext cx="418234" cy="292388"/>
          </a:xfrm>
          <a:prstGeom prst="rect">
            <a:avLst/>
          </a:prstGeom>
          <a:noFill/>
        </p:spPr>
        <p:txBody>
          <a:bodyPr wrap="square" lIns="0" tIns="0" rIns="0" bIns="0" rtlCol="0">
            <a:spAutoFit/>
          </a:bodyPr>
          <a:lstStyle/>
          <a:p>
            <a:pPr algn="ctr"/>
            <a:r>
              <a:rPr lang="de-DE" sz="1900" b="1" dirty="0">
                <a:solidFill>
                  <a:srgbClr val="B3105B"/>
                </a:solidFill>
                <a:latin typeface="Verdana" panose="020B0604030504040204" pitchFamily="34" charset="0"/>
                <a:ea typeface="Verdana" panose="020B0604030504040204" pitchFamily="34" charset="0"/>
                <a:cs typeface="Verdana" panose="020B0604030504040204" pitchFamily="34" charset="0"/>
              </a:rPr>
              <a:t>1</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3187A-B397-F2CD-EA51-0D5DC145A8ED}"/>
            </a:ext>
          </a:extLst>
        </p:cNvPr>
        <p:cNvGrpSpPr/>
        <p:nvPr/>
      </p:nvGrpSpPr>
      <p:grpSpPr>
        <a:xfrm>
          <a:off x="0" y="0"/>
          <a:ext cx="0" cy="0"/>
          <a:chOff x="0" y="0"/>
          <a:chExt cx="0" cy="0"/>
        </a:xfrm>
      </p:grpSpPr>
      <p:sp>
        <p:nvSpPr>
          <p:cNvPr id="14" name="Abgerundetes Rechteck 13">
            <a:extLst>
              <a:ext uri="{FF2B5EF4-FFF2-40B4-BE49-F238E27FC236}">
                <a16:creationId xmlns:a16="http://schemas.microsoft.com/office/drawing/2014/main" id="{57785991-1895-884E-7B6F-04AD33C512A4}"/>
              </a:ext>
            </a:extLst>
          </p:cNvPr>
          <p:cNvSpPr/>
          <p:nvPr/>
        </p:nvSpPr>
        <p:spPr>
          <a:xfrm>
            <a:off x="1628775" y="1315383"/>
            <a:ext cx="5040246" cy="1257532"/>
          </a:xfrm>
          <a:prstGeom prst="roundRect">
            <a:avLst/>
          </a:prstGeom>
          <a:noFill/>
          <a:ln>
            <a:solidFill>
              <a:srgbClr val="B3105B"/>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lnSpc>
                <a:spcPct val="150000"/>
              </a:lnSpc>
              <a:buClr>
                <a:srgbClr val="B3105B"/>
              </a:buClr>
              <a:buFont typeface="+mj-lt"/>
              <a:buAutoNum type="arabicPeriod" startAt="3"/>
            </a:pPr>
            <a:r>
              <a:rPr lang="de-DE" sz="1400" dirty="0">
                <a:solidFill>
                  <a:schemeClr val="tx1"/>
                </a:solidFill>
                <a:latin typeface="Verdana" panose="020B0604030504040204" pitchFamily="34" charset="0"/>
                <a:ea typeface="Verdana" panose="020B0604030504040204" pitchFamily="34" charset="0"/>
                <a:cs typeface="Verdana" panose="020B0604030504040204" pitchFamily="34" charset="0"/>
              </a:rPr>
              <a:t>Nummern auf deinen Karteikarten helfen dir, dein __ __ __ __ __ __ in der richtigen Reihenfolge vorzustellen. </a:t>
            </a:r>
          </a:p>
        </p:txBody>
      </p:sp>
      <p:sp>
        <p:nvSpPr>
          <p:cNvPr id="28" name="Abgerundetes Rechteck 27">
            <a:extLst>
              <a:ext uri="{FF2B5EF4-FFF2-40B4-BE49-F238E27FC236}">
                <a16:creationId xmlns:a16="http://schemas.microsoft.com/office/drawing/2014/main" id="{799E6506-11BE-9087-5EC4-4730184D59DA}"/>
              </a:ext>
            </a:extLst>
          </p:cNvPr>
          <p:cNvSpPr/>
          <p:nvPr/>
        </p:nvSpPr>
        <p:spPr>
          <a:xfrm>
            <a:off x="358773" y="8377138"/>
            <a:ext cx="6842127" cy="1218476"/>
          </a:xfrm>
          <a:prstGeom prst="roundRect">
            <a:avLst/>
          </a:prstGeom>
          <a:noFill/>
          <a:ln>
            <a:solidFill>
              <a:srgbClr val="B3105B"/>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lnSpc>
                <a:spcPct val="150000"/>
              </a:lnSpc>
              <a:buClr>
                <a:srgbClr val="B3105B"/>
              </a:buClr>
              <a:buFont typeface="+mj-lt"/>
              <a:buAutoNum type="arabicPeriod" startAt="5"/>
            </a:pPr>
            <a:r>
              <a:rPr lang="de-DE" sz="1400" dirty="0">
                <a:solidFill>
                  <a:schemeClr val="tx1"/>
                </a:solidFill>
                <a:latin typeface="Verdana" panose="020B0604030504040204" pitchFamily="34" charset="0"/>
                <a:ea typeface="Verdana" panose="020B0604030504040204" pitchFamily="34" charset="0"/>
                <a:cs typeface="Verdana" panose="020B0604030504040204" pitchFamily="34" charset="0"/>
              </a:rPr>
              <a:t>Schreibe alle __ __ __ __ __ __ __ __ __     __ __ __ __ __ __ </a:t>
            </a:r>
            <a:br>
              <a:rPr lang="de-DE" sz="1400" dirty="0">
                <a:solidFill>
                  <a:schemeClr val="tx1"/>
                </a:solidFill>
                <a:latin typeface="Verdana" panose="020B0604030504040204" pitchFamily="34" charset="0"/>
                <a:ea typeface="Verdana" panose="020B0604030504040204" pitchFamily="34" charset="0"/>
                <a:cs typeface="Verdana" panose="020B0604030504040204" pitchFamily="34" charset="0"/>
              </a:rPr>
            </a:br>
            <a:r>
              <a:rPr lang="de-DE" sz="1400" dirty="0">
                <a:solidFill>
                  <a:schemeClr val="tx1"/>
                </a:solidFill>
                <a:latin typeface="Verdana" panose="020B0604030504040204" pitchFamily="34" charset="0"/>
                <a:ea typeface="Verdana" panose="020B0604030504040204" pitchFamily="34" charset="0"/>
                <a:cs typeface="Verdana" panose="020B0604030504040204" pitchFamily="34" charset="0"/>
              </a:rPr>
              <a:t>auf deine Karteikarten. Wenn dir ein Wort nicht mehr einfällt, kannst du dort nachsehen.</a:t>
            </a:r>
          </a:p>
        </p:txBody>
      </p:sp>
      <p:cxnSp>
        <p:nvCxnSpPr>
          <p:cNvPr id="29" name="Gerade Verbindung 28">
            <a:extLst>
              <a:ext uri="{FF2B5EF4-FFF2-40B4-BE49-F238E27FC236}">
                <a16:creationId xmlns:a16="http://schemas.microsoft.com/office/drawing/2014/main" id="{DEBEA930-8998-8601-60DC-363A68A2AD61}"/>
              </a:ext>
            </a:extLst>
          </p:cNvPr>
          <p:cNvCxnSpPr>
            <a:cxnSpLocks/>
          </p:cNvCxnSpPr>
          <p:nvPr/>
        </p:nvCxnSpPr>
        <p:spPr>
          <a:xfrm>
            <a:off x="5656695" y="2572915"/>
            <a:ext cx="0" cy="1878944"/>
          </a:xfrm>
          <a:prstGeom prst="line">
            <a:avLst/>
          </a:prstGeom>
          <a:ln w="12700">
            <a:solidFill>
              <a:srgbClr val="B3105B"/>
            </a:solidFill>
            <a:prstDash val="sysDash"/>
          </a:ln>
        </p:spPr>
        <p:style>
          <a:lnRef idx="1">
            <a:schemeClr val="dk1"/>
          </a:lnRef>
          <a:fillRef idx="0">
            <a:schemeClr val="dk1"/>
          </a:fillRef>
          <a:effectRef idx="0">
            <a:schemeClr val="dk1"/>
          </a:effectRef>
          <a:fontRef idx="minor">
            <a:schemeClr val="tx1"/>
          </a:fontRef>
        </p:style>
      </p:cxnSp>
      <p:sp>
        <p:nvSpPr>
          <p:cNvPr id="31" name="Textfeld 30">
            <a:extLst>
              <a:ext uri="{FF2B5EF4-FFF2-40B4-BE49-F238E27FC236}">
                <a16:creationId xmlns:a16="http://schemas.microsoft.com/office/drawing/2014/main" id="{BA10BB38-27D8-A92A-CB08-F31BFA354097}"/>
              </a:ext>
            </a:extLst>
          </p:cNvPr>
          <p:cNvSpPr txBox="1"/>
          <p:nvPr/>
        </p:nvSpPr>
        <p:spPr>
          <a:xfrm>
            <a:off x="6982691" y="10172700"/>
            <a:ext cx="418234" cy="292388"/>
          </a:xfrm>
          <a:prstGeom prst="rect">
            <a:avLst/>
          </a:prstGeom>
          <a:noFill/>
        </p:spPr>
        <p:txBody>
          <a:bodyPr wrap="square" lIns="0" tIns="0" rIns="0" bIns="0" rtlCol="0">
            <a:spAutoFit/>
          </a:bodyPr>
          <a:lstStyle/>
          <a:p>
            <a:pPr algn="ctr"/>
            <a:r>
              <a:rPr lang="de-DE" sz="1900" b="1" dirty="0">
                <a:solidFill>
                  <a:srgbClr val="B3105B"/>
                </a:solidFill>
                <a:latin typeface="Verdana" panose="020B0604030504040204" pitchFamily="34" charset="0"/>
                <a:ea typeface="Verdana" panose="020B0604030504040204" pitchFamily="34" charset="0"/>
                <a:cs typeface="Verdana" panose="020B0604030504040204" pitchFamily="34" charset="0"/>
              </a:rPr>
              <a:t>2</a:t>
            </a:r>
          </a:p>
        </p:txBody>
      </p:sp>
      <p:sp>
        <p:nvSpPr>
          <p:cNvPr id="18" name="Abgerundetes Rechteck 17">
            <a:extLst>
              <a:ext uri="{FF2B5EF4-FFF2-40B4-BE49-F238E27FC236}">
                <a16:creationId xmlns:a16="http://schemas.microsoft.com/office/drawing/2014/main" id="{2AB712A9-3541-6836-2F32-886622F5E9C5}"/>
              </a:ext>
            </a:extLst>
          </p:cNvPr>
          <p:cNvSpPr/>
          <p:nvPr/>
        </p:nvSpPr>
        <p:spPr>
          <a:xfrm>
            <a:off x="700468" y="2800954"/>
            <a:ext cx="4664011" cy="889029"/>
          </a:xfrm>
          <a:prstGeom prst="roundRect">
            <a:avLst/>
          </a:prstGeom>
          <a:noFill/>
          <a:ln>
            <a:solidFill>
              <a:srgbClr val="B3105B"/>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lnSpc>
                <a:spcPct val="150000"/>
              </a:lnSpc>
              <a:buClr>
                <a:srgbClr val="B3105B"/>
              </a:buClr>
              <a:buFont typeface="+mj-lt"/>
              <a:buAutoNum type="arabicPeriod" startAt="4"/>
            </a:pPr>
            <a:r>
              <a:rPr lang="de-DE" sz="1400" dirty="0">
                <a:solidFill>
                  <a:schemeClr val="tx1"/>
                </a:solidFill>
                <a:latin typeface="Verdana" panose="020B0604030504040204" pitchFamily="34" charset="0"/>
                <a:ea typeface="Verdana" panose="020B0604030504040204" pitchFamily="34" charset="0"/>
                <a:cs typeface="Verdana" panose="020B0604030504040204" pitchFamily="34" charset="0"/>
              </a:rPr>
              <a:t>Du kannst auch kleine __ __ __ __ __ __ als Erinnerung malen. </a:t>
            </a:r>
          </a:p>
        </p:txBody>
      </p:sp>
      <p:pic>
        <p:nvPicPr>
          <p:cNvPr id="23" name="Grafik 22" descr="Ein Bild, das Text, Screenshot, Schrift, Handschrift enthält.&#10;&#10;KI-generierte Inhalte können fehlerhaft sein.">
            <a:extLst>
              <a:ext uri="{FF2B5EF4-FFF2-40B4-BE49-F238E27FC236}">
                <a16:creationId xmlns:a16="http://schemas.microsoft.com/office/drawing/2014/main" id="{F613E147-7B28-82E5-51E6-9337EEC218EE}"/>
              </a:ext>
            </a:extLst>
          </p:cNvPr>
          <p:cNvPicPr>
            <a:picLocks noChangeAspect="1"/>
          </p:cNvPicPr>
          <p:nvPr/>
        </p:nvPicPr>
        <p:blipFill>
          <a:blip r:embed="rId3"/>
          <a:stretch>
            <a:fillRect/>
          </a:stretch>
        </p:blipFill>
        <p:spPr>
          <a:xfrm>
            <a:off x="1260667" y="4451859"/>
            <a:ext cx="4805168" cy="3163402"/>
          </a:xfrm>
          <a:prstGeom prst="rect">
            <a:avLst/>
          </a:prstGeom>
        </p:spPr>
      </p:pic>
      <p:cxnSp>
        <p:nvCxnSpPr>
          <p:cNvPr id="25" name="Gerade Verbindung 24">
            <a:extLst>
              <a:ext uri="{FF2B5EF4-FFF2-40B4-BE49-F238E27FC236}">
                <a16:creationId xmlns:a16="http://schemas.microsoft.com/office/drawing/2014/main" id="{315AAA30-2CE9-BFC7-77D6-5BFE54F1A7DF}"/>
              </a:ext>
            </a:extLst>
          </p:cNvPr>
          <p:cNvCxnSpPr>
            <a:cxnSpLocks/>
          </p:cNvCxnSpPr>
          <p:nvPr/>
        </p:nvCxnSpPr>
        <p:spPr>
          <a:xfrm>
            <a:off x="5053191" y="3689983"/>
            <a:ext cx="0" cy="1701348"/>
          </a:xfrm>
          <a:prstGeom prst="line">
            <a:avLst/>
          </a:prstGeom>
          <a:ln w="12700">
            <a:solidFill>
              <a:srgbClr val="B3105B"/>
            </a:solidFill>
            <a:prstDash val="sysDash"/>
          </a:ln>
        </p:spPr>
        <p:style>
          <a:lnRef idx="1">
            <a:schemeClr val="dk1"/>
          </a:lnRef>
          <a:fillRef idx="0">
            <a:schemeClr val="dk1"/>
          </a:fillRef>
          <a:effectRef idx="0">
            <a:schemeClr val="dk1"/>
          </a:effectRef>
          <a:fontRef idx="minor">
            <a:schemeClr val="tx1"/>
          </a:fontRef>
        </p:style>
      </p:cxnSp>
      <p:cxnSp>
        <p:nvCxnSpPr>
          <p:cNvPr id="30" name="Gerade Verbindung 29">
            <a:extLst>
              <a:ext uri="{FF2B5EF4-FFF2-40B4-BE49-F238E27FC236}">
                <a16:creationId xmlns:a16="http://schemas.microsoft.com/office/drawing/2014/main" id="{64EFAB15-FB43-BA13-2D86-CDA94E3E0ACA}"/>
              </a:ext>
            </a:extLst>
          </p:cNvPr>
          <p:cNvCxnSpPr>
            <a:cxnSpLocks/>
          </p:cNvCxnSpPr>
          <p:nvPr/>
        </p:nvCxnSpPr>
        <p:spPr>
          <a:xfrm>
            <a:off x="0" y="5080435"/>
            <a:ext cx="1413879" cy="0"/>
          </a:xfrm>
          <a:prstGeom prst="line">
            <a:avLst/>
          </a:prstGeom>
          <a:ln w="12700">
            <a:solidFill>
              <a:srgbClr val="B3105B"/>
            </a:solidFill>
            <a:prstDash val="sysDash"/>
          </a:ln>
        </p:spPr>
        <p:style>
          <a:lnRef idx="1">
            <a:schemeClr val="dk1"/>
          </a:lnRef>
          <a:fillRef idx="0">
            <a:schemeClr val="dk1"/>
          </a:fillRef>
          <a:effectRef idx="0">
            <a:schemeClr val="dk1"/>
          </a:effectRef>
          <a:fontRef idx="minor">
            <a:schemeClr val="tx1"/>
          </a:fontRef>
        </p:style>
      </p:cxnSp>
      <p:cxnSp>
        <p:nvCxnSpPr>
          <p:cNvPr id="35" name="Gerade Verbindung 34">
            <a:extLst>
              <a:ext uri="{FF2B5EF4-FFF2-40B4-BE49-F238E27FC236}">
                <a16:creationId xmlns:a16="http://schemas.microsoft.com/office/drawing/2014/main" id="{72A82EC8-8CCA-A8C5-4F23-AB435A120505}"/>
              </a:ext>
            </a:extLst>
          </p:cNvPr>
          <p:cNvCxnSpPr>
            <a:cxnSpLocks/>
          </p:cNvCxnSpPr>
          <p:nvPr/>
        </p:nvCxnSpPr>
        <p:spPr>
          <a:xfrm>
            <a:off x="3291447" y="7152517"/>
            <a:ext cx="0" cy="1224621"/>
          </a:xfrm>
          <a:prstGeom prst="line">
            <a:avLst/>
          </a:prstGeom>
          <a:ln w="12700">
            <a:solidFill>
              <a:srgbClr val="B3105B"/>
            </a:solidFill>
            <a:prstDash val="sysDash"/>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86258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3523E500-BAD7-C393-3105-6AFDE282E15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9457" y="1283006"/>
            <a:ext cx="528929" cy="528929"/>
          </a:xfrm>
          <a:prstGeom prst="rect">
            <a:avLst/>
          </a:prstGeom>
        </p:spPr>
      </p:pic>
      <p:sp>
        <p:nvSpPr>
          <p:cNvPr id="5" name="Textplatzhalter 6">
            <a:extLst>
              <a:ext uri="{FF2B5EF4-FFF2-40B4-BE49-F238E27FC236}">
                <a16:creationId xmlns:a16="http://schemas.microsoft.com/office/drawing/2014/main" id="{DBBF321E-44C7-5A80-B338-F771F15BC65F}"/>
              </a:ext>
            </a:extLst>
          </p:cNvPr>
          <p:cNvSpPr txBox="1">
            <a:spLocks/>
          </p:cNvSpPr>
          <p:nvPr/>
        </p:nvSpPr>
        <p:spPr>
          <a:xfrm>
            <a:off x="1158506" y="1283006"/>
            <a:ext cx="6110199" cy="919017"/>
          </a:xfrm>
          <a:prstGeom prst="rect">
            <a:avLst/>
          </a:prstGeom>
        </p:spPr>
        <p:txBody>
          <a:bodyPr vert="horz" lIns="0" tIns="0" rIns="0" bIns="0" rtlCol="0">
            <a:noAutofit/>
          </a:bodyPr>
          <a:lstStyle>
            <a:lvl1pPr marL="0" indent="0" algn="l" defTabSz="457200" rtl="0" eaLnBrk="1" latinLnBrk="0" hangingPunct="1">
              <a:lnSpc>
                <a:spcPct val="90000"/>
              </a:lnSpc>
              <a:spcBef>
                <a:spcPct val="20000"/>
              </a:spcBef>
              <a:buFont typeface="Arial"/>
              <a:buNone/>
              <a:defRPr sz="1600" b="0" i="0" kern="1200">
                <a:solidFill>
                  <a:schemeClr val="tx1"/>
                </a:solidFill>
                <a:latin typeface="Aptos" panose="020B0004020202020204" pitchFamily="34" charset="0"/>
                <a:ea typeface="+mn-ea"/>
                <a:cs typeface="+mn-cs"/>
              </a:defRPr>
            </a:lvl1pPr>
            <a:lvl2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2pPr>
            <a:lvl3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3pPr>
            <a:lvl4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4pPr>
            <a:lvl5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2700" marR="5080" indent="1270">
              <a:lnSpc>
                <a:spcPct val="112000"/>
              </a:lnSpc>
              <a:spcBef>
                <a:spcPts val="100"/>
              </a:spcBef>
            </a:pPr>
            <a:r>
              <a:rPr lang="de-DE" sz="1500" spc="-35" dirty="0">
                <a:latin typeface="Verdana" panose="020B0604030504040204" pitchFamily="34" charset="0"/>
                <a:ea typeface="Verdana" panose="020B0604030504040204" pitchFamily="34" charset="0"/>
                <a:cs typeface="Verdana" panose="020B0604030504040204" pitchFamily="34" charset="0"/>
              </a:rPr>
              <a:t>Jetzt bist du dran! Gestalte die leere Karteikarte zu der </a:t>
            </a:r>
            <a:r>
              <a:rPr lang="de-DE" sz="1500" spc="-35">
                <a:latin typeface="Verdana" panose="020B0604030504040204" pitchFamily="34" charset="0"/>
                <a:ea typeface="Verdana" panose="020B0604030504040204" pitchFamily="34" charset="0"/>
                <a:cs typeface="Verdana" panose="020B0604030504040204" pitchFamily="34" charset="0"/>
              </a:rPr>
              <a:t>Überschrift </a:t>
            </a:r>
            <a:r>
              <a:rPr lang="de-DE" sz="1600" b="0" i="0" kern="1200">
                <a:solidFill>
                  <a:srgbClr val="000000"/>
                </a:solidFill>
                <a:effectLst/>
                <a:latin typeface="Helvetica" pitchFamily="2" charset="0"/>
                <a:ea typeface="+mn-ea"/>
                <a:cs typeface="+mn-cs"/>
              </a:rPr>
              <a:t>„</a:t>
            </a:r>
            <a:r>
              <a:rPr lang="de-DE" sz="1500" spc="-35">
                <a:latin typeface="Verdana" panose="020B0604030504040204" pitchFamily="34" charset="0"/>
                <a:ea typeface="Verdana" panose="020B0604030504040204" pitchFamily="34" charset="0"/>
                <a:cs typeface="Verdana" panose="020B0604030504040204" pitchFamily="34" charset="0"/>
              </a:rPr>
              <a:t>Der </a:t>
            </a:r>
            <a:r>
              <a:rPr lang="de-DE" sz="1500" spc="-35" dirty="0">
                <a:latin typeface="Verdana" panose="020B0604030504040204" pitchFamily="34" charset="0"/>
                <a:ea typeface="Verdana" panose="020B0604030504040204" pitchFamily="34" charset="0"/>
                <a:cs typeface="Verdana" panose="020B0604030504040204" pitchFamily="34" charset="0"/>
              </a:rPr>
              <a:t>Schwanz </a:t>
            </a:r>
            <a:r>
              <a:rPr lang="de-DE" sz="1500" spc="-35">
                <a:latin typeface="Verdana" panose="020B0604030504040204" pitchFamily="34" charset="0"/>
                <a:ea typeface="Verdana" panose="020B0604030504040204" pitchFamily="34" charset="0"/>
                <a:cs typeface="Verdana" panose="020B0604030504040204" pitchFamily="34" charset="0"/>
              </a:rPr>
              <a:t>des Eichhörnchens</a:t>
            </a:r>
            <a:r>
              <a:rPr lang="de-DE" sz="1400">
                <a:solidFill>
                  <a:srgbClr val="000000"/>
                </a:solidFill>
                <a:latin typeface="Helvetica" pitchFamily="2" charset="0"/>
              </a:rPr>
              <a:t>“</a:t>
            </a:r>
            <a:r>
              <a:rPr lang="de-DE" sz="1500" spc="-35">
                <a:latin typeface="Verdana" panose="020B0604030504040204" pitchFamily="34" charset="0"/>
                <a:ea typeface="Verdana" panose="020B0604030504040204" pitchFamily="34" charset="0"/>
                <a:cs typeface="Verdana" panose="020B0604030504040204" pitchFamily="34" charset="0"/>
              </a:rPr>
              <a:t>. </a:t>
            </a:r>
            <a:r>
              <a:rPr lang="de-DE" sz="1500" spc="-35" dirty="0">
                <a:latin typeface="Verdana" panose="020B0604030504040204" pitchFamily="34" charset="0"/>
                <a:ea typeface="Verdana" panose="020B0604030504040204" pitchFamily="34" charset="0"/>
                <a:cs typeface="Verdana" panose="020B0604030504040204" pitchFamily="34" charset="0"/>
              </a:rPr>
              <a:t>Ullas Text hilft dir dabei. Denke dabei auch an die Merksätze 1–5 auf Seite 1 und Seite 2. </a:t>
            </a:r>
            <a:endParaRPr lang="de-DE" sz="1500" dirty="0">
              <a:latin typeface="Verdana" panose="020B0604030504040204" pitchFamily="34" charset="0"/>
              <a:ea typeface="Verdana" panose="020B0604030504040204" pitchFamily="34" charset="0"/>
              <a:cs typeface="Verdana" panose="020B0604030504040204" pitchFamily="34" charset="0"/>
            </a:endParaRPr>
          </a:p>
        </p:txBody>
      </p:sp>
      <p:sp>
        <p:nvSpPr>
          <p:cNvPr id="7" name="Textfeld 6">
            <a:extLst>
              <a:ext uri="{FF2B5EF4-FFF2-40B4-BE49-F238E27FC236}">
                <a16:creationId xmlns:a16="http://schemas.microsoft.com/office/drawing/2014/main" id="{0466A5E2-A32F-3733-8105-771C9E10A6CF}"/>
              </a:ext>
            </a:extLst>
          </p:cNvPr>
          <p:cNvSpPr txBox="1"/>
          <p:nvPr/>
        </p:nvSpPr>
        <p:spPr>
          <a:xfrm>
            <a:off x="6982691" y="10172700"/>
            <a:ext cx="418234" cy="292388"/>
          </a:xfrm>
          <a:prstGeom prst="rect">
            <a:avLst/>
          </a:prstGeom>
          <a:noFill/>
        </p:spPr>
        <p:txBody>
          <a:bodyPr wrap="square" lIns="0" tIns="0" rIns="0" bIns="0" rtlCol="0">
            <a:spAutoFit/>
          </a:bodyPr>
          <a:lstStyle/>
          <a:p>
            <a:pPr algn="ctr"/>
            <a:r>
              <a:rPr lang="de-DE" sz="1900" b="1" dirty="0">
                <a:solidFill>
                  <a:srgbClr val="B3105B"/>
                </a:solidFill>
                <a:latin typeface="Verdana" panose="020B0604030504040204" pitchFamily="34" charset="0"/>
                <a:ea typeface="Verdana" panose="020B0604030504040204" pitchFamily="34" charset="0"/>
                <a:cs typeface="Verdana" panose="020B0604030504040204" pitchFamily="34" charset="0"/>
              </a:rPr>
              <a:t>3</a:t>
            </a:r>
          </a:p>
        </p:txBody>
      </p:sp>
      <p:pic>
        <p:nvPicPr>
          <p:cNvPr id="8" name="object 21">
            <a:extLst>
              <a:ext uri="{FF2B5EF4-FFF2-40B4-BE49-F238E27FC236}">
                <a16:creationId xmlns:a16="http://schemas.microsoft.com/office/drawing/2014/main" id="{29B65808-3063-47F7-FD30-CF1144FC8886}"/>
              </a:ext>
            </a:extLst>
          </p:cNvPr>
          <p:cNvPicPr/>
          <p:nvPr/>
        </p:nvPicPr>
        <p:blipFill>
          <a:blip r:embed="rId4" cstate="print"/>
          <a:stretch>
            <a:fillRect/>
          </a:stretch>
        </p:blipFill>
        <p:spPr>
          <a:xfrm>
            <a:off x="399458" y="2363068"/>
            <a:ext cx="1835989" cy="1871560"/>
          </a:xfrm>
          <a:prstGeom prst="rect">
            <a:avLst/>
          </a:prstGeom>
        </p:spPr>
      </p:pic>
      <p:sp>
        <p:nvSpPr>
          <p:cNvPr id="10" name="Textplatzhalter 6">
            <a:extLst>
              <a:ext uri="{FF2B5EF4-FFF2-40B4-BE49-F238E27FC236}">
                <a16:creationId xmlns:a16="http://schemas.microsoft.com/office/drawing/2014/main" id="{DB481BC7-2ED6-8A8E-2584-5219ACD21872}"/>
              </a:ext>
            </a:extLst>
          </p:cNvPr>
          <p:cNvSpPr txBox="1">
            <a:spLocks/>
          </p:cNvSpPr>
          <p:nvPr/>
        </p:nvSpPr>
        <p:spPr>
          <a:xfrm>
            <a:off x="2263568" y="2400405"/>
            <a:ext cx="5005137" cy="2224430"/>
          </a:xfrm>
          <a:prstGeom prst="rect">
            <a:avLst/>
          </a:prstGeom>
        </p:spPr>
        <p:txBody>
          <a:bodyPr vert="horz" lIns="0" tIns="0" rIns="0" bIns="0" rtlCol="0">
            <a:noAutofit/>
          </a:bodyPr>
          <a:lstStyle>
            <a:lvl1pPr marL="0" indent="0" algn="l" defTabSz="457200" rtl="0" eaLnBrk="1" latinLnBrk="0" hangingPunct="1">
              <a:lnSpc>
                <a:spcPct val="90000"/>
              </a:lnSpc>
              <a:spcBef>
                <a:spcPct val="20000"/>
              </a:spcBef>
              <a:buFont typeface="Arial"/>
              <a:buNone/>
              <a:defRPr sz="1600" b="0" i="0" kern="1200">
                <a:solidFill>
                  <a:schemeClr val="tx1"/>
                </a:solidFill>
                <a:latin typeface="Aptos" panose="020B0004020202020204" pitchFamily="34" charset="0"/>
                <a:ea typeface="+mn-ea"/>
                <a:cs typeface="+mn-cs"/>
              </a:defRPr>
            </a:lvl1pPr>
            <a:lvl2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2pPr>
            <a:lvl3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3pPr>
            <a:lvl4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4pPr>
            <a:lvl5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2700" marR="5080" indent="1270">
              <a:lnSpc>
                <a:spcPct val="112000"/>
              </a:lnSpc>
              <a:spcBef>
                <a:spcPts val="100"/>
              </a:spcBef>
            </a:pPr>
            <a:r>
              <a:rPr lang="de-DE" sz="1500" spc="-35" dirty="0">
                <a:solidFill>
                  <a:srgbClr val="92583B"/>
                </a:solidFill>
                <a:latin typeface="Verdana" panose="020B0604030504040204" pitchFamily="34" charset="0"/>
                <a:ea typeface="Verdana" panose="020B0604030504040204" pitchFamily="34" charset="0"/>
                <a:cs typeface="Verdana" panose="020B0604030504040204" pitchFamily="34" charset="0"/>
              </a:rPr>
              <a:t>Am auffälligsten ist der buschige Schwanz des Eichhörnchens. Er ist 15 bis 20 Zentimeter lang und wird beim Laufen in die Höhe gestreckt. Der Schwanz ist länger als der restliche Körper des Tieres.  </a:t>
            </a:r>
          </a:p>
          <a:p>
            <a:pPr marL="12700" marR="5080" indent="1270">
              <a:lnSpc>
                <a:spcPct val="112000"/>
              </a:lnSpc>
              <a:spcBef>
                <a:spcPts val="700"/>
              </a:spcBef>
            </a:pPr>
            <a:r>
              <a:rPr lang="de-DE" sz="1500" spc="-35" dirty="0">
                <a:solidFill>
                  <a:srgbClr val="92583B"/>
                </a:solidFill>
                <a:latin typeface="Verdana" panose="020B0604030504040204" pitchFamily="34" charset="0"/>
                <a:ea typeface="Verdana" panose="020B0604030504040204" pitchFamily="34" charset="0"/>
                <a:cs typeface="Verdana" panose="020B0604030504040204" pitchFamily="34" charset="0"/>
              </a:rPr>
              <a:t>Wenn das Eichhörnchen von Ast zu Ast springt, dient der Schwanz als Steuerruder. Beim Klettern hilft er dem Eichhörnchen, das Gleichgewicht zu halten, so ähnlich wie eine Balancierstange.  </a:t>
            </a:r>
            <a:endParaRPr lang="de-DE" sz="1500" dirty="0">
              <a:solidFill>
                <a:srgbClr val="92583B"/>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Textfeld 11">
            <a:extLst>
              <a:ext uri="{FF2B5EF4-FFF2-40B4-BE49-F238E27FC236}">
                <a16:creationId xmlns:a16="http://schemas.microsoft.com/office/drawing/2014/main" id="{F28A287F-D32D-C5BC-C4ED-1257B732C62C}"/>
              </a:ext>
            </a:extLst>
          </p:cNvPr>
          <p:cNvSpPr txBox="1"/>
          <p:nvPr/>
        </p:nvSpPr>
        <p:spPr>
          <a:xfrm>
            <a:off x="519879" y="4621567"/>
            <a:ext cx="6869247" cy="595099"/>
          </a:xfrm>
          <a:prstGeom prst="rect">
            <a:avLst/>
          </a:prstGeom>
          <a:noFill/>
        </p:spPr>
        <p:txBody>
          <a:bodyPr wrap="square">
            <a:spAutoFit/>
          </a:bodyPr>
          <a:lstStyle/>
          <a:p>
            <a:pPr>
              <a:lnSpc>
                <a:spcPct val="112000"/>
              </a:lnSpc>
            </a:pPr>
            <a:r>
              <a:rPr lang="de-DE" sz="1500" spc="-35" dirty="0">
                <a:solidFill>
                  <a:srgbClr val="92583B"/>
                </a:solidFill>
                <a:latin typeface="Verdana" panose="020B0604030504040204" pitchFamily="34" charset="0"/>
                <a:ea typeface="Verdana" panose="020B0604030504040204" pitchFamily="34" charset="0"/>
                <a:cs typeface="Verdana" panose="020B0604030504040204" pitchFamily="34" charset="0"/>
              </a:rPr>
              <a:t>Außerdem kann sich das Eichhörnchen im Liegen mit seinem Schwanz komplett zudecken und bleibt so vor allem im Winter immer warm! </a:t>
            </a:r>
            <a:endParaRPr lang="de-DE" sz="1500" dirty="0">
              <a:solidFill>
                <a:srgbClr val="92583B"/>
              </a:solidFill>
            </a:endParaRPr>
          </a:p>
        </p:txBody>
      </p:sp>
      <p:pic>
        <p:nvPicPr>
          <p:cNvPr id="26" name="Grafik 25" descr="Ein Bild, das Screenshot, Rechteck enthält.&#10;&#10;KI-generierte Inhalte können fehlerhaft sein.">
            <a:extLst>
              <a:ext uri="{FF2B5EF4-FFF2-40B4-BE49-F238E27FC236}">
                <a16:creationId xmlns:a16="http://schemas.microsoft.com/office/drawing/2014/main" id="{EB2E4842-065E-B1C6-F8D6-6275E2D6BB20}"/>
              </a:ext>
            </a:extLst>
          </p:cNvPr>
          <p:cNvPicPr>
            <a:picLocks noChangeAspect="1"/>
          </p:cNvPicPr>
          <p:nvPr/>
        </p:nvPicPr>
        <p:blipFill>
          <a:blip r:embed="rId5"/>
          <a:stretch>
            <a:fillRect/>
          </a:stretch>
        </p:blipFill>
        <p:spPr>
          <a:xfrm>
            <a:off x="663922" y="5474733"/>
            <a:ext cx="6121400" cy="4000500"/>
          </a:xfrm>
          <a:prstGeom prst="rect">
            <a:avLst/>
          </a:prstGeom>
        </p:spPr>
      </p:pic>
      <p:pic>
        <p:nvPicPr>
          <p:cNvPr id="28" name="Grafik 27" descr="Ein Bild, das Grafiken, Clipart enthält.&#10;&#10;KI-generierte Inhalte können fehlerhaft sein.">
            <a:extLst>
              <a:ext uri="{FF2B5EF4-FFF2-40B4-BE49-F238E27FC236}">
                <a16:creationId xmlns:a16="http://schemas.microsoft.com/office/drawing/2014/main" id="{AEDA53F0-AD15-9456-7A68-B87673F3DF98}"/>
              </a:ext>
            </a:extLst>
          </p:cNvPr>
          <p:cNvPicPr>
            <a:picLocks noChangeAspect="1"/>
          </p:cNvPicPr>
          <p:nvPr/>
        </p:nvPicPr>
        <p:blipFill>
          <a:blip r:embed="rId6"/>
          <a:stretch>
            <a:fillRect/>
          </a:stretch>
        </p:blipFill>
        <p:spPr>
          <a:xfrm>
            <a:off x="399457" y="9733300"/>
            <a:ext cx="622145" cy="580025"/>
          </a:xfrm>
          <a:prstGeom prst="rect">
            <a:avLst/>
          </a:prstGeom>
        </p:spPr>
      </p:pic>
      <p:sp>
        <p:nvSpPr>
          <p:cNvPr id="29" name="Textplatzhalter 6">
            <a:extLst>
              <a:ext uri="{FF2B5EF4-FFF2-40B4-BE49-F238E27FC236}">
                <a16:creationId xmlns:a16="http://schemas.microsoft.com/office/drawing/2014/main" id="{CE32D51C-EE8A-8B33-4B72-55E10E320871}"/>
              </a:ext>
            </a:extLst>
          </p:cNvPr>
          <p:cNvSpPr txBox="1">
            <a:spLocks/>
          </p:cNvSpPr>
          <p:nvPr/>
        </p:nvSpPr>
        <p:spPr>
          <a:xfrm>
            <a:off x="1111914" y="9769515"/>
            <a:ext cx="5590222" cy="553998"/>
          </a:xfrm>
          <a:prstGeom prst="rect">
            <a:avLst/>
          </a:prstGeom>
        </p:spPr>
        <p:txBody>
          <a:bodyPr vert="horz" lIns="0" tIns="0" rIns="0" bIns="0" rtlCol="0">
            <a:noAutofit/>
          </a:bodyPr>
          <a:lstStyle>
            <a:lvl1pPr marL="0" indent="0" algn="l" defTabSz="457200" rtl="0" eaLnBrk="1" latinLnBrk="0" hangingPunct="1">
              <a:lnSpc>
                <a:spcPct val="90000"/>
              </a:lnSpc>
              <a:spcBef>
                <a:spcPct val="20000"/>
              </a:spcBef>
              <a:buFont typeface="Arial"/>
              <a:buNone/>
              <a:defRPr sz="1600" b="0" i="0" kern="1200">
                <a:solidFill>
                  <a:schemeClr val="tx1"/>
                </a:solidFill>
                <a:latin typeface="Aptos" panose="020B0004020202020204" pitchFamily="34" charset="0"/>
                <a:ea typeface="+mn-ea"/>
                <a:cs typeface="+mn-cs"/>
              </a:defRPr>
            </a:lvl1pPr>
            <a:lvl2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2pPr>
            <a:lvl3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3pPr>
            <a:lvl4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4pPr>
            <a:lvl5pPr marL="0" indent="0" algn="l" defTabSz="457200" rtl="0" eaLnBrk="1" latinLnBrk="0" hangingPunct="1">
              <a:spcBef>
                <a:spcPct val="20000"/>
              </a:spcBef>
              <a:buFont typeface="Arial"/>
              <a:buNone/>
              <a:defRPr sz="1600" b="0" i="0" kern="1200">
                <a:solidFill>
                  <a:schemeClr val="tx1"/>
                </a:solidFill>
                <a:latin typeface="Aptos" panose="020B0004020202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2700" marR="5080" indent="1270">
              <a:lnSpc>
                <a:spcPct val="112000"/>
              </a:lnSpc>
              <a:spcBef>
                <a:spcPts val="100"/>
              </a:spcBef>
            </a:pPr>
            <a:r>
              <a:rPr lang="de-DE" sz="1500" spc="-35" dirty="0">
                <a:latin typeface="Verdana" panose="020B0604030504040204" pitchFamily="34" charset="0"/>
                <a:ea typeface="Verdana" panose="020B0604030504040204" pitchFamily="34" charset="0"/>
                <a:cs typeface="Verdana" panose="020B0604030504040204" pitchFamily="34" charset="0"/>
              </a:rPr>
              <a:t>Vergleiche deine Karteikarten mit anderen Kindern in deiner Klasse. Habt ihr an alle Merksätze gedacht?</a:t>
            </a:r>
            <a:endParaRPr lang="de-DE" sz="15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18920647"/>
      </p:ext>
    </p:extLst>
  </p:cSld>
  <p:clrMapOvr>
    <a:masterClrMapping/>
  </p:clrMapOvr>
</p:sld>
</file>

<file path=ppt/theme/theme1.xml><?xml version="1.0" encoding="utf-8"?>
<a:theme xmlns:a="http://schemas.openxmlformats.org/drawingml/2006/main" name="Office">
  <a:themeElements>
    <a:clrScheme name="JP Kids">
      <a:dk1>
        <a:srgbClr val="000000"/>
      </a:dk1>
      <a:lt1>
        <a:srgbClr val="FFFFFF"/>
      </a:lt1>
      <a:dk2>
        <a:srgbClr val="416169"/>
      </a:dk2>
      <a:lt2>
        <a:srgbClr val="EF7D00"/>
      </a:lt2>
      <a:accent1>
        <a:srgbClr val="0CAF8F"/>
      </a:accent1>
      <a:accent2>
        <a:srgbClr val="694C89"/>
      </a:accent2>
      <a:accent3>
        <a:srgbClr val="70A822"/>
      </a:accent3>
      <a:accent4>
        <a:srgbClr val="245399"/>
      </a:accent4>
      <a:accent5>
        <a:srgbClr val="B3115B"/>
      </a:accent5>
      <a:accent6>
        <a:srgbClr val="13A8D6"/>
      </a:accent6>
      <a:hlink>
        <a:srgbClr val="000000"/>
      </a:hlink>
      <a:folHlink>
        <a:srgbClr val="00000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12700">
          <a:solidFill>
            <a:schemeClr val="tx2">
              <a:lumMod val="40000"/>
              <a:lumOff val="60000"/>
            </a:schemeClr>
          </a:solidFill>
        </a:ln>
      </a:spPr>
      <a:bodyPr/>
      <a:lstStyle/>
      <a:style>
        <a:lnRef idx="1">
          <a:schemeClr val="dk1"/>
        </a:lnRef>
        <a:fillRef idx="0">
          <a:schemeClr val="dk1"/>
        </a:fillRef>
        <a:effectRef idx="0">
          <a:schemeClr val="dk1"/>
        </a:effectRef>
        <a:fontRef idx="minor">
          <a:schemeClr val="tx1"/>
        </a:fontRef>
      </a:style>
    </a:lnDef>
    <a:txDef>
      <a:spPr>
        <a:noFill/>
      </a:spPr>
      <a:bodyPr wrap="squar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Übung 18_Wie gestalte ich hilfreiche Karteikarten?_bearbeitbar" id="{8506CE30-AF82-C548-BC11-3561317A6FEF}" vid="{694D9D82-DC7F-8C4B-ABD8-D9C536116A49}"/>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2806471-2cc8-4125-b85b-4fac380c6b8c">
      <Terms xmlns="http://schemas.microsoft.com/office/infopath/2007/PartnerControls"/>
    </lcf76f155ced4ddcb4097134ff3c332f>
    <TaxCatchAll xmlns="be442d10-d911-4372-a859-a1514b63a75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86B3805B85A60C489183F7B1A68EACE1" ma:contentTypeVersion="13" ma:contentTypeDescription="Ein neues Dokument erstellen." ma:contentTypeScope="" ma:versionID="3e84c5dc38d4d3f6a9eee50b11b700ee">
  <xsd:schema xmlns:xsd="http://www.w3.org/2001/XMLSchema" xmlns:xs="http://www.w3.org/2001/XMLSchema" xmlns:p="http://schemas.microsoft.com/office/2006/metadata/properties" xmlns:ns2="52806471-2cc8-4125-b85b-4fac380c6b8c" xmlns:ns3="be442d10-d911-4372-a859-a1514b63a75b" targetNamespace="http://schemas.microsoft.com/office/2006/metadata/properties" ma:root="true" ma:fieldsID="1e383c85046acc7aecc91330e764a5fe" ns2:_="" ns3:_="">
    <xsd:import namespace="52806471-2cc8-4125-b85b-4fac380c6b8c"/>
    <xsd:import namespace="be442d10-d911-4372-a859-a1514b63a75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806471-2cc8-4125-b85b-4fac380c6b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97274645-6c63-4aa2-82a7-6c546a971499"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e442d10-d911-4372-a859-a1514b63a75b"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0c7744ce-4575-4212-a4ef-f6e6bfd1f8f9}" ma:internalName="TaxCatchAll" ma:showField="CatchAllData" ma:web="be442d10-d911-4372-a859-a1514b63a75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239B9F3-CBDE-49D7-9E94-AFDA9A089C23}">
  <ds:schemaRefs>
    <ds:schemaRef ds:uri="http://schemas.microsoft.com/sharepoint/v3/contenttype/forms"/>
  </ds:schemaRefs>
</ds:datastoreItem>
</file>

<file path=customXml/itemProps2.xml><?xml version="1.0" encoding="utf-8"?>
<ds:datastoreItem xmlns:ds="http://schemas.openxmlformats.org/officeDocument/2006/customXml" ds:itemID="{6F945B88-FCAA-4D4C-9EA8-03F824D25F91}">
  <ds:schemaRefs>
    <ds:schemaRef ds:uri="http://schemas.openxmlformats.org/package/2006/metadata/core-properties"/>
    <ds:schemaRef ds:uri="http://purl.org/dc/dcmitype/"/>
    <ds:schemaRef ds:uri="http://purl.org/dc/elements/1.1/"/>
    <ds:schemaRef ds:uri="http://www.w3.org/XML/1998/namespace"/>
    <ds:schemaRef ds:uri="http://schemas.microsoft.com/office/2006/metadata/properties"/>
    <ds:schemaRef ds:uri="http://schemas.microsoft.com/office/2006/documentManagement/types"/>
    <ds:schemaRef ds:uri="http://purl.org/dc/terms/"/>
    <ds:schemaRef ds:uri="http://schemas.microsoft.com/office/infopath/2007/PartnerControls"/>
    <ds:schemaRef ds:uri="be442d10-d911-4372-a859-a1514b63a75b"/>
    <ds:schemaRef ds:uri="52806471-2cc8-4125-b85b-4fac380c6b8c"/>
  </ds:schemaRefs>
</ds:datastoreItem>
</file>

<file path=customXml/itemProps3.xml><?xml version="1.0" encoding="utf-8"?>
<ds:datastoreItem xmlns:ds="http://schemas.openxmlformats.org/officeDocument/2006/customXml" ds:itemID="{C69EE157-62EA-4FC0-BBBB-AE0ED4D004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2806471-2cc8-4125-b85b-4fac380c6b8c"/>
    <ds:schemaRef ds:uri="be442d10-d911-4372-a859-a1514b63a7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Template>
  <TotalTime>0</TotalTime>
  <Words>343</Words>
  <Application>Microsoft Macintosh PowerPoint</Application>
  <PresentationFormat>Benutzerdefiniert</PresentationFormat>
  <Paragraphs>23</Paragraphs>
  <Slides>3</Slides>
  <Notes>2</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3</vt:i4>
      </vt:variant>
    </vt:vector>
  </HeadingPairs>
  <TitlesOfParts>
    <vt:vector size="8" baseType="lpstr">
      <vt:lpstr>Aptos</vt:lpstr>
      <vt:lpstr>Arial</vt:lpstr>
      <vt:lpstr>Helvetica</vt:lpstr>
      <vt:lpstr>Verdana</vt:lpstr>
      <vt:lpstr>Office</vt:lpstr>
      <vt:lpstr>Wie gestalte ich hilfereiche Karteikarten?</vt:lpstr>
      <vt:lpstr>PowerPoint-Präsentation</vt:lpstr>
      <vt:lpstr>PowerPoint-Präsentation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Simon, Alena</dc:creator>
  <cp:keywords/>
  <dc:description>generated using python-pptx</dc:description>
  <cp:lastModifiedBy>Sunyoung An</cp:lastModifiedBy>
  <cp:revision>3</cp:revision>
  <dcterms:created xsi:type="dcterms:W3CDTF">2026-02-20T10:47:10Z</dcterms:created>
  <dcterms:modified xsi:type="dcterms:W3CDTF">2026-06-25T14:29:04Z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0x01010086B3805B85A60C489183F7B1A68EACE1</vt:lpwstr>
  </property>
  <property fmtid="{D5CDD505-2E9C-101B-9397-08002B2CF9AE}" pid="3" name="MediaServiceImageTags">
    <vt:lpwstr/>
  </property>
</Properties>
</file>