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7" r:id="rId5"/>
    <p:sldId id="259" r:id="rId6"/>
    <p:sldId id="260" r:id="rId7"/>
    <p:sldId id="261" r:id="rId8"/>
    <p:sldId id="263" r:id="rId9"/>
    <p:sldId id="262" r:id="rId10"/>
    <p:sldId id="266" r:id="rId11"/>
    <p:sldId id="264" r:id="rId12"/>
    <p:sldId id="265" r:id="rId13"/>
    <p:sldId id="256" r:id="rId14"/>
    <p:sldId id="258" r:id="rId15"/>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EAF8"/>
    <a:srgbClr val="EBDDF9"/>
    <a:srgbClr val="FFF2CC"/>
    <a:srgbClr val="D9EAD4"/>
    <a:srgbClr val="7AA442"/>
    <a:srgbClr val="008060"/>
    <a:srgbClr val="BF9001"/>
    <a:srgbClr val="1F4E79"/>
    <a:srgbClr val="5BA851"/>
    <a:srgbClr val="1183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0539E7-FB2E-F54C-A2F5-67555B60B45D}" v="11" dt="2026-06-19T10:52:12.759"/>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5"/>
    <p:restoredTop sz="85803"/>
  </p:normalViewPr>
  <p:slideViewPr>
    <p:cSldViewPr snapToGrid="0" snapToObjects="1">
      <p:cViewPr>
        <p:scale>
          <a:sx n="72" d="100"/>
          <a:sy n="72" d="100"/>
        </p:scale>
        <p:origin x="3384" y="40"/>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Alena" userId="6eb8a65d-d8fa-4f9f-95fc-24602eb0b556" providerId="ADAL" clId="{335FC2B8-6463-5620-AD1F-399B5B22EE41}"/>
    <pc:docChg chg="undo custSel modSld">
      <pc:chgData name="Simon, Alena" userId="6eb8a65d-d8fa-4f9f-95fc-24602eb0b556" providerId="ADAL" clId="{335FC2B8-6463-5620-AD1F-399B5B22EE41}" dt="2026-06-19T10:55:00.169" v="130" actId="207"/>
      <pc:docMkLst>
        <pc:docMk/>
      </pc:docMkLst>
      <pc:sldChg chg="modSp mod">
        <pc:chgData name="Simon, Alena" userId="6eb8a65d-d8fa-4f9f-95fc-24602eb0b556" providerId="ADAL" clId="{335FC2B8-6463-5620-AD1F-399B5B22EE41}" dt="2026-06-19T10:38:08.859" v="3" actId="20577"/>
        <pc:sldMkLst>
          <pc:docMk/>
          <pc:sldMk cId="2624490494" sldId="257"/>
        </pc:sldMkLst>
        <pc:spChg chg="mod">
          <ac:chgData name="Simon, Alena" userId="6eb8a65d-d8fa-4f9f-95fc-24602eb0b556" providerId="ADAL" clId="{335FC2B8-6463-5620-AD1F-399B5B22EE41}" dt="2026-06-19T10:38:08.859" v="3" actId="20577"/>
          <ac:spMkLst>
            <pc:docMk/>
            <pc:sldMk cId="2624490494" sldId="257"/>
            <ac:spMk id="10" creationId="{57BA0419-DFD7-DC25-8E52-CC8018988CC0}"/>
          </ac:spMkLst>
        </pc:spChg>
      </pc:sldChg>
      <pc:sldChg chg="modSp mod">
        <pc:chgData name="Simon, Alena" userId="6eb8a65d-d8fa-4f9f-95fc-24602eb0b556" providerId="ADAL" clId="{335FC2B8-6463-5620-AD1F-399B5B22EE41}" dt="2026-06-19T10:53:12.003" v="117" actId="207"/>
        <pc:sldMkLst>
          <pc:docMk/>
          <pc:sldMk cId="782037714" sldId="261"/>
        </pc:sldMkLst>
        <pc:graphicFrameChg chg="modGraphic">
          <ac:chgData name="Simon, Alena" userId="6eb8a65d-d8fa-4f9f-95fc-24602eb0b556" providerId="ADAL" clId="{335FC2B8-6463-5620-AD1F-399B5B22EE41}" dt="2026-06-19T10:53:12.003" v="117" actId="207"/>
          <ac:graphicFrameMkLst>
            <pc:docMk/>
            <pc:sldMk cId="782037714" sldId="261"/>
            <ac:graphicFrameMk id="11" creationId="{354A411F-A89F-97E7-3F54-E852E5826150}"/>
          </ac:graphicFrameMkLst>
        </pc:graphicFrameChg>
      </pc:sldChg>
      <pc:sldChg chg="addSp delSp modSp mod">
        <pc:chgData name="Simon, Alena" userId="6eb8a65d-d8fa-4f9f-95fc-24602eb0b556" providerId="ADAL" clId="{335FC2B8-6463-5620-AD1F-399B5B22EE41}" dt="2026-06-19T10:54:22.622" v="127" actId="207"/>
        <pc:sldMkLst>
          <pc:docMk/>
          <pc:sldMk cId="2369897826" sldId="262"/>
        </pc:sldMkLst>
        <pc:graphicFrameChg chg="add del mod modGraphic">
          <ac:chgData name="Simon, Alena" userId="6eb8a65d-d8fa-4f9f-95fc-24602eb0b556" providerId="ADAL" clId="{335FC2B8-6463-5620-AD1F-399B5B22EE41}" dt="2026-06-19T10:54:22.622" v="127" actId="207"/>
          <ac:graphicFrameMkLst>
            <pc:docMk/>
            <pc:sldMk cId="2369897826" sldId="262"/>
            <ac:graphicFrameMk id="11" creationId="{8568B714-FDA0-5BB9-4B43-D473788FB2BF}"/>
          </ac:graphicFrameMkLst>
        </pc:graphicFrameChg>
      </pc:sldChg>
      <pc:sldChg chg="modSp mod">
        <pc:chgData name="Simon, Alena" userId="6eb8a65d-d8fa-4f9f-95fc-24602eb0b556" providerId="ADAL" clId="{335FC2B8-6463-5620-AD1F-399B5B22EE41}" dt="2026-06-19T10:53:35.657" v="120" actId="207"/>
        <pc:sldMkLst>
          <pc:docMk/>
          <pc:sldMk cId="2966747017" sldId="263"/>
        </pc:sldMkLst>
        <pc:graphicFrameChg chg="mod modGraphic">
          <ac:chgData name="Simon, Alena" userId="6eb8a65d-d8fa-4f9f-95fc-24602eb0b556" providerId="ADAL" clId="{335FC2B8-6463-5620-AD1F-399B5B22EE41}" dt="2026-06-19T10:53:35.657" v="120" actId="207"/>
          <ac:graphicFrameMkLst>
            <pc:docMk/>
            <pc:sldMk cId="2966747017" sldId="263"/>
            <ac:graphicFrameMk id="11" creationId="{F2F26813-38DA-A79F-84B4-52800716B168}"/>
          </ac:graphicFrameMkLst>
        </pc:graphicFrameChg>
      </pc:sldChg>
      <pc:sldChg chg="modSp mod">
        <pc:chgData name="Simon, Alena" userId="6eb8a65d-d8fa-4f9f-95fc-24602eb0b556" providerId="ADAL" clId="{335FC2B8-6463-5620-AD1F-399B5B22EE41}" dt="2026-06-19T10:55:00.169" v="130" actId="207"/>
        <pc:sldMkLst>
          <pc:docMk/>
          <pc:sldMk cId="3268659021" sldId="264"/>
        </pc:sldMkLst>
        <pc:graphicFrameChg chg="mod modGraphic">
          <ac:chgData name="Simon, Alena" userId="6eb8a65d-d8fa-4f9f-95fc-24602eb0b556" providerId="ADAL" clId="{335FC2B8-6463-5620-AD1F-399B5B22EE41}" dt="2026-06-19T10:55:00.169" v="130" actId="207"/>
          <ac:graphicFrameMkLst>
            <pc:docMk/>
            <pc:sldMk cId="3268659021" sldId="264"/>
            <ac:graphicFrameMk id="11" creationId="{1B90B607-84CC-9BDB-F8C5-CC2DAA22B07B}"/>
          </ac:graphicFrameMkLst>
        </pc:graphicFrameChg>
      </pc:sldChg>
      <pc:sldChg chg="modSp mod">
        <pc:chgData name="Simon, Alena" userId="6eb8a65d-d8fa-4f9f-95fc-24602eb0b556" providerId="ADAL" clId="{335FC2B8-6463-5620-AD1F-399B5B22EE41}" dt="2026-06-19T10:51:03.275" v="89"/>
        <pc:sldMkLst>
          <pc:docMk/>
          <pc:sldMk cId="491277203" sldId="265"/>
        </pc:sldMkLst>
        <pc:spChg chg="mod">
          <ac:chgData name="Simon, Alena" userId="6eb8a65d-d8fa-4f9f-95fc-24602eb0b556" providerId="ADAL" clId="{335FC2B8-6463-5620-AD1F-399B5B22EE41}" dt="2026-06-19T10:50:04.489" v="84" actId="1076"/>
          <ac:spMkLst>
            <pc:docMk/>
            <pc:sldMk cId="491277203" sldId="265"/>
            <ac:spMk id="3" creationId="{34B8D5C7-F95C-9D22-E78D-F9D854455DF1}"/>
          </ac:spMkLst>
        </pc:spChg>
        <pc:spChg chg="mod">
          <ac:chgData name="Simon, Alena" userId="6eb8a65d-d8fa-4f9f-95fc-24602eb0b556" providerId="ADAL" clId="{335FC2B8-6463-5620-AD1F-399B5B22EE41}" dt="2026-06-19T10:50:17.403" v="87" actId="1076"/>
          <ac:spMkLst>
            <pc:docMk/>
            <pc:sldMk cId="491277203" sldId="265"/>
            <ac:spMk id="12" creationId="{67B6690F-F9AA-D660-970E-CED9E6881AD0}"/>
          </ac:spMkLst>
        </pc:spChg>
        <pc:graphicFrameChg chg="mod modGraphic">
          <ac:chgData name="Simon, Alena" userId="6eb8a65d-d8fa-4f9f-95fc-24602eb0b556" providerId="ADAL" clId="{335FC2B8-6463-5620-AD1F-399B5B22EE41}" dt="2026-06-19T10:51:03.275" v="89"/>
          <ac:graphicFrameMkLst>
            <pc:docMk/>
            <pc:sldMk cId="491277203" sldId="265"/>
            <ac:graphicFrameMk id="11" creationId="{F951EBB8-23B2-8689-7855-912F37B27414}"/>
          </ac:graphicFrameMkLst>
        </pc:graphicFrameChg>
        <pc:picChg chg="mod">
          <ac:chgData name="Simon, Alena" userId="6eb8a65d-d8fa-4f9f-95fc-24602eb0b556" providerId="ADAL" clId="{335FC2B8-6463-5620-AD1F-399B5B22EE41}" dt="2026-06-19T10:50:04.489" v="84" actId="1076"/>
          <ac:picMkLst>
            <pc:docMk/>
            <pc:sldMk cId="491277203" sldId="265"/>
            <ac:picMk id="5" creationId="{A5FFFF7A-B28B-7FCA-2718-527269FE131F}"/>
          </ac:picMkLst>
        </pc:picChg>
      </pc:sldChg>
      <pc:sldChg chg="modSp mod">
        <pc:chgData name="Simon, Alena" userId="6eb8a65d-d8fa-4f9f-95fc-24602eb0b556" providerId="ADAL" clId="{335FC2B8-6463-5620-AD1F-399B5B22EE41}" dt="2026-06-19T10:52:46.194" v="116" actId="207"/>
        <pc:sldMkLst>
          <pc:docMk/>
          <pc:sldMk cId="673954425" sldId="266"/>
        </pc:sldMkLst>
        <pc:graphicFrameChg chg="mod modGraphic">
          <ac:chgData name="Simon, Alena" userId="6eb8a65d-d8fa-4f9f-95fc-24602eb0b556" providerId="ADAL" clId="{335FC2B8-6463-5620-AD1F-399B5B22EE41}" dt="2026-06-19T10:52:46.194" v="116" actId="207"/>
          <ac:graphicFrameMkLst>
            <pc:docMk/>
            <pc:sldMk cId="673954425" sldId="266"/>
            <ac:graphicFrameMk id="11" creationId="{F9810231-CA38-3DAD-55EF-9F322C3E34F6}"/>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50FB7-2999-8441-93B6-D0A1B5525EA2}" type="datetimeFigureOut">
              <a:rPr lang="en-GB" smtClean="0"/>
              <a:t>22/06/2026</a:t>
            </a:fld>
            <a:endParaRPr lang="en-GB"/>
          </a:p>
        </p:txBody>
      </p:sp>
      <p:sp>
        <p:nvSpPr>
          <p:cNvPr id="4" name="Folienbildplatzhalt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43D86-F19A-F140-8D71-F7A74C5F1B4D}" type="slidenum">
              <a:rPr lang="en-GB" smtClean="0"/>
              <a:t>‹Nr.›</a:t>
            </a:fld>
            <a:endParaRPr lang="en-GB"/>
          </a:p>
        </p:txBody>
      </p:sp>
    </p:spTree>
    <p:extLst>
      <p:ext uri="{BB962C8B-B14F-4D97-AF65-F5344CB8AC3E}">
        <p14:creationId xmlns:p14="http://schemas.microsoft.com/office/powerpoint/2010/main" val="390198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ED43D86-F19A-F140-8D71-F7A74C5F1B4D}" type="slidenum">
              <a:rPr lang="en-GB" smtClean="0"/>
              <a:t>3</a:t>
            </a:fld>
            <a:endParaRPr lang="en-GB"/>
          </a:p>
        </p:txBody>
      </p:sp>
    </p:spTree>
    <p:extLst>
      <p:ext uri="{BB962C8B-B14F-4D97-AF65-F5344CB8AC3E}">
        <p14:creationId xmlns:p14="http://schemas.microsoft.com/office/powerpoint/2010/main" val="3431018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91537-5D89-DC32-C1BA-546DC19763C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7B2A7AF-562B-D1C9-6230-961BCA8D508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4AFDDB7-4199-87CC-346E-95D204BDCB5C}"/>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AEA89D7E-F413-C59F-7ECA-A0FED5382A09}"/>
              </a:ext>
            </a:extLst>
          </p:cNvPr>
          <p:cNvSpPr>
            <a:spLocks noGrp="1"/>
          </p:cNvSpPr>
          <p:nvPr>
            <p:ph type="sldNum" sz="quarter" idx="5"/>
          </p:nvPr>
        </p:nvSpPr>
        <p:spPr/>
        <p:txBody>
          <a:bodyPr/>
          <a:lstStyle/>
          <a:p>
            <a:fld id="{8ED43D86-F19A-F140-8D71-F7A74C5F1B4D}" type="slidenum">
              <a:rPr lang="en-GB" smtClean="0"/>
              <a:t>4</a:t>
            </a:fld>
            <a:endParaRPr lang="en-GB"/>
          </a:p>
        </p:txBody>
      </p:sp>
    </p:spTree>
    <p:extLst>
      <p:ext uri="{BB962C8B-B14F-4D97-AF65-F5344CB8AC3E}">
        <p14:creationId xmlns:p14="http://schemas.microsoft.com/office/powerpoint/2010/main" val="4274890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0CB7D-365F-2875-350B-B3C5B7D2194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9E48ED8-5920-469A-8ECE-B8F0F9A3CE7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911513C-EFB3-833A-D34E-6596A3727A54}"/>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2B3C5E67-AB6D-0B02-781B-3B0827512EF5}"/>
              </a:ext>
            </a:extLst>
          </p:cNvPr>
          <p:cNvSpPr>
            <a:spLocks noGrp="1"/>
          </p:cNvSpPr>
          <p:nvPr>
            <p:ph type="sldNum" sz="quarter" idx="5"/>
          </p:nvPr>
        </p:nvSpPr>
        <p:spPr/>
        <p:txBody>
          <a:bodyPr/>
          <a:lstStyle/>
          <a:p>
            <a:fld id="{8ED43D86-F19A-F140-8D71-F7A74C5F1B4D}" type="slidenum">
              <a:rPr lang="en-GB" smtClean="0"/>
              <a:t>5</a:t>
            </a:fld>
            <a:endParaRPr lang="en-GB"/>
          </a:p>
        </p:txBody>
      </p:sp>
    </p:spTree>
    <p:extLst>
      <p:ext uri="{BB962C8B-B14F-4D97-AF65-F5344CB8AC3E}">
        <p14:creationId xmlns:p14="http://schemas.microsoft.com/office/powerpoint/2010/main" val="3155445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AF7D7-2723-0250-3ACF-5CD1E38A7E7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875FC7C-0B12-E1A8-4736-EB8699F299E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B92DD50-A42B-A4FD-7CD0-6B588B7D362D}"/>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A635CA96-21EE-BBDC-9C4D-571272144CD5}"/>
              </a:ext>
            </a:extLst>
          </p:cNvPr>
          <p:cNvSpPr>
            <a:spLocks noGrp="1"/>
          </p:cNvSpPr>
          <p:nvPr>
            <p:ph type="sldNum" sz="quarter" idx="5"/>
          </p:nvPr>
        </p:nvSpPr>
        <p:spPr/>
        <p:txBody>
          <a:bodyPr/>
          <a:lstStyle/>
          <a:p>
            <a:fld id="{8ED43D86-F19A-F140-8D71-F7A74C5F1B4D}" type="slidenum">
              <a:rPr lang="en-GB" smtClean="0"/>
              <a:t>6</a:t>
            </a:fld>
            <a:endParaRPr lang="en-GB"/>
          </a:p>
        </p:txBody>
      </p:sp>
    </p:spTree>
    <p:extLst>
      <p:ext uri="{BB962C8B-B14F-4D97-AF65-F5344CB8AC3E}">
        <p14:creationId xmlns:p14="http://schemas.microsoft.com/office/powerpoint/2010/main" val="28347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BBE73-D432-A500-BC97-6B27FB0B0B6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8EA7BC2-F314-CD2C-927C-31C5184C371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54992FB-DBC1-A26C-71A3-5AEB2B98B272}"/>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7AA5EF12-80C8-76A9-1890-96E70E77EC6D}"/>
              </a:ext>
            </a:extLst>
          </p:cNvPr>
          <p:cNvSpPr>
            <a:spLocks noGrp="1"/>
          </p:cNvSpPr>
          <p:nvPr>
            <p:ph type="sldNum" sz="quarter" idx="5"/>
          </p:nvPr>
        </p:nvSpPr>
        <p:spPr/>
        <p:txBody>
          <a:bodyPr/>
          <a:lstStyle/>
          <a:p>
            <a:fld id="{8ED43D86-F19A-F140-8D71-F7A74C5F1B4D}" type="slidenum">
              <a:rPr lang="en-GB" smtClean="0"/>
              <a:t>7</a:t>
            </a:fld>
            <a:endParaRPr lang="en-GB"/>
          </a:p>
        </p:txBody>
      </p:sp>
    </p:spTree>
    <p:extLst>
      <p:ext uri="{BB962C8B-B14F-4D97-AF65-F5344CB8AC3E}">
        <p14:creationId xmlns:p14="http://schemas.microsoft.com/office/powerpoint/2010/main" val="3167257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97EF7-6009-848C-F42F-D60E08703A4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A94817D-C20D-B70A-AB14-098BEADF798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5569891-4369-F8F6-5A3D-DE5200B17BA9}"/>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C0ABE319-FD32-0DF5-1FC9-27870AFC56DA}"/>
              </a:ext>
            </a:extLst>
          </p:cNvPr>
          <p:cNvSpPr>
            <a:spLocks noGrp="1"/>
          </p:cNvSpPr>
          <p:nvPr>
            <p:ph type="sldNum" sz="quarter" idx="5"/>
          </p:nvPr>
        </p:nvSpPr>
        <p:spPr/>
        <p:txBody>
          <a:bodyPr/>
          <a:lstStyle/>
          <a:p>
            <a:fld id="{8ED43D86-F19A-F140-8D71-F7A74C5F1B4D}" type="slidenum">
              <a:rPr lang="en-GB" smtClean="0"/>
              <a:t>8</a:t>
            </a:fld>
            <a:endParaRPr lang="en-GB"/>
          </a:p>
        </p:txBody>
      </p:sp>
    </p:spTree>
    <p:extLst>
      <p:ext uri="{BB962C8B-B14F-4D97-AF65-F5344CB8AC3E}">
        <p14:creationId xmlns:p14="http://schemas.microsoft.com/office/powerpoint/2010/main" val="600078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FE425-6B15-957C-BA22-3C73F75A2C2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2D13617-D3D8-EDFA-B1CF-AF54E828D5E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A0930EF-FCB4-C4D0-130F-305B1E024F97}"/>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43A30B08-51BD-22B9-BD22-54162342D657}"/>
              </a:ext>
            </a:extLst>
          </p:cNvPr>
          <p:cNvSpPr>
            <a:spLocks noGrp="1"/>
          </p:cNvSpPr>
          <p:nvPr>
            <p:ph type="sldNum" sz="quarter" idx="5"/>
          </p:nvPr>
        </p:nvSpPr>
        <p:spPr/>
        <p:txBody>
          <a:bodyPr/>
          <a:lstStyle/>
          <a:p>
            <a:fld id="{8ED43D86-F19A-F140-8D71-F7A74C5F1B4D}" type="slidenum">
              <a:rPr lang="en-GB" smtClean="0"/>
              <a:t>9</a:t>
            </a:fld>
            <a:endParaRPr lang="en-GB"/>
          </a:p>
        </p:txBody>
      </p:sp>
    </p:spTree>
    <p:extLst>
      <p:ext uri="{BB962C8B-B14F-4D97-AF65-F5344CB8AC3E}">
        <p14:creationId xmlns:p14="http://schemas.microsoft.com/office/powerpoint/2010/main" val="3208281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8ED43D86-F19A-F140-8D71-F7A74C5F1B4D}" type="slidenum">
              <a:rPr lang="en-GB" smtClean="0"/>
              <a:t>10</a:t>
            </a:fld>
            <a:endParaRPr lang="en-GB"/>
          </a:p>
        </p:txBody>
      </p:sp>
    </p:spTree>
    <p:extLst>
      <p:ext uri="{BB962C8B-B14F-4D97-AF65-F5344CB8AC3E}">
        <p14:creationId xmlns:p14="http://schemas.microsoft.com/office/powerpoint/2010/main" val="1963736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91E7A-C73E-8BF6-2AD1-58B32418C30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DE40B14-C20A-4C7C-8F36-CFBA1B86778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BE71054-C506-DBFC-4CF1-4F6B1FED042B}"/>
              </a:ext>
            </a:extLst>
          </p:cNvPr>
          <p:cNvSpPr>
            <a:spLocks noGrp="1"/>
          </p:cNvSpPr>
          <p:nvPr>
            <p:ph type="body" idx="1"/>
          </p:nvPr>
        </p:nvSpPr>
        <p:spPr/>
        <p:txBody>
          <a:bodyPr/>
          <a:lstStyle/>
          <a:p>
            <a:endParaRPr lang="en-GB" dirty="0"/>
          </a:p>
        </p:txBody>
      </p:sp>
      <p:sp>
        <p:nvSpPr>
          <p:cNvPr id="4" name="Foliennummernplatzhalter 3">
            <a:extLst>
              <a:ext uri="{FF2B5EF4-FFF2-40B4-BE49-F238E27FC236}">
                <a16:creationId xmlns:a16="http://schemas.microsoft.com/office/drawing/2014/main" id="{54568BB0-BACC-FA63-CB8A-22FAB8A32521}"/>
              </a:ext>
            </a:extLst>
          </p:cNvPr>
          <p:cNvSpPr>
            <a:spLocks noGrp="1"/>
          </p:cNvSpPr>
          <p:nvPr>
            <p:ph type="sldNum" sz="quarter" idx="5"/>
          </p:nvPr>
        </p:nvSpPr>
        <p:spPr/>
        <p:txBody>
          <a:bodyPr/>
          <a:lstStyle/>
          <a:p>
            <a:fld id="{8ED43D86-F19A-F140-8D71-F7A74C5F1B4D}" type="slidenum">
              <a:rPr lang="en-GB" smtClean="0"/>
              <a:t>11</a:t>
            </a:fld>
            <a:endParaRPr lang="en-GB"/>
          </a:p>
        </p:txBody>
      </p:sp>
    </p:spTree>
    <p:extLst>
      <p:ext uri="{BB962C8B-B14F-4D97-AF65-F5344CB8AC3E}">
        <p14:creationId xmlns:p14="http://schemas.microsoft.com/office/powerpoint/2010/main" val="1345811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008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28E7C210-A86B-0135-AD48-67F52E94E95E}"/>
              </a:ext>
            </a:extLst>
          </p:cNvPr>
          <p:cNvSpPr>
            <a:spLocks noGrp="1"/>
          </p:cNvSpPr>
          <p:nvPr>
            <p:ph type="body" sz="quarter" idx="10" hasCustomPrompt="1"/>
          </p:nvPr>
        </p:nvSpPr>
        <p:spPr>
          <a:xfrm>
            <a:off x="358774" y="2052000"/>
            <a:ext cx="6842125" cy="576745"/>
          </a:xfrm>
        </p:spPr>
        <p:txBody>
          <a:bodyPr/>
          <a:lstStyle/>
          <a:p>
            <a:pPr lvl="0"/>
            <a:r>
              <a:rPr lang="de-DE" dirty="0"/>
              <a:t>Hier steht eine genauere Beschreibung der Aufgabe.</a:t>
            </a:r>
          </a:p>
        </p:txBody>
      </p:sp>
      <p:sp>
        <p:nvSpPr>
          <p:cNvPr id="23" name="Titel 22">
            <a:extLst>
              <a:ext uri="{FF2B5EF4-FFF2-40B4-BE49-F238E27FC236}">
                <a16:creationId xmlns:a16="http://schemas.microsoft.com/office/drawing/2014/main" id="{F43D722F-2A48-1827-47BA-D53E6BE0D85F}"/>
              </a:ext>
            </a:extLst>
          </p:cNvPr>
          <p:cNvSpPr>
            <a:spLocks noGrp="1"/>
          </p:cNvSpPr>
          <p:nvPr>
            <p:ph type="title" hasCustomPrompt="1"/>
          </p:nvPr>
        </p:nvSpPr>
        <p:spPr>
          <a:xfrm>
            <a:off x="358774" y="1260221"/>
            <a:ext cx="6842125" cy="711089"/>
          </a:xfrm>
        </p:spPr>
        <p:txBody>
          <a:bodyPr/>
          <a:lstStyle>
            <a:lvl1pPr>
              <a:defRPr/>
            </a:lvl1pPr>
          </a:lstStyle>
          <a:p>
            <a:r>
              <a:rPr lang="de-DE" dirty="0"/>
              <a:t>Überschrift der Übung eingeben</a:t>
            </a:r>
          </a:p>
        </p:txBody>
      </p:sp>
    </p:spTree>
    <p:extLst>
      <p:ext uri="{BB962C8B-B14F-4D97-AF65-F5344CB8AC3E}">
        <p14:creationId xmlns:p14="http://schemas.microsoft.com/office/powerpoint/2010/main" val="10064706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D247FAD-9EBA-817F-3CCC-D84B96A39AF9}"/>
              </a:ext>
            </a:extLst>
          </p:cNvPr>
          <p:cNvPicPr>
            <a:picLocks noChangeAspect="1"/>
          </p:cNvPicPr>
          <p:nvPr userDrawn="1"/>
        </p:nvPicPr>
        <p:blipFill>
          <a:blip>
            <a:extLst>
              <a:ext uri="{96DAC541-7B7A-43D3-8B79-37D633B846F1}">
                <asvg:svgBlip xmlns:asvg="http://schemas.microsoft.com/office/drawing/2016/SVG/main" r:embed="rId4"/>
              </a:ext>
            </a:extLst>
          </a:blip>
          <a:srcRect l="17588"/>
          <a:stretch>
            <a:fillRect/>
          </a:stretch>
        </p:blipFill>
        <p:spPr>
          <a:xfrm>
            <a:off x="1509040" y="360000"/>
            <a:ext cx="5636960" cy="711089"/>
          </a:xfrm>
          <a:prstGeom prst="rect">
            <a:avLst/>
          </a:prstGeom>
        </p:spPr>
      </p:pic>
      <p:sp>
        <p:nvSpPr>
          <p:cNvPr id="3" name="Textplatzhalter 2">
            <a:extLst>
              <a:ext uri="{FF2B5EF4-FFF2-40B4-BE49-F238E27FC236}">
                <a16:creationId xmlns:a16="http://schemas.microsoft.com/office/drawing/2014/main" id="{C8FBBECD-21AB-4CF2-DA23-FC6DBF5D4699}"/>
              </a:ext>
            </a:extLst>
          </p:cNvPr>
          <p:cNvSpPr>
            <a:spLocks noGrp="1"/>
          </p:cNvSpPr>
          <p:nvPr>
            <p:ph type="body" idx="1"/>
          </p:nvPr>
        </p:nvSpPr>
        <p:spPr>
          <a:xfrm>
            <a:off x="358774" y="2052000"/>
            <a:ext cx="6842125" cy="576000"/>
          </a:xfrm>
          <a:prstGeom prst="rect">
            <a:avLst/>
          </a:prstGeom>
        </p:spPr>
        <p:txBody>
          <a:bodyPr vert="horz" lIns="0" tIns="0" rIns="0" bIns="0" rtlCol="0">
            <a:noAutofit/>
          </a:bodyPr>
          <a:lstStyle/>
          <a:p>
            <a:pPr lvl="0"/>
            <a:r>
              <a:rPr lang="de-DE" dirty="0"/>
              <a:t>Hier steht eine genauere Beschreibung der Aufgabe.</a:t>
            </a:r>
          </a:p>
        </p:txBody>
      </p:sp>
      <p:sp>
        <p:nvSpPr>
          <p:cNvPr id="4" name="Titelplatzhalter 3">
            <a:extLst>
              <a:ext uri="{FF2B5EF4-FFF2-40B4-BE49-F238E27FC236}">
                <a16:creationId xmlns:a16="http://schemas.microsoft.com/office/drawing/2014/main" id="{641FC9B6-D38A-67E5-841B-E46586B0266C}"/>
              </a:ext>
            </a:extLst>
          </p:cNvPr>
          <p:cNvSpPr>
            <a:spLocks noGrp="1"/>
          </p:cNvSpPr>
          <p:nvPr>
            <p:ph type="title"/>
          </p:nvPr>
        </p:nvSpPr>
        <p:spPr>
          <a:xfrm>
            <a:off x="358774" y="1260221"/>
            <a:ext cx="6842125" cy="711089"/>
          </a:xfrm>
          <a:prstGeom prst="rect">
            <a:avLst/>
          </a:prstGeom>
        </p:spPr>
        <p:txBody>
          <a:bodyPr vert="horz" lIns="0" tIns="0" rIns="0" bIns="0" rtlCol="0" anchor="t">
            <a:noAutofit/>
          </a:bodyPr>
          <a:lstStyle/>
          <a:p>
            <a:r>
              <a:rPr lang="de-DE" dirty="0"/>
              <a:t>Überschrift der Übung eingeben</a:t>
            </a:r>
          </a:p>
        </p:txBody>
      </p:sp>
      <p:pic>
        <p:nvPicPr>
          <p:cNvPr id="6" name="Grafik 5">
            <a:extLst>
              <a:ext uri="{FF2B5EF4-FFF2-40B4-BE49-F238E27FC236}">
                <a16:creationId xmlns:a16="http://schemas.microsoft.com/office/drawing/2014/main" id="{F3EB42AC-A33B-679B-3558-8B7B197BBF15}"/>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306000" y="359999"/>
            <a:ext cx="1142052" cy="711089"/>
          </a:xfrm>
          <a:prstGeom prst="rect">
            <a:avLst/>
          </a:prstGeom>
        </p:spPr>
      </p:pic>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56" r:id="rId1"/>
    <p:sldLayoutId id="2147483657" r:id="rId2"/>
  </p:sldLayoutIdLst>
  <p:txStyles>
    <p:titleStyle>
      <a:lvl1pPr algn="l" defTabSz="457200" rtl="0" eaLnBrk="1" latinLnBrk="0" hangingPunct="1">
        <a:lnSpc>
          <a:spcPct val="90000"/>
        </a:lnSpc>
        <a:spcBef>
          <a:spcPct val="0"/>
        </a:spcBef>
        <a:buNone/>
        <a:defRPr sz="2800" b="1" i="0" kern="1200">
          <a:solidFill>
            <a:schemeClr val="accent4"/>
          </a:solidFill>
          <a:latin typeface="Aptos" panose="020B0004020202020204" pitchFamily="34" charset="0"/>
          <a:ea typeface="+mj-ea"/>
          <a:cs typeface="+mj-cs"/>
        </a:defRPr>
      </a:lvl1pPr>
    </p:titleStyle>
    <p:bodyStyle>
      <a:lvl1pPr marL="0" indent="0" algn="l" defTabSz="457200" rtl="0" eaLnBrk="1" latinLnBrk="0" hangingPunct="1">
        <a:lnSpc>
          <a:spcPct val="90000"/>
        </a:lnSpc>
        <a:spcBef>
          <a:spcPct val="20000"/>
        </a:spcBef>
        <a:buFont typeface="Arial"/>
        <a:buNone/>
        <a:defRPr sz="1600" b="0" i="0" kern="1200">
          <a:solidFill>
            <a:schemeClr val="tx1"/>
          </a:solidFill>
          <a:latin typeface="Aptos" panose="020B0004020202020204" pitchFamily="34" charset="0"/>
          <a:ea typeface="+mn-ea"/>
          <a:cs typeface="+mn-cs"/>
        </a:defRPr>
      </a:lvl1pPr>
      <a:lvl2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2pPr>
      <a:lvl3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3pPr>
      <a:lvl4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4pPr>
      <a:lvl5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4536" userDrawn="1">
          <p15:clr>
            <a:srgbClr val="F26B43"/>
          </p15:clr>
        </p15:guide>
        <p15:guide id="3" orient="horz" pos="6503" userDrawn="1">
          <p15:clr>
            <a:srgbClr val="F26B43"/>
          </p15:clr>
        </p15:guide>
        <p15:guide id="4" orient="horz" pos="65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76672FA-096D-5D4A-2FA2-B671231038CF}"/>
              </a:ext>
            </a:extLst>
          </p:cNvPr>
          <p:cNvSpPr>
            <a:spLocks noGrp="1"/>
          </p:cNvSpPr>
          <p:nvPr>
            <p:ph type="body" sz="quarter" idx="10"/>
          </p:nvPr>
        </p:nvSpPr>
        <p:spPr>
          <a:xfrm>
            <a:off x="1296365" y="2052001"/>
            <a:ext cx="5904534" cy="1467054"/>
          </a:xfrm>
        </p:spPr>
        <p:txBody>
          <a:bodyPr/>
          <a:lstStyle/>
          <a:p>
            <a:pPr>
              <a:lnSpc>
                <a:spcPct val="112000"/>
              </a:lnSpc>
            </a:pPr>
            <a:r>
              <a:rPr lang="de-DE" sz="1350" dirty="0">
                <a:latin typeface="Verdana" panose="020B0604030504040204" pitchFamily="34" charset="0"/>
                <a:ea typeface="Verdana" panose="020B0604030504040204" pitchFamily="34" charset="0"/>
                <a:cs typeface="Verdana" panose="020B0604030504040204" pitchFamily="34" charset="0"/>
              </a:rPr>
              <a:t>Die Kinder führen das Rollenspiel in Kleingruppen durch. Jede Person übernimmt eine der vorgegebenen Rollen und liest die entsprechenden Sprechtexte vor. </a:t>
            </a:r>
          </a:p>
        </p:txBody>
      </p:sp>
      <p:sp>
        <p:nvSpPr>
          <p:cNvPr id="3" name="Titel 2">
            <a:extLst>
              <a:ext uri="{FF2B5EF4-FFF2-40B4-BE49-F238E27FC236}">
                <a16:creationId xmlns:a16="http://schemas.microsoft.com/office/drawing/2014/main" id="{18E28F89-63FC-FEA9-4D73-E06225C21F3D}"/>
              </a:ext>
            </a:extLst>
          </p:cNvPr>
          <p:cNvSpPr>
            <a:spLocks noGrp="1"/>
          </p:cNvSpPr>
          <p:nvPr>
            <p:ph type="title"/>
          </p:nvPr>
        </p:nvSpPr>
        <p:spPr>
          <a:xfrm>
            <a:off x="358774" y="1260222"/>
            <a:ext cx="6842125" cy="427902"/>
          </a:xfrm>
        </p:spPr>
        <p:txBody>
          <a:bodyPr/>
          <a:lstStyle/>
          <a:p>
            <a:r>
              <a:rPr lang="de-DE" dirty="0">
                <a:solidFill>
                  <a:srgbClr val="7AA442"/>
                </a:solidFill>
                <a:latin typeface="Verdana" panose="020B0604030504040204" pitchFamily="34" charset="0"/>
                <a:ea typeface="Verdana" panose="020B0604030504040204" pitchFamily="34" charset="0"/>
                <a:cs typeface="Verdana" panose="020B0604030504040204" pitchFamily="34" charset="0"/>
              </a:rPr>
              <a:t>Station 2: Entscheiden </a:t>
            </a:r>
            <a:br>
              <a:rPr lang="de-DE" dirty="0">
                <a:solidFill>
                  <a:srgbClr val="7AA442"/>
                </a:solidFill>
                <a:latin typeface="Verdana" panose="020B0604030504040204" pitchFamily="34" charset="0"/>
                <a:ea typeface="Verdana" panose="020B0604030504040204" pitchFamily="34" charset="0"/>
                <a:cs typeface="Verdana" panose="020B0604030504040204" pitchFamily="34" charset="0"/>
              </a:rPr>
            </a:br>
            <a:endParaRPr lang="de-DE" dirty="0">
              <a:solidFill>
                <a:srgbClr val="7AA442"/>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Grafik 3" descr="Ein Bild, das Grafiken, Clipart enthält.&#10;&#10;KI-generierte Inhalte können fehlerhaft sein.">
            <a:extLst>
              <a:ext uri="{FF2B5EF4-FFF2-40B4-BE49-F238E27FC236}">
                <a16:creationId xmlns:a16="http://schemas.microsoft.com/office/drawing/2014/main" id="{65D7FF84-CED0-44B2-E170-E4D624F5BDDD}"/>
              </a:ext>
            </a:extLst>
          </p:cNvPr>
          <p:cNvPicPr>
            <a:picLocks noChangeAspect="1"/>
          </p:cNvPicPr>
          <p:nvPr/>
        </p:nvPicPr>
        <p:blipFill>
          <a:blip r:embed="rId2">
            <a:duotone>
              <a:schemeClr val="accent3">
                <a:shade val="45000"/>
                <a:satMod val="135000"/>
              </a:schemeClr>
              <a:prstClr val="white"/>
            </a:duotone>
          </a:blip>
          <a:stretch>
            <a:fillRect/>
          </a:stretch>
        </p:blipFill>
        <p:spPr>
          <a:xfrm>
            <a:off x="499230" y="2052000"/>
            <a:ext cx="624895" cy="610362"/>
          </a:xfrm>
          <a:prstGeom prst="rect">
            <a:avLst/>
          </a:prstGeom>
        </p:spPr>
      </p:pic>
      <p:sp>
        <p:nvSpPr>
          <p:cNvPr id="10" name="Textfeld 9">
            <a:extLst>
              <a:ext uri="{FF2B5EF4-FFF2-40B4-BE49-F238E27FC236}">
                <a16:creationId xmlns:a16="http://schemas.microsoft.com/office/drawing/2014/main" id="{57BA0419-DFD7-DC25-8E52-CC8018988CC0}"/>
              </a:ext>
            </a:extLst>
          </p:cNvPr>
          <p:cNvSpPr txBox="1"/>
          <p:nvPr/>
        </p:nvSpPr>
        <p:spPr>
          <a:xfrm>
            <a:off x="482919" y="2773963"/>
            <a:ext cx="6717980" cy="7748853"/>
          </a:xfrm>
          <a:prstGeom prst="rect">
            <a:avLst/>
          </a:prstGeom>
          <a:noFill/>
        </p:spPr>
        <p:txBody>
          <a:bodyPr wrap="square">
            <a:spAutoFit/>
          </a:bodyPr>
          <a:lstStyle/>
          <a:p>
            <a:pPr>
              <a:lnSpc>
                <a:spcPct val="112000"/>
              </a:lnSpc>
            </a:pPr>
            <a:r>
              <a:rPr lang="de-DE" sz="1350" dirty="0">
                <a:latin typeface="Verdana" panose="020B0604030504040204" pitchFamily="34" charset="0"/>
                <a:ea typeface="Verdana" panose="020B0604030504040204" pitchFamily="34" charset="0"/>
                <a:cs typeface="Verdana" panose="020B0604030504040204" pitchFamily="34" charset="0"/>
              </a:rPr>
              <a:t>Vor Beginn sollte gemeinsam geklärt werden, welche Eigenschaften und Aufgaben die einzelnen Rollen haben. Während des Spiels beobachten die übrigen Kinder aufmerksam, wie die Figuren miteinander umgehen. Dabei achten sie besonders auf Situationen, die die Zusammenarbeit erschweren, bspw. fehlendes Zuhören, Streit über Ideen, verletzende Aussagen, unfaire Entscheidungen oder die mangelnde Beteiligung einzelner Gruppenmitglieder.</a:t>
            </a:r>
          </a:p>
          <a:p>
            <a:pPr>
              <a:lnSpc>
                <a:spcPct val="112000"/>
              </a:lnSpc>
            </a:pPr>
            <a:endParaRPr lang="de-DE" sz="1350" dirty="0">
              <a:latin typeface="Verdana" panose="020B0604030504040204" pitchFamily="34" charset="0"/>
              <a:ea typeface="Verdana" panose="020B0604030504040204" pitchFamily="34" charset="0"/>
              <a:cs typeface="Verdana" panose="020B0604030504040204" pitchFamily="34" charset="0"/>
            </a:endParaRPr>
          </a:p>
          <a:p>
            <a:pPr>
              <a:lnSpc>
                <a:spcPct val="112000"/>
              </a:lnSpc>
            </a:pPr>
            <a:r>
              <a:rPr lang="de-DE" sz="1350" dirty="0">
                <a:latin typeface="Verdana" panose="020B0604030504040204" pitchFamily="34" charset="0"/>
                <a:ea typeface="Verdana" panose="020B0604030504040204" pitchFamily="34" charset="0"/>
                <a:cs typeface="Verdana" panose="020B0604030504040204" pitchFamily="34" charset="0"/>
              </a:rPr>
              <a:t>Nach dem Rollenspiel erfolgt eine gemeinsame Reflexion. Die Kinder besprechen, welche Schwierigkeiten in der Gruppe aufgetreten sind und wie diese gelöst wurden. </a:t>
            </a:r>
          </a:p>
          <a:p>
            <a:pPr>
              <a:lnSpc>
                <a:spcPct val="112000"/>
              </a:lnSpc>
            </a:pPr>
            <a:endParaRPr lang="de-DE" sz="1350" dirty="0">
              <a:latin typeface="Verdana" panose="020B0604030504040204" pitchFamily="34" charset="0"/>
              <a:ea typeface="Verdana" panose="020B0604030504040204" pitchFamily="34" charset="0"/>
              <a:cs typeface="Verdana" panose="020B0604030504040204" pitchFamily="34" charset="0"/>
            </a:endParaRPr>
          </a:p>
          <a:p>
            <a:pPr>
              <a:lnSpc>
                <a:spcPct val="112000"/>
              </a:lnSpc>
            </a:pPr>
            <a:r>
              <a:rPr lang="de-DE" sz="1350" b="1" dirty="0">
                <a:latin typeface="Verdana" panose="020B0604030504040204" pitchFamily="34" charset="0"/>
                <a:ea typeface="Verdana" panose="020B0604030504040204" pitchFamily="34" charset="0"/>
                <a:cs typeface="Verdana" panose="020B0604030504040204" pitchFamily="34" charset="0"/>
              </a:rPr>
              <a:t>Situation: </a:t>
            </a:r>
            <a:r>
              <a:rPr lang="de-DE" sz="1350" dirty="0">
                <a:latin typeface="Verdana" panose="020B0604030504040204" pitchFamily="34" charset="0"/>
                <a:ea typeface="Verdana" panose="020B0604030504040204" pitchFamily="34" charset="0"/>
                <a:cs typeface="Verdana" panose="020B0604030504040204" pitchFamily="34" charset="0"/>
              </a:rPr>
              <a:t>Vier Kinder gestalten gemeinsam ein Poster. Einige Bilder und Texte passen nicht richtig zum Thema. Die Kinder müssen entscheiden, was bleibt, was verändert wird und was herausgenommen wird.</a:t>
            </a:r>
          </a:p>
          <a:p>
            <a:pPr>
              <a:lnSpc>
                <a:spcPct val="112000"/>
              </a:lnSpc>
            </a:pPr>
            <a:endParaRPr lang="de-DE" sz="1350" dirty="0">
              <a:latin typeface="Verdana" panose="020B0604030504040204" pitchFamily="34" charset="0"/>
              <a:ea typeface="Verdana" panose="020B0604030504040204" pitchFamily="34" charset="0"/>
              <a:cs typeface="Verdana" panose="020B0604030504040204" pitchFamily="34" charset="0"/>
            </a:endParaRPr>
          </a:p>
          <a:p>
            <a:pPr>
              <a:lnSpc>
                <a:spcPct val="112000"/>
              </a:lnSpc>
            </a:pPr>
            <a:endParaRPr lang="de-DE" sz="1350" dirty="0">
              <a:latin typeface="Verdana" panose="020B0604030504040204" pitchFamily="34" charset="0"/>
              <a:ea typeface="Verdana" panose="020B0604030504040204" pitchFamily="34" charset="0"/>
              <a:cs typeface="Verdana" panose="020B0604030504040204" pitchFamily="34" charset="0"/>
            </a:endParaRPr>
          </a:p>
          <a:p>
            <a:pPr>
              <a:lnSpc>
                <a:spcPct val="112000"/>
              </a:lnSpc>
            </a:pPr>
            <a:endParaRPr lang="de-DE" sz="1350" dirty="0">
              <a:latin typeface="Verdana" panose="020B0604030504040204" pitchFamily="34" charset="0"/>
              <a:ea typeface="Verdana" panose="020B0604030504040204" pitchFamily="34" charset="0"/>
              <a:cs typeface="Verdana" panose="020B0604030504040204" pitchFamily="34" charset="0"/>
            </a:endParaRPr>
          </a:p>
          <a:p>
            <a:pPr>
              <a:lnSpc>
                <a:spcPct val="112000"/>
              </a:lnSpc>
            </a:pPr>
            <a:endParaRPr lang="de-DE" sz="1350" dirty="0">
              <a:latin typeface="Verdana" panose="020B0604030504040204" pitchFamily="34" charset="0"/>
              <a:ea typeface="Verdana" panose="020B0604030504040204" pitchFamily="34" charset="0"/>
              <a:cs typeface="Verdana" panose="020B0604030504040204" pitchFamily="34" charset="0"/>
            </a:endParaRPr>
          </a:p>
          <a:p>
            <a:pPr>
              <a:lnSpc>
                <a:spcPct val="112000"/>
              </a:lnSpc>
            </a:pPr>
            <a:endParaRPr lang="de-DE" sz="1350" dirty="0">
              <a:latin typeface="Verdana" panose="020B0604030504040204" pitchFamily="34" charset="0"/>
              <a:ea typeface="Verdana" panose="020B0604030504040204" pitchFamily="34" charset="0"/>
              <a:cs typeface="Verdana" panose="020B0604030504040204" pitchFamily="34" charset="0"/>
            </a:endParaRPr>
          </a:p>
          <a:p>
            <a:pPr>
              <a:lnSpc>
                <a:spcPct val="112000"/>
              </a:lnSpc>
            </a:pPr>
            <a:endParaRPr lang="de-DE" sz="1350" dirty="0">
              <a:latin typeface="Verdana" panose="020B0604030504040204" pitchFamily="34" charset="0"/>
              <a:ea typeface="Verdana" panose="020B0604030504040204" pitchFamily="34" charset="0"/>
              <a:cs typeface="Verdana" panose="020B0604030504040204" pitchFamily="34" charset="0"/>
            </a:endParaRPr>
          </a:p>
          <a:p>
            <a:pPr>
              <a:lnSpc>
                <a:spcPct val="112000"/>
              </a:lnSpc>
            </a:pPr>
            <a:endParaRPr lang="de-DE" sz="1350" dirty="0">
              <a:latin typeface="Verdana" panose="020B0604030504040204" pitchFamily="34" charset="0"/>
              <a:ea typeface="Verdana" panose="020B0604030504040204" pitchFamily="34" charset="0"/>
              <a:cs typeface="Verdana" panose="020B0604030504040204" pitchFamily="34" charset="0"/>
            </a:endParaRPr>
          </a:p>
          <a:p>
            <a:pPr>
              <a:lnSpc>
                <a:spcPct val="112000"/>
              </a:lnSpc>
            </a:pPr>
            <a:endParaRPr lang="de-DE" sz="1350" dirty="0">
              <a:latin typeface="Verdana" panose="020B0604030504040204" pitchFamily="34" charset="0"/>
              <a:ea typeface="Verdana" panose="020B0604030504040204" pitchFamily="34" charset="0"/>
              <a:cs typeface="Verdana" panose="020B0604030504040204" pitchFamily="34" charset="0"/>
            </a:endParaRPr>
          </a:p>
          <a:p>
            <a:pPr>
              <a:lnSpc>
                <a:spcPct val="112000"/>
              </a:lnSpc>
            </a:pPr>
            <a:endParaRPr lang="de-DE" sz="1350" dirty="0">
              <a:latin typeface="Verdana" panose="020B0604030504040204" pitchFamily="34" charset="0"/>
              <a:ea typeface="Verdana" panose="020B0604030504040204" pitchFamily="34" charset="0"/>
              <a:cs typeface="Verdana" panose="020B0604030504040204" pitchFamily="34" charset="0"/>
            </a:endParaRPr>
          </a:p>
          <a:p>
            <a:pPr>
              <a:lnSpc>
                <a:spcPct val="112000"/>
              </a:lnSpc>
            </a:pPr>
            <a:endParaRPr lang="de-DE" sz="1350" dirty="0">
              <a:latin typeface="Verdana" panose="020B0604030504040204" pitchFamily="34" charset="0"/>
              <a:ea typeface="Verdana" panose="020B0604030504040204" pitchFamily="34" charset="0"/>
              <a:cs typeface="Verdana" panose="020B0604030504040204" pitchFamily="34" charset="0"/>
            </a:endParaRPr>
          </a:p>
          <a:p>
            <a:pPr>
              <a:lnSpc>
                <a:spcPct val="112000"/>
              </a:lnSpc>
            </a:pPr>
            <a:endParaRPr lang="de-DE" sz="1350" dirty="0">
              <a:latin typeface="Verdana" panose="020B0604030504040204" pitchFamily="34" charset="0"/>
              <a:ea typeface="Verdana" panose="020B0604030504040204" pitchFamily="34" charset="0"/>
              <a:cs typeface="Verdana" panose="020B0604030504040204" pitchFamily="34" charset="0"/>
            </a:endParaRPr>
          </a:p>
          <a:p>
            <a:pPr>
              <a:lnSpc>
                <a:spcPct val="112000"/>
              </a:lnSpc>
            </a:pPr>
            <a:endParaRPr lang="de-DE" sz="1350" dirty="0">
              <a:latin typeface="Verdana" panose="020B0604030504040204" pitchFamily="34" charset="0"/>
              <a:ea typeface="Verdana" panose="020B0604030504040204" pitchFamily="34" charset="0"/>
              <a:cs typeface="Verdana" panose="020B0604030504040204" pitchFamily="34" charset="0"/>
            </a:endParaRPr>
          </a:p>
          <a:p>
            <a:pPr>
              <a:lnSpc>
                <a:spcPct val="112000"/>
              </a:lnSpc>
            </a:pPr>
            <a:endParaRPr lang="de-DE" sz="1350" dirty="0">
              <a:latin typeface="Verdana" panose="020B0604030504040204" pitchFamily="34" charset="0"/>
              <a:ea typeface="Verdana" panose="020B0604030504040204" pitchFamily="34" charset="0"/>
              <a:cs typeface="Verdana" panose="020B0604030504040204" pitchFamily="34" charset="0"/>
            </a:endParaRPr>
          </a:p>
          <a:p>
            <a:pPr>
              <a:lnSpc>
                <a:spcPct val="112000"/>
              </a:lnSpc>
            </a:pPr>
            <a:endParaRPr lang="de-DE" sz="1350" dirty="0">
              <a:latin typeface="Verdana" panose="020B0604030504040204" pitchFamily="34" charset="0"/>
              <a:ea typeface="Verdana" panose="020B0604030504040204" pitchFamily="34" charset="0"/>
              <a:cs typeface="Verdana" panose="020B0604030504040204" pitchFamily="34" charset="0"/>
            </a:endParaRPr>
          </a:p>
          <a:p>
            <a:pPr>
              <a:lnSpc>
                <a:spcPct val="112000"/>
              </a:lnSpc>
            </a:pPr>
            <a:endParaRPr lang="de-DE" sz="1350" dirty="0">
              <a:latin typeface="Verdana" panose="020B0604030504040204" pitchFamily="34" charset="0"/>
              <a:ea typeface="Verdana" panose="020B0604030504040204" pitchFamily="34" charset="0"/>
              <a:cs typeface="Verdana" panose="020B0604030504040204" pitchFamily="34" charset="0"/>
            </a:endParaRPr>
          </a:p>
          <a:p>
            <a:pPr>
              <a:lnSpc>
                <a:spcPct val="112000"/>
              </a:lnSpc>
            </a:pPr>
            <a:endParaRPr lang="de-DE" sz="1350" dirty="0">
              <a:latin typeface="Verdana" panose="020B0604030504040204" pitchFamily="34" charset="0"/>
              <a:ea typeface="Verdana" panose="020B0604030504040204" pitchFamily="34" charset="0"/>
              <a:cs typeface="Verdana" panose="020B0604030504040204" pitchFamily="34" charset="0"/>
            </a:endParaRPr>
          </a:p>
          <a:p>
            <a:pPr>
              <a:lnSpc>
                <a:spcPct val="112000"/>
              </a:lnSpc>
            </a:pPr>
            <a:r>
              <a:rPr lang="de-DE" sz="1350" dirty="0">
                <a:latin typeface="Verdana" panose="020B0604030504040204" pitchFamily="34" charset="0"/>
                <a:ea typeface="Verdana" panose="020B0604030504040204" pitchFamily="34" charset="0"/>
                <a:cs typeface="Verdana" panose="020B0604030504040204" pitchFamily="34" charset="0"/>
              </a:rPr>
              <a:t>Die Nummern zeigen, wann ein Kind spricht. Die farbigen Rollennamen helfen beim schnellen Wiederfinden der eigenen Einsätze.</a:t>
            </a:r>
          </a:p>
        </p:txBody>
      </p:sp>
      <p:graphicFrame>
        <p:nvGraphicFramePr>
          <p:cNvPr id="11" name="Tabelle 10">
            <a:extLst>
              <a:ext uri="{FF2B5EF4-FFF2-40B4-BE49-F238E27FC236}">
                <a16:creationId xmlns:a16="http://schemas.microsoft.com/office/drawing/2014/main" id="{FBE10138-7179-E108-9BE9-BB7A8887D104}"/>
              </a:ext>
            </a:extLst>
          </p:cNvPr>
          <p:cNvGraphicFramePr>
            <a:graphicFrameLocks noGrp="1"/>
          </p:cNvGraphicFramePr>
          <p:nvPr>
            <p:extLst>
              <p:ext uri="{D42A27DB-BD31-4B8C-83A1-F6EECF244321}">
                <p14:modId xmlns:p14="http://schemas.microsoft.com/office/powerpoint/2010/main" val="2743168683"/>
              </p:ext>
            </p:extLst>
          </p:nvPr>
        </p:nvGraphicFramePr>
        <p:xfrm>
          <a:off x="536966" y="6419461"/>
          <a:ext cx="6485740" cy="3429456"/>
        </p:xfrm>
        <a:graphic>
          <a:graphicData uri="http://schemas.openxmlformats.org/drawingml/2006/table">
            <a:tbl>
              <a:tblPr firstRow="1" firstCol="1" bandRow="1">
                <a:tableStyleId>{5940675A-B579-460E-94D1-54222C63F5DA}</a:tableStyleId>
              </a:tblPr>
              <a:tblGrid>
                <a:gridCol w="953460">
                  <a:extLst>
                    <a:ext uri="{9D8B030D-6E8A-4147-A177-3AD203B41FA5}">
                      <a16:colId xmlns:a16="http://schemas.microsoft.com/office/drawing/2014/main" val="1513634093"/>
                    </a:ext>
                  </a:extLst>
                </a:gridCol>
                <a:gridCol w="2818338">
                  <a:extLst>
                    <a:ext uri="{9D8B030D-6E8A-4147-A177-3AD203B41FA5}">
                      <a16:colId xmlns:a16="http://schemas.microsoft.com/office/drawing/2014/main" val="2875093342"/>
                    </a:ext>
                  </a:extLst>
                </a:gridCol>
                <a:gridCol w="2713942">
                  <a:extLst>
                    <a:ext uri="{9D8B030D-6E8A-4147-A177-3AD203B41FA5}">
                      <a16:colId xmlns:a16="http://schemas.microsoft.com/office/drawing/2014/main" val="2712812536"/>
                    </a:ext>
                  </a:extLst>
                </a:gridCol>
              </a:tblGrid>
              <a:tr h="86076">
                <a:tc>
                  <a:txBody>
                    <a:bodyPr/>
                    <a:lstStyle/>
                    <a:p>
                      <a:pPr algn="ctr">
                        <a:lnSpc>
                          <a:spcPct val="115000"/>
                        </a:lnSpc>
                        <a:spcAft>
                          <a:spcPts val="1000"/>
                        </a:spcAft>
                        <a:buNone/>
                      </a:pPr>
                      <a:r>
                        <a:rPr lang="de-DE" sz="1350" b="1" noProof="0" dirty="0">
                          <a:effectLst/>
                          <a:latin typeface="Verdana" panose="020B0604030504040204" pitchFamily="34" charset="0"/>
                          <a:ea typeface="Verdana" panose="020B0604030504040204" pitchFamily="34" charset="0"/>
                          <a:cs typeface="Verdana" panose="020B0604030504040204" pitchFamily="34" charset="0"/>
                        </a:rPr>
                        <a:t>Rolle</a:t>
                      </a:r>
                    </a:p>
                  </a:txBody>
                  <a:tcPr marL="16694" marR="16694" marT="16694" marB="16694">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lnSpc>
                          <a:spcPct val="115000"/>
                        </a:lnSpc>
                        <a:spcAft>
                          <a:spcPts val="1000"/>
                        </a:spcAft>
                        <a:buNone/>
                      </a:pPr>
                      <a:r>
                        <a:rPr lang="de-DE" sz="1350" b="1" noProof="0" dirty="0">
                          <a:effectLst/>
                          <a:latin typeface="Verdana" panose="020B0604030504040204" pitchFamily="34" charset="0"/>
                          <a:ea typeface="Verdana" panose="020B0604030504040204" pitchFamily="34" charset="0"/>
                          <a:cs typeface="Verdana" panose="020B0604030504040204" pitchFamily="34" charset="0"/>
                        </a:rPr>
                        <a:t>Beschreibung</a:t>
                      </a:r>
                    </a:p>
                  </a:txBody>
                  <a:tcPr marL="16694" marR="16694" marT="16694" marB="16694">
                    <a:lnT w="12700" cap="flat" cmpd="sng" algn="ctr">
                      <a:noFill/>
                      <a:prstDash val="solid"/>
                      <a:round/>
                      <a:headEnd type="none" w="med" len="med"/>
                      <a:tailEnd type="none" w="med" len="med"/>
                    </a:lnT>
                  </a:tcPr>
                </a:tc>
                <a:tc>
                  <a:txBody>
                    <a:bodyPr/>
                    <a:lstStyle/>
                    <a:p>
                      <a:pPr algn="ctr">
                        <a:lnSpc>
                          <a:spcPct val="115000"/>
                        </a:lnSpc>
                        <a:spcAft>
                          <a:spcPts val="1000"/>
                        </a:spcAft>
                        <a:buNone/>
                      </a:pPr>
                      <a:r>
                        <a:rPr lang="de-DE" sz="1350" b="1" noProof="0" dirty="0">
                          <a:effectLst/>
                          <a:latin typeface="Verdana" panose="020B0604030504040204" pitchFamily="34" charset="0"/>
                          <a:ea typeface="Verdana" panose="020B0604030504040204" pitchFamily="34" charset="0"/>
                          <a:cs typeface="Verdana" panose="020B0604030504040204" pitchFamily="34" charset="0"/>
                        </a:rPr>
                        <a:t>Hinweis fürs Spiel</a:t>
                      </a:r>
                    </a:p>
                  </a:txBody>
                  <a:tcPr marL="16694" marR="16694" marT="16694" marB="16694">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3689154536"/>
                  </a:ext>
                </a:extLst>
              </a:tr>
              <a:tr h="143669">
                <a:tc>
                  <a:txBody>
                    <a:bodyPr/>
                    <a:lstStyle/>
                    <a:p>
                      <a:pPr algn="ctr">
                        <a:lnSpc>
                          <a:spcPct val="115000"/>
                        </a:lnSpc>
                        <a:spcAft>
                          <a:spcPts val="1000"/>
                        </a:spcAft>
                        <a:buNone/>
                      </a:pPr>
                      <a:r>
                        <a:rPr lang="de-DE" sz="135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p>
                  </a:txBody>
                  <a:tcPr marL="16694" marR="16694" marT="16694" marB="16694" anchor="ctr">
                    <a:lnL w="12700" cap="flat" cmpd="sng" algn="ctr">
                      <a:noFill/>
                      <a:prstDash val="solid"/>
                      <a:round/>
                      <a:headEnd type="none" w="med" len="med"/>
                      <a:tailEnd type="none" w="med" len="med"/>
                    </a:lnL>
                    <a:solidFill>
                      <a:srgbClr val="D9EAF8"/>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versucht zu vermitteln und achtet darauf, dass alle fair mitentscheiden</a:t>
                      </a:r>
                    </a:p>
                  </a:txBody>
                  <a:tcPr marL="16694" marR="16694" marT="16694" marB="16694"/>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spricht ruhig, fragt nach und fasst zusammen</a:t>
                      </a:r>
                    </a:p>
                  </a:txBody>
                  <a:tcPr marL="16694" marR="16694" marT="16694" marB="16694">
                    <a:lnR w="12700" cap="flat" cmpd="sng" algn="ctr">
                      <a:noFill/>
                      <a:prstDash val="solid"/>
                      <a:round/>
                      <a:headEnd type="none" w="med" len="med"/>
                      <a:tailEnd type="none" w="med" len="med"/>
                    </a:lnR>
                  </a:tcPr>
                </a:tc>
                <a:extLst>
                  <a:ext uri="{0D108BD9-81ED-4DB2-BD59-A6C34878D82A}">
                    <a16:rowId xmlns:a16="http://schemas.microsoft.com/office/drawing/2014/main" val="275004143"/>
                  </a:ext>
                </a:extLst>
              </a:tr>
              <a:tr h="143669">
                <a:tc>
                  <a:txBody>
                    <a:bodyPr/>
                    <a:lstStyle/>
                    <a:p>
                      <a:pPr algn="ctr">
                        <a:lnSpc>
                          <a:spcPct val="115000"/>
                        </a:lnSpc>
                        <a:spcAft>
                          <a:spcPts val="1000"/>
                        </a:spcAft>
                        <a:buNone/>
                      </a:pPr>
                      <a:r>
                        <a:rPr lang="de-DE" sz="135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p>
                  </a:txBody>
                  <a:tcPr marL="16694" marR="16694" marT="16694" marB="16694" anchor="ctr">
                    <a:lnL w="12700" cap="flat" cmpd="sng" algn="ctr">
                      <a:noFill/>
                      <a:prstDash val="solid"/>
                      <a:round/>
                      <a:headEnd type="none" w="med" len="med"/>
                      <a:tailEnd type="none" w="med" len="med"/>
                    </a:lnL>
                    <a:solidFill>
                      <a:srgbClr val="D9EAD4"/>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hat viele Ideen und will seine Texte unbedingt behalten</a:t>
                      </a:r>
                    </a:p>
                  </a:txBody>
                  <a:tcPr marL="16694" marR="16694" marT="16694" marB="16694"/>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spricht überzeugt, muss lernen, Kritik nicht persönlich zu nehmen</a:t>
                      </a:r>
                    </a:p>
                  </a:txBody>
                  <a:tcPr marL="16694" marR="16694" marT="16694" marB="16694">
                    <a:lnR w="12700" cap="flat" cmpd="sng" algn="ctr">
                      <a:noFill/>
                      <a:prstDash val="solid"/>
                      <a:round/>
                      <a:headEnd type="none" w="med" len="med"/>
                      <a:tailEnd type="none" w="med" len="med"/>
                    </a:lnR>
                  </a:tcPr>
                </a:tc>
                <a:extLst>
                  <a:ext uri="{0D108BD9-81ED-4DB2-BD59-A6C34878D82A}">
                    <a16:rowId xmlns:a16="http://schemas.microsoft.com/office/drawing/2014/main" val="792488471"/>
                  </a:ext>
                </a:extLst>
              </a:tr>
              <a:tr h="201261">
                <a:tc>
                  <a:txBody>
                    <a:bodyPr/>
                    <a:lstStyle/>
                    <a:p>
                      <a:pPr algn="ctr">
                        <a:lnSpc>
                          <a:spcPct val="115000"/>
                        </a:lnSpc>
                        <a:spcAft>
                          <a:spcPts val="1000"/>
                        </a:spcAft>
                        <a:buNone/>
                      </a:pPr>
                      <a:r>
                        <a:rPr lang="de-DE" sz="1350" b="1" noProof="0" dirty="0">
                          <a:solidFill>
                            <a:srgbClr val="BF9001"/>
                          </a:solidFill>
                          <a:effectLst/>
                          <a:latin typeface="Verdana" panose="020B0604030504040204" pitchFamily="34" charset="0"/>
                          <a:ea typeface="Verdana" panose="020B0604030504040204" pitchFamily="34" charset="0"/>
                          <a:cs typeface="Verdana" panose="020B0604030504040204" pitchFamily="34" charset="0"/>
                        </a:rPr>
                        <a:t>Mira</a:t>
                      </a:r>
                    </a:p>
                  </a:txBody>
                  <a:tcPr marL="16694" marR="16694" marT="16694" marB="16694" anchor="ctr">
                    <a:lnL w="12700" cap="flat" cmpd="sng" algn="ctr">
                      <a:noFill/>
                      <a:prstDash val="solid"/>
                      <a:round/>
                      <a:headEnd type="none" w="med" len="med"/>
                      <a:tailEnd type="none" w="med" len="med"/>
                    </a:lnL>
                    <a:solidFill>
                      <a:srgbClr val="FFF2CC"/>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ist erst wenig motiviert, findet Diskussionen anstrengend und achtet auf spannende Gestaltung</a:t>
                      </a:r>
                    </a:p>
                  </a:txBody>
                  <a:tcPr marL="16694" marR="16694" marT="16694" marB="16694"/>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klingt am Anfang lustlos, später aktiver als „Hingucker-Expertin“</a:t>
                      </a:r>
                    </a:p>
                  </a:txBody>
                  <a:tcPr marL="16694" marR="16694" marT="16694" marB="16694">
                    <a:lnR w="12700" cap="flat" cmpd="sng" algn="ctr">
                      <a:noFill/>
                      <a:prstDash val="solid"/>
                      <a:round/>
                      <a:headEnd type="none" w="med" len="med"/>
                      <a:tailEnd type="none" w="med" len="med"/>
                    </a:lnR>
                  </a:tcPr>
                </a:tc>
                <a:extLst>
                  <a:ext uri="{0D108BD9-81ED-4DB2-BD59-A6C34878D82A}">
                    <a16:rowId xmlns:a16="http://schemas.microsoft.com/office/drawing/2014/main" val="3646087035"/>
                  </a:ext>
                </a:extLst>
              </a:tr>
              <a:tr h="201261">
                <a:tc>
                  <a:txBody>
                    <a:bodyPr/>
                    <a:lstStyle/>
                    <a:p>
                      <a:pPr algn="ctr">
                        <a:lnSpc>
                          <a:spcPct val="115000"/>
                        </a:lnSpc>
                        <a:spcAft>
                          <a:spcPts val="1000"/>
                        </a:spcAft>
                        <a:buNone/>
                      </a:pPr>
                      <a:r>
                        <a:rPr lang="de-DE" sz="1350" b="1" noProof="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Jona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50800" marR="50800" marT="50800" marB="5080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rgbClr val="EBDDF9"/>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ist zuerst eher desinteressiert und genervt, findet dann eine passende Aufgabe</a:t>
                      </a:r>
                    </a:p>
                  </a:txBody>
                  <a:tcPr marL="50800" marR="50800" marT="50800" marB="50800" anchor="ctr">
                    <a:lnB w="12700" cap="flat" cmpd="sng" algn="ctr">
                      <a:noFill/>
                      <a:prstDash val="solid"/>
                      <a:round/>
                      <a:headEnd type="none" w="med" len="med"/>
                      <a:tailEnd type="none" w="med" len="med"/>
                    </a:lnB>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klingt am Anfang lustlos, später zunehmend beteiligt</a:t>
                      </a:r>
                    </a:p>
                  </a:txBody>
                  <a:tcPr marL="50800" marR="50800" marT="50800" marB="5080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2298458087"/>
                  </a:ext>
                </a:extLst>
              </a:tr>
            </a:tbl>
          </a:graphicData>
        </a:graphic>
      </p:graphicFrame>
    </p:spTree>
    <p:extLst>
      <p:ext uri="{BB962C8B-B14F-4D97-AF65-F5344CB8AC3E}">
        <p14:creationId xmlns:p14="http://schemas.microsoft.com/office/powerpoint/2010/main" val="2624490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054021AF-2849-D8C3-22B5-A99C0D977F3D}"/>
              </a:ext>
            </a:extLst>
          </p:cNvPr>
          <p:cNvSpPr>
            <a:spLocks noGrp="1"/>
          </p:cNvSpPr>
          <p:nvPr>
            <p:ph type="body" sz="quarter" idx="10"/>
          </p:nvPr>
        </p:nvSpPr>
        <p:spPr>
          <a:xfrm>
            <a:off x="586515" y="2683844"/>
            <a:ext cx="6386643" cy="7639669"/>
          </a:xfrm>
        </p:spPr>
        <p:txBody>
          <a:bodyPr/>
          <a:lstStyle/>
          <a:p>
            <a:pPr>
              <a:lnSpc>
                <a:spcPct val="150000"/>
              </a:lnSpc>
              <a:buClr>
                <a:srgbClr val="5BA851"/>
              </a:buClr>
            </a:pPr>
            <a:r>
              <a:rPr lang="de-DE" sz="1400" b="1" dirty="0">
                <a:latin typeface="Verdana" panose="020B0604030504040204" pitchFamily="34" charset="0"/>
                <a:ea typeface="Verdana" panose="020B0604030504040204" pitchFamily="34" charset="0"/>
                <a:cs typeface="Verdana" panose="020B0604030504040204" pitchFamily="34" charset="0"/>
              </a:rPr>
              <a:t>Rollen und Aufgaben</a:t>
            </a:r>
          </a:p>
          <a:p>
            <a:pPr marL="406400" indent="-260350">
              <a:lnSpc>
                <a:spcPct val="150000"/>
              </a:lnSpc>
              <a:buClr>
                <a:srgbClr val="5BA851"/>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Welche Aufgabe hatte jedes Kind in der Gruppe?</a:t>
            </a:r>
          </a:p>
          <a:p>
            <a:pPr marL="406400" indent="-260350">
              <a:lnSpc>
                <a:spcPct val="150000"/>
              </a:lnSpc>
              <a:buClr>
                <a:srgbClr val="5BA851"/>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Warum war jede Rolle wichtig?</a:t>
            </a:r>
          </a:p>
          <a:p>
            <a:pPr marL="406400" indent="-260350">
              <a:lnSpc>
                <a:spcPct val="150000"/>
              </a:lnSpc>
              <a:buClr>
                <a:srgbClr val="5BA851"/>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Wie haben sich die Kinder gegenseitig unterstützt?</a:t>
            </a:r>
          </a:p>
          <a:p>
            <a:pPr marL="406400" indent="-260350">
              <a:lnSpc>
                <a:spcPct val="150000"/>
              </a:lnSpc>
              <a:buClr>
                <a:srgbClr val="5BA851"/>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Warum ist es wichtig, dass alle mitmachen?</a:t>
            </a:r>
          </a:p>
          <a:p>
            <a:pPr marL="146050">
              <a:lnSpc>
                <a:spcPct val="150000"/>
              </a:lnSpc>
              <a:buClr>
                <a:srgbClr val="5BA851"/>
              </a:buClr>
              <a:buSzPct val="150000"/>
            </a:pPr>
            <a:endParaRPr lang="de-DE" sz="800" dirty="0">
              <a:latin typeface="Verdana" panose="020B0604030504040204" pitchFamily="34" charset="0"/>
              <a:ea typeface="Verdana" panose="020B0604030504040204" pitchFamily="34" charset="0"/>
              <a:cs typeface="Verdana" panose="020B0604030504040204" pitchFamily="34" charset="0"/>
            </a:endParaRPr>
          </a:p>
          <a:p>
            <a:pPr marL="146050">
              <a:lnSpc>
                <a:spcPct val="150000"/>
              </a:lnSpc>
              <a:buClr>
                <a:srgbClr val="5BA851"/>
              </a:buClr>
              <a:buSzPct val="150000"/>
            </a:pPr>
            <a:r>
              <a:rPr lang="de-DE" sz="1400" b="1" dirty="0">
                <a:latin typeface="Verdana" panose="020B0604030504040204" pitchFamily="34" charset="0"/>
                <a:ea typeface="Verdana" panose="020B0604030504040204" pitchFamily="34" charset="0"/>
                <a:cs typeface="Verdana" panose="020B0604030504040204" pitchFamily="34" charset="0"/>
              </a:rPr>
              <a:t>Kommunikation und Zuhören</a:t>
            </a:r>
          </a:p>
          <a:p>
            <a:pPr marL="406400" indent="-260350">
              <a:lnSpc>
                <a:spcPct val="150000"/>
              </a:lnSpc>
              <a:buClr>
                <a:srgbClr val="5BA851"/>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Wie haben die Kinder miteinander gesprochen?</a:t>
            </a:r>
          </a:p>
          <a:p>
            <a:pPr marL="406400" indent="-260350">
              <a:lnSpc>
                <a:spcPct val="150000"/>
              </a:lnSpc>
              <a:buClr>
                <a:srgbClr val="5BA851"/>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An welcher Stelle wurde freundlich gesprochen?</a:t>
            </a:r>
          </a:p>
          <a:p>
            <a:pPr marL="406400" indent="-260350">
              <a:lnSpc>
                <a:spcPct val="150000"/>
              </a:lnSpc>
              <a:buClr>
                <a:srgbClr val="5BA851"/>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Was klang verletzend oder unfair?</a:t>
            </a:r>
          </a:p>
          <a:p>
            <a:pPr marL="406400" indent="-260350">
              <a:lnSpc>
                <a:spcPct val="150000"/>
              </a:lnSpc>
              <a:buClr>
                <a:srgbClr val="5BA851"/>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Warum ist Zuhören wichtig?</a:t>
            </a:r>
          </a:p>
          <a:p>
            <a:pPr marL="146050">
              <a:lnSpc>
                <a:spcPct val="150000"/>
              </a:lnSpc>
              <a:buClr>
                <a:srgbClr val="5BA851"/>
              </a:buClr>
              <a:buSzPct val="150000"/>
            </a:pPr>
            <a:endParaRPr lang="de-DE" sz="800" dirty="0">
              <a:latin typeface="Verdana" panose="020B0604030504040204" pitchFamily="34" charset="0"/>
              <a:ea typeface="Verdana" panose="020B0604030504040204" pitchFamily="34" charset="0"/>
              <a:cs typeface="Verdana" panose="020B0604030504040204" pitchFamily="34" charset="0"/>
            </a:endParaRPr>
          </a:p>
          <a:p>
            <a:pPr marL="146050">
              <a:lnSpc>
                <a:spcPct val="150000"/>
              </a:lnSpc>
              <a:buClr>
                <a:srgbClr val="5BA851"/>
              </a:buClr>
              <a:buSzPct val="150000"/>
            </a:pPr>
            <a:r>
              <a:rPr lang="de-DE" sz="1400" b="1" dirty="0">
                <a:latin typeface="Verdana" panose="020B0604030504040204" pitchFamily="34" charset="0"/>
                <a:ea typeface="Verdana" panose="020B0604030504040204" pitchFamily="34" charset="0"/>
                <a:cs typeface="Verdana" panose="020B0604030504040204" pitchFamily="34" charset="0"/>
              </a:rPr>
              <a:t>Entscheiden und Kompromisse finden</a:t>
            </a:r>
          </a:p>
          <a:p>
            <a:pPr marL="406400" indent="-260350">
              <a:lnSpc>
                <a:spcPct val="150000"/>
              </a:lnSpc>
              <a:buClr>
                <a:srgbClr val="5BA851"/>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Warum wurden manche Ideen nicht übernommen?</a:t>
            </a:r>
          </a:p>
          <a:p>
            <a:pPr marL="406400" indent="-260350">
              <a:lnSpc>
                <a:spcPct val="150000"/>
              </a:lnSpc>
              <a:buClr>
                <a:srgbClr val="5BA851"/>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Wie haben die Kinder einen Kompromiss gefunden?</a:t>
            </a:r>
          </a:p>
          <a:p>
            <a:pPr marL="406400" indent="-260350">
              <a:lnSpc>
                <a:spcPct val="150000"/>
              </a:lnSpc>
              <a:buClr>
                <a:srgbClr val="5BA851"/>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Welche Regeln haben beim Entscheiden geholfen?</a:t>
            </a:r>
          </a:p>
          <a:p>
            <a:pPr marL="146050">
              <a:lnSpc>
                <a:spcPct val="150000"/>
              </a:lnSpc>
              <a:buClr>
                <a:srgbClr val="5BA851"/>
              </a:buClr>
              <a:buSzPct val="150000"/>
            </a:pPr>
            <a:endParaRPr lang="de-DE" sz="800" dirty="0">
              <a:latin typeface="Verdana" panose="020B0604030504040204" pitchFamily="34" charset="0"/>
              <a:ea typeface="Verdana" panose="020B0604030504040204" pitchFamily="34" charset="0"/>
              <a:cs typeface="Verdana" panose="020B0604030504040204" pitchFamily="34" charset="0"/>
            </a:endParaRPr>
          </a:p>
          <a:p>
            <a:pPr marL="146050">
              <a:lnSpc>
                <a:spcPct val="150000"/>
              </a:lnSpc>
              <a:buClr>
                <a:srgbClr val="5BA851"/>
              </a:buClr>
              <a:buSzPct val="150000"/>
            </a:pPr>
            <a:r>
              <a:rPr lang="de-DE" sz="1400" b="1" dirty="0">
                <a:latin typeface="Verdana" panose="020B0604030504040204" pitchFamily="34" charset="0"/>
                <a:ea typeface="Verdana" panose="020B0604030504040204" pitchFamily="34" charset="0"/>
                <a:cs typeface="Verdana" panose="020B0604030504040204" pitchFamily="34" charset="0"/>
              </a:rPr>
              <a:t>Zusammenarbeit in der Gruppe</a:t>
            </a:r>
          </a:p>
          <a:p>
            <a:pPr marL="406400" indent="-260350">
              <a:lnSpc>
                <a:spcPct val="150000"/>
              </a:lnSpc>
              <a:buClr>
                <a:srgbClr val="5BA851"/>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Wie wurde ein Kind motiviert, wieder mitzumachen?</a:t>
            </a:r>
          </a:p>
          <a:p>
            <a:pPr marL="406400" indent="-260350">
              <a:lnSpc>
                <a:spcPct val="150000"/>
              </a:lnSpc>
              <a:buClr>
                <a:srgbClr val="5BA851"/>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Was passiert, wenn jemand nicht zuhört?</a:t>
            </a:r>
          </a:p>
          <a:p>
            <a:pPr marL="406400" indent="-260350">
              <a:lnSpc>
                <a:spcPct val="150000"/>
              </a:lnSpc>
              <a:buClr>
                <a:srgbClr val="5BA851"/>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Wie kann man Streit in der Gruppe lösen?</a:t>
            </a:r>
          </a:p>
          <a:p>
            <a:pPr marL="406400" indent="-260350">
              <a:lnSpc>
                <a:spcPct val="150000"/>
              </a:lnSpc>
              <a:buClr>
                <a:srgbClr val="5BA851"/>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Was hilft einer Gruppe beim fairen Arbeiten?</a:t>
            </a:r>
          </a:p>
        </p:txBody>
      </p:sp>
      <p:sp>
        <p:nvSpPr>
          <p:cNvPr id="6" name="Titel 5">
            <a:extLst>
              <a:ext uri="{FF2B5EF4-FFF2-40B4-BE49-F238E27FC236}">
                <a16:creationId xmlns:a16="http://schemas.microsoft.com/office/drawing/2014/main" id="{C763FE91-2F86-DC3B-4335-C5DAC0A5B1F3}"/>
              </a:ext>
            </a:extLst>
          </p:cNvPr>
          <p:cNvSpPr>
            <a:spLocks noGrp="1"/>
          </p:cNvSpPr>
          <p:nvPr>
            <p:ph type="title"/>
          </p:nvPr>
        </p:nvSpPr>
        <p:spPr>
          <a:xfrm>
            <a:off x="2135627" y="1356841"/>
            <a:ext cx="5065273" cy="426741"/>
          </a:xfrm>
        </p:spPr>
        <p:txBody>
          <a:bodyPr/>
          <a:lstStyle/>
          <a:p>
            <a:r>
              <a:rPr lang="de-DE" dirty="0">
                <a:solidFill>
                  <a:srgbClr val="7AA442"/>
                </a:solidFill>
                <a:latin typeface="Verdana" panose="020B0604030504040204" pitchFamily="34" charset="0"/>
                <a:ea typeface="Verdana" panose="020B0604030504040204" pitchFamily="34" charset="0"/>
                <a:cs typeface="Verdana" panose="020B0604030504040204" pitchFamily="34" charset="0"/>
              </a:rPr>
              <a:t>Tippkarte</a:t>
            </a:r>
            <a:br>
              <a:rPr lang="de-DE" dirty="0">
                <a:solidFill>
                  <a:srgbClr val="7AA442"/>
                </a:solidFill>
                <a:latin typeface="Verdana" panose="020B0604030504040204" pitchFamily="34" charset="0"/>
                <a:ea typeface="Verdana" panose="020B0604030504040204" pitchFamily="34" charset="0"/>
                <a:cs typeface="Verdana" panose="020B0604030504040204" pitchFamily="34" charset="0"/>
              </a:rPr>
            </a:br>
            <a:br>
              <a:rPr lang="de-DE" sz="1500" dirty="0">
                <a:solidFill>
                  <a:srgbClr val="7AA442"/>
                </a:solidFill>
                <a:latin typeface="Verdana" panose="020B0604030504040204" pitchFamily="34" charset="0"/>
                <a:ea typeface="Verdana" panose="020B0604030504040204" pitchFamily="34" charset="0"/>
                <a:cs typeface="Verdana" panose="020B0604030504040204" pitchFamily="34" charset="0"/>
              </a:rPr>
            </a:br>
            <a:endParaRPr lang="de-DE" sz="2500" dirty="0">
              <a:solidFill>
                <a:srgbClr val="7AA442"/>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Textfeld 16">
            <a:extLst>
              <a:ext uri="{FF2B5EF4-FFF2-40B4-BE49-F238E27FC236}">
                <a16:creationId xmlns:a16="http://schemas.microsoft.com/office/drawing/2014/main" id="{80D35B0D-CF4C-69D7-2B6D-046C88863EA3}"/>
              </a:ext>
            </a:extLst>
          </p:cNvPr>
          <p:cNvSpPr txBox="1"/>
          <p:nvPr/>
        </p:nvSpPr>
        <p:spPr>
          <a:xfrm>
            <a:off x="2135627" y="1848326"/>
            <a:ext cx="4522021" cy="477054"/>
          </a:xfrm>
          <a:prstGeom prst="rect">
            <a:avLst/>
          </a:prstGeom>
          <a:noFill/>
        </p:spPr>
        <p:txBody>
          <a:bodyPr wrap="square">
            <a:spAutoFit/>
          </a:bodyPr>
          <a:lstStyle/>
          <a:p>
            <a:r>
              <a:rPr lang="de-DE" sz="2500" dirty="0">
                <a:solidFill>
                  <a:srgbClr val="7AA442"/>
                </a:solidFill>
                <a:latin typeface="Verdana" panose="020B0604030504040204" pitchFamily="34" charset="0"/>
                <a:ea typeface="Verdana" panose="020B0604030504040204" pitchFamily="34" charset="0"/>
                <a:cs typeface="Verdana" panose="020B0604030504040204" pitchFamily="34" charset="0"/>
              </a:rPr>
              <a:t>Station 2: Entscheiden </a:t>
            </a:r>
            <a:endParaRPr lang="de-DE" dirty="0">
              <a:solidFill>
                <a:srgbClr val="7AA442"/>
              </a:solidFill>
            </a:endParaRPr>
          </a:p>
        </p:txBody>
      </p:sp>
      <p:sp>
        <p:nvSpPr>
          <p:cNvPr id="19" name="Abgerundetes Rechteck 18">
            <a:extLst>
              <a:ext uri="{FF2B5EF4-FFF2-40B4-BE49-F238E27FC236}">
                <a16:creationId xmlns:a16="http://schemas.microsoft.com/office/drawing/2014/main" id="{29C01512-507F-6698-D0A0-68AFD3CEB89A}"/>
              </a:ext>
            </a:extLst>
          </p:cNvPr>
          <p:cNvSpPr/>
          <p:nvPr/>
        </p:nvSpPr>
        <p:spPr>
          <a:xfrm>
            <a:off x="468221" y="2495685"/>
            <a:ext cx="6609389" cy="7827827"/>
          </a:xfrm>
          <a:prstGeom prst="roundRect">
            <a:avLst>
              <a:gd name="adj" fmla="val 4687"/>
            </a:avLst>
          </a:prstGeom>
          <a:noFill/>
          <a:ln w="19050">
            <a:solidFill>
              <a:srgbClr val="7AA44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Abgerundetes Rechteck 19">
            <a:extLst>
              <a:ext uri="{FF2B5EF4-FFF2-40B4-BE49-F238E27FC236}">
                <a16:creationId xmlns:a16="http://schemas.microsoft.com/office/drawing/2014/main" id="{D06AC6DA-D125-28A8-7A9E-5C0C80DEB09D}"/>
              </a:ext>
            </a:extLst>
          </p:cNvPr>
          <p:cNvSpPr/>
          <p:nvPr/>
        </p:nvSpPr>
        <p:spPr>
          <a:xfrm>
            <a:off x="468220" y="1313732"/>
            <a:ext cx="6609390" cy="1024774"/>
          </a:xfrm>
          <a:prstGeom prst="roundRect">
            <a:avLst>
              <a:gd name="adj" fmla="val 41903"/>
            </a:avLst>
          </a:prstGeom>
          <a:noFill/>
          <a:ln w="19050">
            <a:solidFill>
              <a:srgbClr val="7AA44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ADD7F321-3195-C49C-AF4E-AEBD819D54F0}"/>
              </a:ext>
            </a:extLst>
          </p:cNvPr>
          <p:cNvPicPr>
            <a:picLocks noChangeAspect="1"/>
          </p:cNvPicPr>
          <p:nvPr/>
        </p:nvPicPr>
        <p:blipFill>
          <a:blip r:embed="rId3"/>
          <a:srcRect l="41000" t="19352" r="43192" b="59673"/>
          <a:stretch>
            <a:fillRect/>
          </a:stretch>
        </p:blipFill>
        <p:spPr>
          <a:xfrm>
            <a:off x="756162" y="1356841"/>
            <a:ext cx="959503" cy="848754"/>
          </a:xfrm>
          <a:prstGeom prst="rect">
            <a:avLst/>
          </a:prstGeom>
        </p:spPr>
      </p:pic>
      <p:sp>
        <p:nvSpPr>
          <p:cNvPr id="3" name="Textfeld 2">
            <a:extLst>
              <a:ext uri="{FF2B5EF4-FFF2-40B4-BE49-F238E27FC236}">
                <a16:creationId xmlns:a16="http://schemas.microsoft.com/office/drawing/2014/main" id="{5634B67D-8D9B-374A-D97B-DA80DBE7183E}"/>
              </a:ext>
            </a:extLst>
          </p:cNvPr>
          <p:cNvSpPr txBox="1"/>
          <p:nvPr/>
        </p:nvSpPr>
        <p:spPr>
          <a:xfrm>
            <a:off x="6950659" y="10180497"/>
            <a:ext cx="457200" cy="292388"/>
          </a:xfrm>
          <a:prstGeom prst="rect">
            <a:avLst/>
          </a:prstGeom>
          <a:noFill/>
        </p:spPr>
        <p:txBody>
          <a:bodyPr wrap="square" lIns="0" tIns="0" rIns="0" bIns="0" rtlCol="0">
            <a:spAutoFit/>
          </a:bodyPr>
          <a:lstStyle/>
          <a:p>
            <a:pPr algn="ctr"/>
            <a:r>
              <a:rPr lang="de-DE" sz="1900" b="1" dirty="0">
                <a:solidFill>
                  <a:srgbClr val="7AA442"/>
                </a:solidFill>
                <a:latin typeface="Verdana" panose="020B0604030504040204" pitchFamily="34" charset="0"/>
                <a:ea typeface="Verdana" panose="020B0604030504040204" pitchFamily="34" charset="0"/>
                <a:cs typeface="Verdana" panose="020B0604030504040204" pitchFamily="34" charset="0"/>
              </a:rPr>
              <a:t>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CFA40-7895-A5F7-CBA2-CECC003C45D2}"/>
            </a:ext>
          </a:extLst>
        </p:cNvPr>
        <p:cNvGrpSpPr/>
        <p:nvPr/>
      </p:nvGrpSpPr>
      <p:grpSpPr>
        <a:xfrm>
          <a:off x="0" y="0"/>
          <a:ext cx="0" cy="0"/>
          <a:chOff x="0" y="0"/>
          <a:chExt cx="0" cy="0"/>
        </a:xfrm>
      </p:grpSpPr>
      <p:sp>
        <p:nvSpPr>
          <p:cNvPr id="7" name="Textplatzhalter 6">
            <a:extLst>
              <a:ext uri="{FF2B5EF4-FFF2-40B4-BE49-F238E27FC236}">
                <a16:creationId xmlns:a16="http://schemas.microsoft.com/office/drawing/2014/main" id="{198D7FFD-CC05-8CE4-D101-0F4B38F80205}"/>
              </a:ext>
            </a:extLst>
          </p:cNvPr>
          <p:cNvSpPr>
            <a:spLocks noGrp="1"/>
          </p:cNvSpPr>
          <p:nvPr>
            <p:ph type="body" sz="quarter" idx="10"/>
          </p:nvPr>
        </p:nvSpPr>
        <p:spPr>
          <a:xfrm>
            <a:off x="586515" y="2683844"/>
            <a:ext cx="6386643" cy="7639669"/>
          </a:xfrm>
        </p:spPr>
        <p:txBody>
          <a:bodyPr/>
          <a:lstStyle/>
          <a:p>
            <a:pPr>
              <a:lnSpc>
                <a:spcPct val="150000"/>
              </a:lnSpc>
              <a:buClr>
                <a:srgbClr val="7AA442"/>
              </a:buClr>
            </a:pPr>
            <a:r>
              <a:rPr lang="de-DE" sz="1400" b="1" dirty="0">
                <a:latin typeface="Verdana" panose="020B0604030504040204" pitchFamily="34" charset="0"/>
                <a:ea typeface="Verdana" panose="020B0604030504040204" pitchFamily="34" charset="0"/>
                <a:cs typeface="Verdana" panose="020B0604030504040204" pitchFamily="34" charset="0"/>
              </a:rPr>
              <a:t>Über die Rolle …</a:t>
            </a:r>
          </a:p>
          <a:p>
            <a:pPr marL="406400" indent="-260350">
              <a:lnSpc>
                <a:spcPct val="150000"/>
              </a:lnSpc>
              <a:buClr>
                <a:srgbClr val="7AA442"/>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Ich finde wichtig, dass …</a:t>
            </a:r>
          </a:p>
          <a:p>
            <a:pPr marL="406400" indent="-260350">
              <a:lnSpc>
                <a:spcPct val="150000"/>
              </a:lnSpc>
              <a:buClr>
                <a:srgbClr val="7AA442"/>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Die Aufgabe von … war …</a:t>
            </a:r>
          </a:p>
          <a:p>
            <a:pPr marL="406400" indent="-260350">
              <a:lnSpc>
                <a:spcPct val="150000"/>
              </a:lnSpc>
              <a:buClr>
                <a:srgbClr val="7AA442"/>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Gut war, dass jedes Kind …</a:t>
            </a:r>
          </a:p>
          <a:p>
            <a:pPr marL="406400" indent="-260350">
              <a:lnSpc>
                <a:spcPct val="150000"/>
              </a:lnSpc>
              <a:buClr>
                <a:srgbClr val="7AA442"/>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Besonders geholfen hat …</a:t>
            </a:r>
          </a:p>
          <a:p>
            <a:pPr marL="146050">
              <a:lnSpc>
                <a:spcPct val="150000"/>
              </a:lnSpc>
              <a:buClr>
                <a:srgbClr val="7AA442"/>
              </a:buClr>
              <a:buSzPct val="150000"/>
            </a:pPr>
            <a:endParaRPr lang="de-DE" sz="500" dirty="0">
              <a:latin typeface="Verdana" panose="020B0604030504040204" pitchFamily="34" charset="0"/>
              <a:ea typeface="Verdana" panose="020B0604030504040204" pitchFamily="34" charset="0"/>
              <a:cs typeface="Verdana" panose="020B0604030504040204" pitchFamily="34" charset="0"/>
            </a:endParaRPr>
          </a:p>
          <a:p>
            <a:pPr marL="146050">
              <a:lnSpc>
                <a:spcPct val="150000"/>
              </a:lnSpc>
              <a:buClr>
                <a:srgbClr val="7AA442"/>
              </a:buClr>
              <a:buSzPct val="150000"/>
            </a:pPr>
            <a:r>
              <a:rPr lang="de-DE" sz="1400" b="1" dirty="0">
                <a:latin typeface="Verdana" panose="020B0604030504040204" pitchFamily="34" charset="0"/>
                <a:ea typeface="Verdana" panose="020B0604030504040204" pitchFamily="34" charset="0"/>
                <a:cs typeface="Verdana" panose="020B0604030504040204" pitchFamily="34" charset="0"/>
              </a:rPr>
              <a:t>Über Kommunikation</a:t>
            </a:r>
          </a:p>
          <a:p>
            <a:pPr marL="406400" indent="-260350">
              <a:lnSpc>
                <a:spcPct val="150000"/>
              </a:lnSpc>
              <a:buClr>
                <a:srgbClr val="7AA442"/>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Freundlich war, dass …</a:t>
            </a:r>
          </a:p>
          <a:p>
            <a:pPr marL="406400" indent="-260350">
              <a:lnSpc>
                <a:spcPct val="150000"/>
              </a:lnSpc>
              <a:buClr>
                <a:srgbClr val="7AA442"/>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Nicht gut fand ich, dass …</a:t>
            </a:r>
          </a:p>
          <a:p>
            <a:pPr marL="406400" indent="-260350">
              <a:lnSpc>
                <a:spcPct val="150000"/>
              </a:lnSpc>
              <a:buClr>
                <a:srgbClr val="7AA442"/>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Besser wäre gewesen, wenn …</a:t>
            </a:r>
          </a:p>
          <a:p>
            <a:pPr marL="406400" indent="-260350">
              <a:lnSpc>
                <a:spcPct val="150000"/>
              </a:lnSpc>
              <a:buClr>
                <a:srgbClr val="7AA442"/>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Die Kinder haben gut zugehört, weil …</a:t>
            </a:r>
          </a:p>
          <a:p>
            <a:pPr marL="146050">
              <a:lnSpc>
                <a:spcPct val="150000"/>
              </a:lnSpc>
              <a:buClr>
                <a:srgbClr val="7AA442"/>
              </a:buClr>
              <a:buSzPct val="150000"/>
            </a:pPr>
            <a:endParaRPr lang="de-DE" sz="500" dirty="0">
              <a:latin typeface="Verdana" panose="020B0604030504040204" pitchFamily="34" charset="0"/>
              <a:ea typeface="Verdana" panose="020B0604030504040204" pitchFamily="34" charset="0"/>
              <a:cs typeface="Verdana" panose="020B0604030504040204" pitchFamily="34" charset="0"/>
            </a:endParaRPr>
          </a:p>
          <a:p>
            <a:pPr marL="146050">
              <a:lnSpc>
                <a:spcPct val="150000"/>
              </a:lnSpc>
              <a:buClr>
                <a:srgbClr val="7AA442"/>
              </a:buClr>
              <a:buSzPct val="150000"/>
            </a:pPr>
            <a:r>
              <a:rPr lang="de-DE" sz="1400" b="1" dirty="0">
                <a:latin typeface="Verdana" panose="020B0604030504040204" pitchFamily="34" charset="0"/>
                <a:ea typeface="Verdana" panose="020B0604030504040204" pitchFamily="34" charset="0"/>
                <a:cs typeface="Verdana" panose="020B0604030504040204" pitchFamily="34" charset="0"/>
              </a:rPr>
              <a:t>Über Entscheidungen</a:t>
            </a:r>
          </a:p>
          <a:p>
            <a:pPr marL="406400" indent="-260350">
              <a:lnSpc>
                <a:spcPct val="150000"/>
              </a:lnSpc>
              <a:buClr>
                <a:srgbClr val="7AA442"/>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Die Gruppe hat entschieden, dass …</a:t>
            </a:r>
          </a:p>
          <a:p>
            <a:pPr marL="406400" indent="-260350">
              <a:lnSpc>
                <a:spcPct val="150000"/>
              </a:lnSpc>
              <a:buClr>
                <a:srgbClr val="7AA442"/>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Ein Kompromiss war …</a:t>
            </a:r>
          </a:p>
          <a:p>
            <a:pPr marL="406400" indent="-260350">
              <a:lnSpc>
                <a:spcPct val="150000"/>
              </a:lnSpc>
              <a:buClr>
                <a:srgbClr val="7AA442"/>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Die Idee wurde verändert, weil …</a:t>
            </a:r>
          </a:p>
          <a:p>
            <a:pPr marL="406400" indent="-260350">
              <a:lnSpc>
                <a:spcPct val="150000"/>
              </a:lnSpc>
              <a:buClr>
                <a:srgbClr val="7AA442"/>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Gemeinsam entscheiden bedeutet …</a:t>
            </a:r>
          </a:p>
          <a:p>
            <a:pPr marL="146050">
              <a:lnSpc>
                <a:spcPct val="150000"/>
              </a:lnSpc>
              <a:buClr>
                <a:srgbClr val="7AA442"/>
              </a:buClr>
              <a:buSzPct val="150000"/>
            </a:pPr>
            <a:endParaRPr lang="de-DE" sz="500" dirty="0">
              <a:latin typeface="Verdana" panose="020B0604030504040204" pitchFamily="34" charset="0"/>
              <a:ea typeface="Verdana" panose="020B0604030504040204" pitchFamily="34" charset="0"/>
              <a:cs typeface="Verdana" panose="020B0604030504040204" pitchFamily="34" charset="0"/>
            </a:endParaRPr>
          </a:p>
          <a:p>
            <a:pPr marL="146050">
              <a:lnSpc>
                <a:spcPct val="150000"/>
              </a:lnSpc>
              <a:buClr>
                <a:srgbClr val="7AA442"/>
              </a:buClr>
              <a:buSzPct val="150000"/>
            </a:pPr>
            <a:r>
              <a:rPr lang="de-DE" sz="1400" b="1" dirty="0">
                <a:latin typeface="Verdana" panose="020B0604030504040204" pitchFamily="34" charset="0"/>
                <a:ea typeface="Verdana" panose="020B0604030504040204" pitchFamily="34" charset="0"/>
                <a:cs typeface="Verdana" panose="020B0604030504040204" pitchFamily="34" charset="0"/>
              </a:rPr>
              <a:t>Für unsere Gruppenarbeit</a:t>
            </a:r>
          </a:p>
          <a:p>
            <a:pPr marL="406400" indent="-260350">
              <a:lnSpc>
                <a:spcPct val="150000"/>
              </a:lnSpc>
              <a:buClr>
                <a:srgbClr val="7AA442"/>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In unserer Gruppe möchten wir …</a:t>
            </a:r>
          </a:p>
          <a:p>
            <a:pPr marL="406400" indent="-260350">
              <a:lnSpc>
                <a:spcPct val="150000"/>
              </a:lnSpc>
              <a:buClr>
                <a:srgbClr val="7AA442"/>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Wir achten darauf, dass …</a:t>
            </a:r>
          </a:p>
          <a:p>
            <a:pPr marL="406400" indent="-260350">
              <a:lnSpc>
                <a:spcPct val="150000"/>
              </a:lnSpc>
              <a:buClr>
                <a:srgbClr val="7AA442"/>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Wenn wir unterschiedlicher Meinung sind, …</a:t>
            </a:r>
          </a:p>
          <a:p>
            <a:pPr marL="406400" indent="-260350">
              <a:lnSpc>
                <a:spcPct val="150000"/>
              </a:lnSpc>
              <a:buClr>
                <a:srgbClr val="7AA442"/>
              </a:buClr>
              <a:buSzPct val="150000"/>
              <a:buFont typeface="Arial" panose="020B0604020202020204" pitchFamily="34" charset="0"/>
              <a:buChar char="•"/>
            </a:pPr>
            <a:r>
              <a:rPr lang="de-DE" sz="1400" dirty="0">
                <a:latin typeface="Verdana" panose="020B0604030504040204" pitchFamily="34" charset="0"/>
                <a:ea typeface="Verdana" panose="020B0604030504040204" pitchFamily="34" charset="0"/>
                <a:cs typeface="Verdana" panose="020B0604030504040204" pitchFamily="34" charset="0"/>
              </a:rPr>
              <a:t>Eine gute Gruppenarbeit klappt, wenn …</a:t>
            </a:r>
          </a:p>
        </p:txBody>
      </p:sp>
      <p:sp>
        <p:nvSpPr>
          <p:cNvPr id="6" name="Titel 5">
            <a:extLst>
              <a:ext uri="{FF2B5EF4-FFF2-40B4-BE49-F238E27FC236}">
                <a16:creationId xmlns:a16="http://schemas.microsoft.com/office/drawing/2014/main" id="{276622F6-135B-53F8-B432-A27E2EB352DC}"/>
              </a:ext>
            </a:extLst>
          </p:cNvPr>
          <p:cNvSpPr>
            <a:spLocks noGrp="1"/>
          </p:cNvSpPr>
          <p:nvPr>
            <p:ph type="title"/>
          </p:nvPr>
        </p:nvSpPr>
        <p:spPr>
          <a:xfrm>
            <a:off x="2135627" y="1356841"/>
            <a:ext cx="5065273" cy="426741"/>
          </a:xfrm>
        </p:spPr>
        <p:txBody>
          <a:bodyPr/>
          <a:lstStyle/>
          <a:p>
            <a:r>
              <a:rPr lang="de-DE" dirty="0">
                <a:solidFill>
                  <a:srgbClr val="7AA442"/>
                </a:solidFill>
                <a:latin typeface="Verdana" panose="020B0604030504040204" pitchFamily="34" charset="0"/>
                <a:ea typeface="Verdana" panose="020B0604030504040204" pitchFamily="34" charset="0"/>
                <a:cs typeface="Verdana" panose="020B0604030504040204" pitchFamily="34" charset="0"/>
              </a:rPr>
              <a:t>Satzanfänge </a:t>
            </a:r>
            <a:br>
              <a:rPr lang="de-DE" dirty="0">
                <a:solidFill>
                  <a:srgbClr val="7AA442"/>
                </a:solidFill>
                <a:latin typeface="Verdana" panose="020B0604030504040204" pitchFamily="34" charset="0"/>
                <a:ea typeface="Verdana" panose="020B0604030504040204" pitchFamily="34" charset="0"/>
                <a:cs typeface="Verdana" panose="020B0604030504040204" pitchFamily="34" charset="0"/>
              </a:rPr>
            </a:br>
            <a:br>
              <a:rPr lang="de-DE" sz="1500" dirty="0">
                <a:solidFill>
                  <a:srgbClr val="7AA442"/>
                </a:solidFill>
                <a:latin typeface="Verdana" panose="020B0604030504040204" pitchFamily="34" charset="0"/>
                <a:ea typeface="Verdana" panose="020B0604030504040204" pitchFamily="34" charset="0"/>
                <a:cs typeface="Verdana" panose="020B0604030504040204" pitchFamily="34" charset="0"/>
              </a:rPr>
            </a:br>
            <a:endParaRPr lang="de-DE" sz="2500" dirty="0">
              <a:solidFill>
                <a:srgbClr val="7AA442"/>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Textfeld 16">
            <a:extLst>
              <a:ext uri="{FF2B5EF4-FFF2-40B4-BE49-F238E27FC236}">
                <a16:creationId xmlns:a16="http://schemas.microsoft.com/office/drawing/2014/main" id="{E9C57DF3-7342-8346-E8DD-04DEB4FE341D}"/>
              </a:ext>
            </a:extLst>
          </p:cNvPr>
          <p:cNvSpPr txBox="1"/>
          <p:nvPr/>
        </p:nvSpPr>
        <p:spPr>
          <a:xfrm>
            <a:off x="2135627" y="1848326"/>
            <a:ext cx="4522021" cy="477054"/>
          </a:xfrm>
          <a:prstGeom prst="rect">
            <a:avLst/>
          </a:prstGeom>
          <a:noFill/>
        </p:spPr>
        <p:txBody>
          <a:bodyPr wrap="square">
            <a:spAutoFit/>
          </a:bodyPr>
          <a:lstStyle/>
          <a:p>
            <a:r>
              <a:rPr lang="de-DE" sz="2500" dirty="0">
                <a:solidFill>
                  <a:srgbClr val="7AA442"/>
                </a:solidFill>
                <a:latin typeface="Verdana" panose="020B0604030504040204" pitchFamily="34" charset="0"/>
                <a:ea typeface="Verdana" panose="020B0604030504040204" pitchFamily="34" charset="0"/>
                <a:cs typeface="Verdana" panose="020B0604030504040204" pitchFamily="34" charset="0"/>
              </a:rPr>
              <a:t>Station 2: Entscheiden </a:t>
            </a:r>
            <a:endParaRPr lang="de-DE" sz="2800" dirty="0">
              <a:solidFill>
                <a:srgbClr val="7AA442"/>
              </a:solidFill>
            </a:endParaRPr>
          </a:p>
        </p:txBody>
      </p:sp>
      <p:sp>
        <p:nvSpPr>
          <p:cNvPr id="19" name="Abgerundetes Rechteck 18">
            <a:extLst>
              <a:ext uri="{FF2B5EF4-FFF2-40B4-BE49-F238E27FC236}">
                <a16:creationId xmlns:a16="http://schemas.microsoft.com/office/drawing/2014/main" id="{B0459AF2-B70F-9935-E99C-30B4F1C2FF55}"/>
              </a:ext>
            </a:extLst>
          </p:cNvPr>
          <p:cNvSpPr/>
          <p:nvPr/>
        </p:nvSpPr>
        <p:spPr>
          <a:xfrm>
            <a:off x="468221" y="2495685"/>
            <a:ext cx="6609389" cy="7827827"/>
          </a:xfrm>
          <a:prstGeom prst="roundRect">
            <a:avLst>
              <a:gd name="adj" fmla="val 4687"/>
            </a:avLst>
          </a:prstGeom>
          <a:noFill/>
          <a:ln w="19050">
            <a:solidFill>
              <a:srgbClr val="7AA44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22" name="Grafik 21">
            <a:extLst>
              <a:ext uri="{FF2B5EF4-FFF2-40B4-BE49-F238E27FC236}">
                <a16:creationId xmlns:a16="http://schemas.microsoft.com/office/drawing/2014/main" id="{D02FF340-88CA-D441-5AEC-CE5FE2032EF3}"/>
              </a:ext>
            </a:extLst>
          </p:cNvPr>
          <p:cNvPicPr>
            <a:picLocks noChangeAspect="1"/>
          </p:cNvPicPr>
          <p:nvPr/>
        </p:nvPicPr>
        <p:blipFill>
          <a:blip r:embed="rId3"/>
          <a:srcRect l="41000" t="19352" r="43192" b="59673"/>
          <a:stretch>
            <a:fillRect/>
          </a:stretch>
        </p:blipFill>
        <p:spPr>
          <a:xfrm>
            <a:off x="756162" y="1356841"/>
            <a:ext cx="959503" cy="848754"/>
          </a:xfrm>
          <a:prstGeom prst="rect">
            <a:avLst/>
          </a:prstGeom>
        </p:spPr>
      </p:pic>
      <p:sp>
        <p:nvSpPr>
          <p:cNvPr id="20" name="Abgerundetes Rechteck 19">
            <a:extLst>
              <a:ext uri="{FF2B5EF4-FFF2-40B4-BE49-F238E27FC236}">
                <a16:creationId xmlns:a16="http://schemas.microsoft.com/office/drawing/2014/main" id="{BB95B8DD-FD65-8930-2937-728C3C1D5740}"/>
              </a:ext>
            </a:extLst>
          </p:cNvPr>
          <p:cNvSpPr/>
          <p:nvPr/>
        </p:nvSpPr>
        <p:spPr>
          <a:xfrm>
            <a:off x="468220" y="1313732"/>
            <a:ext cx="6609390" cy="1024774"/>
          </a:xfrm>
          <a:prstGeom prst="roundRect">
            <a:avLst>
              <a:gd name="adj" fmla="val 41903"/>
            </a:avLst>
          </a:prstGeom>
          <a:noFill/>
          <a:ln w="19050">
            <a:solidFill>
              <a:srgbClr val="7AA44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06947CE7-C7BD-CFA1-C3EA-7797FB91860E}"/>
              </a:ext>
            </a:extLst>
          </p:cNvPr>
          <p:cNvSpPr txBox="1"/>
          <p:nvPr/>
        </p:nvSpPr>
        <p:spPr>
          <a:xfrm>
            <a:off x="6950659" y="10180497"/>
            <a:ext cx="457200" cy="292388"/>
          </a:xfrm>
          <a:prstGeom prst="rect">
            <a:avLst/>
          </a:prstGeom>
          <a:noFill/>
        </p:spPr>
        <p:txBody>
          <a:bodyPr wrap="square" lIns="0" tIns="0" rIns="0" bIns="0" rtlCol="0">
            <a:spAutoFit/>
          </a:bodyPr>
          <a:lstStyle/>
          <a:p>
            <a:pPr algn="ctr"/>
            <a:r>
              <a:rPr lang="de-DE" sz="1900" b="1" dirty="0">
                <a:solidFill>
                  <a:srgbClr val="7AA442"/>
                </a:solidFill>
                <a:latin typeface="Verdana" panose="020B0604030504040204" pitchFamily="34" charset="0"/>
                <a:ea typeface="Verdana" panose="020B0604030504040204" pitchFamily="34" charset="0"/>
                <a:cs typeface="Verdana" panose="020B0604030504040204" pitchFamily="34" charset="0"/>
              </a:rPr>
              <a:t>10</a:t>
            </a:r>
          </a:p>
        </p:txBody>
      </p:sp>
    </p:spTree>
    <p:extLst>
      <p:ext uri="{BB962C8B-B14F-4D97-AF65-F5344CB8AC3E}">
        <p14:creationId xmlns:p14="http://schemas.microsoft.com/office/powerpoint/2010/main" val="1552347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B07287C3-6490-EBF2-B1BF-C890BE5DD76B}"/>
              </a:ext>
            </a:extLst>
          </p:cNvPr>
          <p:cNvSpPr txBox="1">
            <a:spLocks/>
          </p:cNvSpPr>
          <p:nvPr/>
        </p:nvSpPr>
        <p:spPr>
          <a:xfrm>
            <a:off x="358774" y="1260222"/>
            <a:ext cx="6842125" cy="427902"/>
          </a:xfrm>
          <a:prstGeom prst="rect">
            <a:avLst/>
          </a:prstGeom>
        </p:spPr>
        <p:txBody>
          <a:bodyPr vert="horz" lIns="0" tIns="0" rIns="0" bIns="0" rtlCol="0" anchor="t">
            <a:noAutofit/>
          </a:bodyPr>
          <a:lstStyle>
            <a:lvl1pPr algn="l" defTabSz="457200" rtl="0" eaLnBrk="1" latinLnBrk="0" hangingPunct="1">
              <a:lnSpc>
                <a:spcPct val="90000"/>
              </a:lnSpc>
              <a:spcBef>
                <a:spcPct val="0"/>
              </a:spcBef>
              <a:buNone/>
              <a:defRPr sz="2800" b="1" i="0" kern="1200">
                <a:solidFill>
                  <a:schemeClr val="accent4"/>
                </a:solidFill>
                <a:latin typeface="Aptos" panose="020B0004020202020204" pitchFamily="34" charset="0"/>
                <a:ea typeface="+mj-ea"/>
                <a:cs typeface="+mj-cs"/>
              </a:defRPr>
            </a:lvl1pPr>
          </a:lstStyle>
          <a:p>
            <a:r>
              <a:rPr lang="de-DE" dirty="0">
                <a:solidFill>
                  <a:srgbClr val="7AA442"/>
                </a:solidFill>
                <a:latin typeface="Verdana" panose="020B0604030504040204" pitchFamily="34" charset="0"/>
                <a:ea typeface="Verdana" panose="020B0604030504040204" pitchFamily="34" charset="0"/>
                <a:cs typeface="Verdana" panose="020B0604030504040204" pitchFamily="34" charset="0"/>
              </a:rPr>
              <a:t>Station 2: Entscheiden </a:t>
            </a:r>
            <a:br>
              <a:rPr lang="de-DE" dirty="0">
                <a:solidFill>
                  <a:srgbClr val="7AA442"/>
                </a:solidFill>
                <a:latin typeface="Verdana" panose="020B0604030504040204" pitchFamily="34" charset="0"/>
                <a:ea typeface="Verdana" panose="020B0604030504040204" pitchFamily="34" charset="0"/>
                <a:cs typeface="Verdana" panose="020B0604030504040204" pitchFamily="34" charset="0"/>
              </a:rPr>
            </a:br>
            <a:endParaRPr lang="de-DE" dirty="0">
              <a:solidFill>
                <a:srgbClr val="7AA442"/>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feld 4">
            <a:extLst>
              <a:ext uri="{FF2B5EF4-FFF2-40B4-BE49-F238E27FC236}">
                <a16:creationId xmlns:a16="http://schemas.microsoft.com/office/drawing/2014/main" id="{975F8816-5DD3-698E-5CD7-4B3339840F8B}"/>
              </a:ext>
            </a:extLst>
          </p:cNvPr>
          <p:cNvSpPr txBox="1"/>
          <p:nvPr/>
        </p:nvSpPr>
        <p:spPr>
          <a:xfrm>
            <a:off x="294681" y="1688124"/>
            <a:ext cx="6842125" cy="861774"/>
          </a:xfrm>
          <a:prstGeom prst="rect">
            <a:avLst/>
          </a:prstGeom>
          <a:noFill/>
        </p:spPr>
        <p:txBody>
          <a:bodyPr wrap="square">
            <a:spAutoFit/>
          </a:bodyPr>
          <a:lstStyle/>
          <a:p>
            <a:r>
              <a:rPr lang="de-DE" sz="2500" dirty="0">
                <a:solidFill>
                  <a:srgbClr val="7AA442"/>
                </a:solidFill>
                <a:latin typeface="Verdana" panose="020B0604030504040204" pitchFamily="34" charset="0"/>
                <a:ea typeface="Verdana" panose="020B0604030504040204" pitchFamily="34" charset="0"/>
                <a:cs typeface="Verdana" panose="020B0604030504040204" pitchFamily="34" charset="0"/>
              </a:rPr>
              <a:t>Rollenspiel: Passt das wirklich auf unser Poster?</a:t>
            </a:r>
            <a:endParaRPr lang="de-DE" dirty="0">
              <a:solidFill>
                <a:srgbClr val="7AA442"/>
              </a:solidFill>
            </a:endParaRPr>
          </a:p>
        </p:txBody>
      </p:sp>
      <p:sp>
        <p:nvSpPr>
          <p:cNvPr id="7" name="Textplatzhalter 1">
            <a:extLst>
              <a:ext uri="{FF2B5EF4-FFF2-40B4-BE49-F238E27FC236}">
                <a16:creationId xmlns:a16="http://schemas.microsoft.com/office/drawing/2014/main" id="{5AFF43F1-D33D-2114-C65C-1BC0444B47D9}"/>
              </a:ext>
            </a:extLst>
          </p:cNvPr>
          <p:cNvSpPr>
            <a:spLocks noGrp="1"/>
          </p:cNvSpPr>
          <p:nvPr>
            <p:ph type="body" sz="quarter" idx="10"/>
          </p:nvPr>
        </p:nvSpPr>
        <p:spPr>
          <a:xfrm>
            <a:off x="1296365" y="2695371"/>
            <a:ext cx="5904534" cy="2803385"/>
          </a:xfrm>
        </p:spPr>
        <p:txBody>
          <a:bodyPr/>
          <a:lstStyle/>
          <a:p>
            <a:pPr>
              <a:lnSpc>
                <a:spcPct val="112000"/>
              </a:lnSpc>
            </a:pPr>
            <a:r>
              <a:rPr lang="de-DE" sz="1350" dirty="0">
                <a:latin typeface="Verdana" panose="020B0604030504040204" pitchFamily="34" charset="0"/>
                <a:ea typeface="Verdana" panose="020B0604030504040204" pitchFamily="34" charset="0"/>
                <a:cs typeface="Verdana" panose="020B0604030504040204" pitchFamily="34" charset="0"/>
              </a:rPr>
              <a:t>Wählt jeweils eine Rolle aus und spielt die Szene gemeinsam nach. Achtet dabei genau darauf, wie die Kinder miteinander sprechen, Entscheidungen treffen und zusammenarbeiten.</a:t>
            </a:r>
          </a:p>
          <a:p>
            <a:pPr>
              <a:lnSpc>
                <a:spcPct val="112000"/>
              </a:lnSpc>
            </a:pPr>
            <a:r>
              <a:rPr lang="de-DE" sz="1350" dirty="0">
                <a:latin typeface="Verdana" panose="020B0604030504040204" pitchFamily="34" charset="0"/>
                <a:ea typeface="Verdana" panose="020B0604030504040204" pitchFamily="34" charset="0"/>
                <a:cs typeface="Verdana" panose="020B0604030504040204" pitchFamily="34" charset="0"/>
              </a:rPr>
              <a:t>Überlegt anschließend:</a:t>
            </a:r>
          </a:p>
          <a:p>
            <a:pPr marL="285750" indent="-285750">
              <a:lnSpc>
                <a:spcPct val="112000"/>
              </a:lnSpc>
              <a:buClr>
                <a:srgbClr val="7AA442"/>
              </a:buClr>
              <a:buSzPct val="150000"/>
              <a:buFont typeface="Arial" panose="020B0604020202020204" pitchFamily="34" charset="0"/>
              <a:buChar char="•"/>
            </a:pPr>
            <a:r>
              <a:rPr lang="de-DE" sz="1350" dirty="0">
                <a:latin typeface="Verdana" panose="020B0604030504040204" pitchFamily="34" charset="0"/>
                <a:ea typeface="Verdana" panose="020B0604030504040204" pitchFamily="34" charset="0"/>
                <a:cs typeface="Verdana" panose="020B0604030504040204" pitchFamily="34" charset="0"/>
              </a:rPr>
              <a:t>Was klappt in der Gruppe gut?</a:t>
            </a:r>
          </a:p>
          <a:p>
            <a:pPr marL="285750" indent="-285750">
              <a:lnSpc>
                <a:spcPct val="112000"/>
              </a:lnSpc>
              <a:buClr>
                <a:srgbClr val="7AA442"/>
              </a:buClr>
              <a:buSzPct val="150000"/>
              <a:buFont typeface="Arial" panose="020B0604020202020204" pitchFamily="34" charset="0"/>
              <a:buChar char="•"/>
            </a:pPr>
            <a:r>
              <a:rPr lang="de-DE" sz="1350" dirty="0">
                <a:latin typeface="Verdana" panose="020B0604030504040204" pitchFamily="34" charset="0"/>
                <a:ea typeface="Verdana" panose="020B0604030504040204" pitchFamily="34" charset="0"/>
                <a:cs typeface="Verdana" panose="020B0604030504040204" pitchFamily="34" charset="0"/>
              </a:rPr>
              <a:t>Wo entstehen Probleme?</a:t>
            </a:r>
          </a:p>
          <a:p>
            <a:pPr marL="285750" indent="-285750">
              <a:lnSpc>
                <a:spcPct val="112000"/>
              </a:lnSpc>
              <a:buClr>
                <a:srgbClr val="7AA442"/>
              </a:buClr>
              <a:buSzPct val="150000"/>
              <a:buFont typeface="Arial" panose="020B0604020202020204" pitchFamily="34" charset="0"/>
              <a:buChar char="•"/>
            </a:pPr>
            <a:r>
              <a:rPr lang="de-DE" sz="1350" dirty="0">
                <a:latin typeface="Verdana" panose="020B0604030504040204" pitchFamily="34" charset="0"/>
                <a:ea typeface="Verdana" panose="020B0604030504040204" pitchFamily="34" charset="0"/>
                <a:cs typeface="Verdana" panose="020B0604030504040204" pitchFamily="34" charset="0"/>
              </a:rPr>
              <a:t>Wie könnten die Kinder besser zusammenarbeiten?</a:t>
            </a:r>
          </a:p>
          <a:p>
            <a:pPr>
              <a:lnSpc>
                <a:spcPct val="112000"/>
              </a:lnSpc>
            </a:pPr>
            <a:endParaRPr lang="de-DE" sz="1350" dirty="0">
              <a:latin typeface="Verdana" panose="020B0604030504040204" pitchFamily="34" charset="0"/>
              <a:ea typeface="Verdana" panose="020B0604030504040204" pitchFamily="34" charset="0"/>
              <a:cs typeface="Verdana" panose="020B0604030504040204" pitchFamily="34" charset="0"/>
            </a:endParaRPr>
          </a:p>
          <a:p>
            <a:pPr>
              <a:lnSpc>
                <a:spcPct val="112000"/>
              </a:lnSpc>
            </a:pPr>
            <a:endParaRPr lang="de-DE" sz="1350" dirty="0">
              <a:latin typeface="Verdana" panose="020B0604030504040204" pitchFamily="34" charset="0"/>
              <a:ea typeface="Verdana" panose="020B0604030504040204" pitchFamily="34" charset="0"/>
              <a:cs typeface="Verdana" panose="020B0604030504040204" pitchFamily="34" charset="0"/>
            </a:endParaRPr>
          </a:p>
        </p:txBody>
      </p:sp>
      <p:pic>
        <p:nvPicPr>
          <p:cNvPr id="8" name="Grafik 7" descr="Ein Bild, das Grafiken, Clipart enthält.&#10;&#10;KI-generierte Inhalte können fehlerhaft sein.">
            <a:extLst>
              <a:ext uri="{FF2B5EF4-FFF2-40B4-BE49-F238E27FC236}">
                <a16:creationId xmlns:a16="http://schemas.microsoft.com/office/drawing/2014/main" id="{F7032D81-05F6-F988-BEC2-DF85F6356C62}"/>
              </a:ext>
            </a:extLst>
          </p:cNvPr>
          <p:cNvPicPr>
            <a:picLocks noChangeAspect="1"/>
          </p:cNvPicPr>
          <p:nvPr/>
        </p:nvPicPr>
        <p:blipFill>
          <a:blip r:embed="rId2">
            <a:duotone>
              <a:schemeClr val="accent3">
                <a:shade val="45000"/>
                <a:satMod val="135000"/>
              </a:schemeClr>
              <a:prstClr val="white"/>
            </a:duotone>
          </a:blip>
          <a:stretch>
            <a:fillRect/>
          </a:stretch>
        </p:blipFill>
        <p:spPr>
          <a:xfrm>
            <a:off x="499230" y="2695371"/>
            <a:ext cx="624895" cy="610362"/>
          </a:xfrm>
          <a:prstGeom prst="rect">
            <a:avLst/>
          </a:prstGeom>
        </p:spPr>
      </p:pic>
      <p:graphicFrame>
        <p:nvGraphicFramePr>
          <p:cNvPr id="12" name="Tabelle 11">
            <a:extLst>
              <a:ext uri="{FF2B5EF4-FFF2-40B4-BE49-F238E27FC236}">
                <a16:creationId xmlns:a16="http://schemas.microsoft.com/office/drawing/2014/main" id="{0B503BA4-F128-8DC5-67C8-7A9F72393B42}"/>
              </a:ext>
            </a:extLst>
          </p:cNvPr>
          <p:cNvGraphicFramePr>
            <a:graphicFrameLocks noGrp="1"/>
          </p:cNvGraphicFramePr>
          <p:nvPr>
            <p:extLst>
              <p:ext uri="{D42A27DB-BD31-4B8C-83A1-F6EECF244321}">
                <p14:modId xmlns:p14="http://schemas.microsoft.com/office/powerpoint/2010/main" val="3673164449"/>
              </p:ext>
            </p:extLst>
          </p:nvPr>
        </p:nvGraphicFramePr>
        <p:xfrm>
          <a:off x="534411" y="4759249"/>
          <a:ext cx="6490850" cy="5156060"/>
        </p:xfrm>
        <a:graphic>
          <a:graphicData uri="http://schemas.openxmlformats.org/drawingml/2006/table">
            <a:tbl>
              <a:tblPr firstRow="1" firstCol="1" bandRow="1">
                <a:tableStyleId>{5940675A-B579-460E-94D1-54222C63F5DA}</a:tableStyleId>
              </a:tblPr>
              <a:tblGrid>
                <a:gridCol w="411391">
                  <a:extLst>
                    <a:ext uri="{9D8B030D-6E8A-4147-A177-3AD203B41FA5}">
                      <a16:colId xmlns:a16="http://schemas.microsoft.com/office/drawing/2014/main" val="2255855015"/>
                    </a:ext>
                  </a:extLst>
                </a:gridCol>
                <a:gridCol w="572739">
                  <a:extLst>
                    <a:ext uri="{9D8B030D-6E8A-4147-A177-3AD203B41FA5}">
                      <a16:colId xmlns:a16="http://schemas.microsoft.com/office/drawing/2014/main" val="2883344853"/>
                    </a:ext>
                  </a:extLst>
                </a:gridCol>
                <a:gridCol w="5506720">
                  <a:extLst>
                    <a:ext uri="{9D8B030D-6E8A-4147-A177-3AD203B41FA5}">
                      <a16:colId xmlns:a16="http://schemas.microsoft.com/office/drawing/2014/main" val="3563325936"/>
                    </a:ext>
                  </a:extLst>
                </a:gridCol>
              </a:tblGrid>
              <a:tr h="236979">
                <a:tc>
                  <a:txBody>
                    <a:bodyPr/>
                    <a:lstStyle/>
                    <a:p>
                      <a:pPr algn="ctr">
                        <a:lnSpc>
                          <a:spcPct val="115000"/>
                        </a:lnSpc>
                        <a:spcAft>
                          <a:spcPts val="1000"/>
                        </a:spcAft>
                        <a:buNone/>
                      </a:pPr>
                      <a:r>
                        <a:rPr lang="de-DE" sz="1350" b="1" noProof="0" dirty="0">
                          <a:effectLst/>
                          <a:latin typeface="Verdana" panose="020B0604030504040204" pitchFamily="34" charset="0"/>
                          <a:ea typeface="Verdana" panose="020B0604030504040204" pitchFamily="34" charset="0"/>
                          <a:cs typeface="Verdana" panose="020B0604030504040204" pitchFamily="34" charset="0"/>
                        </a:rPr>
                        <a:t>Nr.</a:t>
                      </a:r>
                    </a:p>
                  </a:txBody>
                  <a:tcPr marL="6300" marR="6300" marT="6300" marB="6300">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lnSpc>
                          <a:spcPct val="115000"/>
                        </a:lnSpc>
                        <a:spcAft>
                          <a:spcPts val="1000"/>
                        </a:spcAft>
                        <a:buNone/>
                      </a:pPr>
                      <a:r>
                        <a:rPr lang="de-DE" sz="1350" b="1" noProof="0" dirty="0">
                          <a:effectLst/>
                          <a:latin typeface="Verdana" panose="020B0604030504040204" pitchFamily="34" charset="0"/>
                          <a:ea typeface="Verdana" panose="020B0604030504040204" pitchFamily="34" charset="0"/>
                          <a:cs typeface="Verdana" panose="020B0604030504040204" pitchFamily="34" charset="0"/>
                        </a:rPr>
                        <a:t>Rolle</a:t>
                      </a:r>
                    </a:p>
                  </a:txBody>
                  <a:tcPr marL="6300" marR="6300" marT="6300" marB="6300">
                    <a:lnT w="12700" cap="flat" cmpd="sng" algn="ctr">
                      <a:noFill/>
                      <a:prstDash val="solid"/>
                      <a:round/>
                      <a:headEnd type="none" w="med" len="med"/>
                      <a:tailEnd type="none" w="med" len="med"/>
                    </a:lnT>
                  </a:tcPr>
                </a:tc>
                <a:tc>
                  <a:txBody>
                    <a:bodyPr/>
                    <a:lstStyle/>
                    <a:p>
                      <a:pPr algn="ctr">
                        <a:lnSpc>
                          <a:spcPct val="115000"/>
                        </a:lnSpc>
                        <a:spcAft>
                          <a:spcPts val="1000"/>
                        </a:spcAft>
                        <a:buNone/>
                      </a:pPr>
                      <a:r>
                        <a:rPr lang="de-DE" sz="1350" b="1" noProof="0" dirty="0">
                          <a:effectLst/>
                          <a:latin typeface="Verdana" panose="020B0604030504040204" pitchFamily="34" charset="0"/>
                          <a:ea typeface="Verdana" panose="020B0604030504040204" pitchFamily="34" charset="0"/>
                          <a:cs typeface="Verdana" panose="020B0604030504040204" pitchFamily="34" charset="0"/>
                        </a:rPr>
                        <a:t>Text</a:t>
                      </a:r>
                    </a:p>
                  </a:txBody>
                  <a:tcPr marL="6300" marR="6300" marT="6300" marB="6300">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668313561"/>
                  </a:ext>
                </a:extLst>
              </a:tr>
              <a:tr h="318506">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Okay, wir müssen jetzt unser Poster fertig machen. Wir haben aber viel zu viele Sachen hier liegen.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626140085"/>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2</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Dann kleben wir einfach alles drauf. Hauptsache, es sieht voll aus.</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912321139"/>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3</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Nein, ich will meine Bilder aber vorne drauf haben. Ich habe die extra ausgeschnitten.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578479858"/>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4</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Jona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EBDDF9"/>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Mir ist eigentlich egal. Sagt einfach, was ich machen soll.</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086332713"/>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5</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Jona, du darfst auch mitentscheiden. Es ist ja unser Gruppenposter.</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680572602"/>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6</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Jona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EBDDF9"/>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Ja, aber am Ende diskutiert ihr eh ewig und ich sitze nur rum.</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4140252156"/>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7</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Dann diskutier halt mit.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327159341"/>
                  </a:ext>
                </a:extLst>
              </a:tr>
              <a:tr h="318506">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8</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Jona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EBDDF9"/>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Boah, genau darauf habe ich gerade nicht so Lust.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051300757"/>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9</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Dann mach wenigstens den Kleber auf.</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595078041"/>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10</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Moment. Wenn wir jetzt genervt anfangen, wird es nicht besser. Lass uns erstmal kurz sortieren.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27018836"/>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11</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Sortieren dauert viel zu lange. Wir müssen kleben.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458522309"/>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12</a:t>
                      </a:r>
                    </a:p>
                  </a:txBody>
                  <a:tcPr marL="38100" marR="38100" marT="38100" marB="3810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lnSpc>
                          <a:spcPct val="115000"/>
                        </a:lnSpc>
                        <a:spcAft>
                          <a:spcPts val="1000"/>
                        </a:spcAft>
                        <a:buNone/>
                      </a:pPr>
                      <a:r>
                        <a:rPr lang="de-DE" sz="135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lnB w="12700" cap="flat" cmpd="sng" algn="ctr">
                      <a:noFill/>
                      <a:prstDash val="solid"/>
                      <a:round/>
                      <a:headEnd type="none" w="med" len="med"/>
                      <a:tailEnd type="none" w="med" len="med"/>
                    </a:lnB>
                    <a:solidFill>
                      <a:srgbClr val="D9EAF8"/>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Aber wenn wir alles draufkleben, sieht keiner mehr, worum es geht.</a:t>
                      </a:r>
                    </a:p>
                  </a:txBody>
                  <a:tcPr marL="38100" marR="38100" marT="38100" marB="3810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2704222612"/>
                  </a:ext>
                </a:extLst>
              </a:tr>
            </a:tbl>
          </a:graphicData>
        </a:graphic>
      </p:graphicFrame>
      <p:sp>
        <p:nvSpPr>
          <p:cNvPr id="17" name="Textfeld 16">
            <a:extLst>
              <a:ext uri="{FF2B5EF4-FFF2-40B4-BE49-F238E27FC236}">
                <a16:creationId xmlns:a16="http://schemas.microsoft.com/office/drawing/2014/main" id="{184D105E-0BFA-3013-E80A-FD16A6B985C4}"/>
              </a:ext>
            </a:extLst>
          </p:cNvPr>
          <p:cNvSpPr txBox="1"/>
          <p:nvPr/>
        </p:nvSpPr>
        <p:spPr>
          <a:xfrm>
            <a:off x="6950659" y="10180497"/>
            <a:ext cx="457200" cy="292388"/>
          </a:xfrm>
          <a:prstGeom prst="rect">
            <a:avLst/>
          </a:prstGeom>
          <a:noFill/>
        </p:spPr>
        <p:txBody>
          <a:bodyPr wrap="square" lIns="0" tIns="0" rIns="0" bIns="0" rtlCol="0">
            <a:spAutoFit/>
          </a:bodyPr>
          <a:lstStyle/>
          <a:p>
            <a:pPr algn="ctr"/>
            <a:r>
              <a:rPr lang="de-DE" sz="1900" b="1" dirty="0">
                <a:solidFill>
                  <a:srgbClr val="7AA442"/>
                </a:solidFill>
                <a:latin typeface="Verdana" panose="020B0604030504040204" pitchFamily="34" charset="0"/>
                <a:ea typeface="Verdana" panose="020B0604030504040204" pitchFamily="34" charset="0"/>
                <a:cs typeface="Verdana" panose="020B0604030504040204" pitchFamily="34" charset="0"/>
              </a:rPr>
              <a:t>1</a:t>
            </a:r>
          </a:p>
        </p:txBody>
      </p:sp>
    </p:spTree>
    <p:extLst>
      <p:ext uri="{BB962C8B-B14F-4D97-AF65-F5344CB8AC3E}">
        <p14:creationId xmlns:p14="http://schemas.microsoft.com/office/powerpoint/2010/main" val="3205249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8E75F-AD8A-6B61-5605-635F78352AEF}"/>
            </a:ext>
          </a:extLst>
        </p:cNvPr>
        <p:cNvGrpSpPr/>
        <p:nvPr/>
      </p:nvGrpSpPr>
      <p:grpSpPr>
        <a:xfrm>
          <a:off x="0" y="0"/>
          <a:ext cx="0" cy="0"/>
          <a:chOff x="0" y="0"/>
          <a:chExt cx="0" cy="0"/>
        </a:xfrm>
      </p:grpSpPr>
      <p:graphicFrame>
        <p:nvGraphicFramePr>
          <p:cNvPr id="11" name="Tabelle 10">
            <a:extLst>
              <a:ext uri="{FF2B5EF4-FFF2-40B4-BE49-F238E27FC236}">
                <a16:creationId xmlns:a16="http://schemas.microsoft.com/office/drawing/2014/main" id="{549388A2-A2F6-A6B7-8AE9-4F5BFF16135D}"/>
              </a:ext>
            </a:extLst>
          </p:cNvPr>
          <p:cNvGraphicFramePr>
            <a:graphicFrameLocks noGrp="1"/>
          </p:cNvGraphicFramePr>
          <p:nvPr>
            <p:extLst>
              <p:ext uri="{D42A27DB-BD31-4B8C-83A1-F6EECF244321}">
                <p14:modId xmlns:p14="http://schemas.microsoft.com/office/powerpoint/2010/main" val="2877747371"/>
              </p:ext>
            </p:extLst>
          </p:nvPr>
        </p:nvGraphicFramePr>
        <p:xfrm>
          <a:off x="534412" y="1321639"/>
          <a:ext cx="6490850" cy="8386569"/>
        </p:xfrm>
        <a:graphic>
          <a:graphicData uri="http://schemas.openxmlformats.org/drawingml/2006/table">
            <a:tbl>
              <a:tblPr firstRow="1" firstCol="1" bandRow="1">
                <a:tableStyleId>{5940675A-B579-460E-94D1-54222C63F5DA}</a:tableStyleId>
              </a:tblPr>
              <a:tblGrid>
                <a:gridCol w="411391">
                  <a:extLst>
                    <a:ext uri="{9D8B030D-6E8A-4147-A177-3AD203B41FA5}">
                      <a16:colId xmlns:a16="http://schemas.microsoft.com/office/drawing/2014/main" val="2255855015"/>
                    </a:ext>
                  </a:extLst>
                </a:gridCol>
                <a:gridCol w="572739">
                  <a:extLst>
                    <a:ext uri="{9D8B030D-6E8A-4147-A177-3AD203B41FA5}">
                      <a16:colId xmlns:a16="http://schemas.microsoft.com/office/drawing/2014/main" val="2883344853"/>
                    </a:ext>
                  </a:extLst>
                </a:gridCol>
                <a:gridCol w="5506720">
                  <a:extLst>
                    <a:ext uri="{9D8B030D-6E8A-4147-A177-3AD203B41FA5}">
                      <a16:colId xmlns:a16="http://schemas.microsoft.com/office/drawing/2014/main" val="3563325936"/>
                    </a:ext>
                  </a:extLst>
                </a:gridCol>
              </a:tblGrid>
              <a:tr h="236979">
                <a:tc>
                  <a:txBody>
                    <a:bodyPr/>
                    <a:lstStyle/>
                    <a:p>
                      <a:pPr algn="ctr">
                        <a:lnSpc>
                          <a:spcPct val="115000"/>
                        </a:lnSpc>
                        <a:spcAft>
                          <a:spcPts val="1000"/>
                        </a:spcAft>
                        <a:buNone/>
                      </a:pPr>
                      <a:r>
                        <a:rPr lang="de-DE" sz="1350" b="1" noProof="0" dirty="0">
                          <a:effectLst/>
                          <a:latin typeface="Verdana" panose="020B0604030504040204" pitchFamily="34" charset="0"/>
                          <a:ea typeface="Verdana" panose="020B0604030504040204" pitchFamily="34" charset="0"/>
                          <a:cs typeface="Verdana" panose="020B0604030504040204" pitchFamily="34" charset="0"/>
                        </a:rPr>
                        <a:t>Nr.</a:t>
                      </a:r>
                    </a:p>
                  </a:txBody>
                  <a:tcPr marL="6300" marR="6300" marT="6300" marB="6300">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lnSpc>
                          <a:spcPct val="115000"/>
                        </a:lnSpc>
                        <a:spcAft>
                          <a:spcPts val="1000"/>
                        </a:spcAft>
                        <a:buNone/>
                      </a:pPr>
                      <a:r>
                        <a:rPr lang="de-DE" sz="1350" b="1" noProof="0" dirty="0">
                          <a:effectLst/>
                          <a:latin typeface="Verdana" panose="020B0604030504040204" pitchFamily="34" charset="0"/>
                          <a:ea typeface="Verdana" panose="020B0604030504040204" pitchFamily="34" charset="0"/>
                          <a:cs typeface="Verdana" panose="020B0604030504040204" pitchFamily="34" charset="0"/>
                        </a:rPr>
                        <a:t>Rolle</a:t>
                      </a:r>
                    </a:p>
                  </a:txBody>
                  <a:tcPr marL="6300" marR="6300" marT="6300" marB="6300">
                    <a:lnT w="12700" cap="flat" cmpd="sng" algn="ctr">
                      <a:noFill/>
                      <a:prstDash val="solid"/>
                      <a:round/>
                      <a:headEnd type="none" w="med" len="med"/>
                      <a:tailEnd type="none" w="med" len="med"/>
                    </a:lnT>
                  </a:tcPr>
                </a:tc>
                <a:tc>
                  <a:txBody>
                    <a:bodyPr/>
                    <a:lstStyle/>
                    <a:p>
                      <a:pPr algn="ctr">
                        <a:lnSpc>
                          <a:spcPct val="115000"/>
                        </a:lnSpc>
                        <a:spcAft>
                          <a:spcPts val="1000"/>
                        </a:spcAft>
                        <a:buNone/>
                      </a:pPr>
                      <a:r>
                        <a:rPr lang="de-DE" sz="1350" b="1" noProof="0" dirty="0">
                          <a:effectLst/>
                          <a:latin typeface="Verdana" panose="020B0604030504040204" pitchFamily="34" charset="0"/>
                          <a:ea typeface="Verdana" panose="020B0604030504040204" pitchFamily="34" charset="0"/>
                          <a:cs typeface="Verdana" panose="020B0604030504040204" pitchFamily="34" charset="0"/>
                        </a:rPr>
                        <a:t>Text</a:t>
                      </a:r>
                    </a:p>
                  </a:txBody>
                  <a:tcPr marL="6300" marR="6300" marT="6300" marB="6300">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668313561"/>
                  </a:ext>
                </a:extLst>
              </a:tr>
              <a:tr h="318506">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13</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Ich finde aber, mein großes Bild muss drauf. Das sieht am schönsten aus.</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626140085"/>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14</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Das Bild passt doch gar nicht richtig zum Thema.</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912321139"/>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15</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Doch! Ein bisschen schon.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578479858"/>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16</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Nein, eigentlich nicht.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086332713"/>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17</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Du willst doch nur deine Texte draufmachen.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680572602"/>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18</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Ja, weil die Texte wichtig sind.</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4140252156"/>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19</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Jona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EBDDF9"/>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Und jetzt streitet ihr wieder. Siehst du, Lina?</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327159341"/>
                  </a:ext>
                </a:extLst>
              </a:tr>
              <a:tr h="318506">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20</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Ja, ich merke es. Wir brauchen eine Regel, sonst reden alle durcheinander.</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051300757"/>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21</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Welche Regel denn?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595078041"/>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22</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Jeder darf kurz sagen, warum sein Bild oder Text bleiben soll. Die anderen hören zu. Danach entscheiden wir gemeinsam.</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27018836"/>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23</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Aber keiner darf einfach sagen: „Das ist blöd.“</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458522309"/>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24</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Genau. Man sagt besser: „Ich finde, es passt nicht so gut, weil …“</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704222612"/>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25</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Jona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EBDDF9"/>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Okay, das klingt wenigstens fairer.</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195539966"/>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26</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Mira, fang du an. Warum soll dein großes Bild bleiben?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619387789"/>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27</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Weil es auffällt. Wenn jemand am Poster vorbeigeht, schaut er zuerst dahin. Und ich habe mir Mühe gegeben.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51735704"/>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28</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Also dir ist wichtig, dass das Poster schön aussieht und dass deine Arbeit nicht umsonst war.</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771234963"/>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29</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Ja, genau.</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4092312733"/>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30</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Ich finde das Bild auch schön. Aber es zeigt nicht wirklich unser Thema. Die Leute gucken dann vielleicht auf das Bild und verstehen trotzdem nichts.</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4265047289"/>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31</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Hm. Das ist irgendwie fies, aber vielleicht stimmt es ein bisschen.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254102955"/>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32</a:t>
                      </a:r>
                    </a:p>
                  </a:txBody>
                  <a:tcPr marL="38100" marR="38100" marT="38100" marB="3810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lnSpc>
                          <a:spcPct val="115000"/>
                        </a:lnSpc>
                        <a:spcAft>
                          <a:spcPts val="1000"/>
                        </a:spcAft>
                        <a:buNone/>
                      </a:pPr>
                      <a:r>
                        <a:rPr lang="de-DE" sz="135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lnB w="12700" cap="flat" cmpd="sng" algn="ctr">
                      <a:noFill/>
                      <a:prstDash val="solid"/>
                      <a:round/>
                      <a:headEnd type="none" w="med" len="med"/>
                      <a:tailEnd type="none" w="med" len="med"/>
                    </a:lnB>
                    <a:solidFill>
                      <a:srgbClr val="D9EAF8"/>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Ben hat gesagt, dass das Bild schön ist. Er meint nur, dass es nicht genug erklärt.</a:t>
                      </a:r>
                    </a:p>
                  </a:txBody>
                  <a:tcPr marL="38100" marR="38100" marT="38100" marB="3810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3345100880"/>
                  </a:ext>
                </a:extLst>
              </a:tr>
            </a:tbl>
          </a:graphicData>
        </a:graphic>
      </p:graphicFrame>
      <p:sp>
        <p:nvSpPr>
          <p:cNvPr id="15" name="Textfeld 14">
            <a:extLst>
              <a:ext uri="{FF2B5EF4-FFF2-40B4-BE49-F238E27FC236}">
                <a16:creationId xmlns:a16="http://schemas.microsoft.com/office/drawing/2014/main" id="{DE4F9C47-540C-A760-94B4-DD5812AEC1BB}"/>
              </a:ext>
            </a:extLst>
          </p:cNvPr>
          <p:cNvSpPr txBox="1"/>
          <p:nvPr/>
        </p:nvSpPr>
        <p:spPr>
          <a:xfrm>
            <a:off x="6950659" y="10180497"/>
            <a:ext cx="457200" cy="292388"/>
          </a:xfrm>
          <a:prstGeom prst="rect">
            <a:avLst/>
          </a:prstGeom>
          <a:noFill/>
        </p:spPr>
        <p:txBody>
          <a:bodyPr wrap="square" lIns="0" tIns="0" rIns="0" bIns="0" rtlCol="0">
            <a:spAutoFit/>
          </a:bodyPr>
          <a:lstStyle/>
          <a:p>
            <a:pPr algn="ctr"/>
            <a:r>
              <a:rPr lang="de-DE" sz="1900" b="1" dirty="0">
                <a:solidFill>
                  <a:srgbClr val="7AA442"/>
                </a:solidFill>
                <a:latin typeface="Verdana" panose="020B0604030504040204" pitchFamily="34" charset="0"/>
                <a:ea typeface="Verdana" panose="020B0604030504040204" pitchFamily="34" charset="0"/>
                <a:cs typeface="Verdana" panose="020B0604030504040204" pitchFamily="34" charset="0"/>
              </a:rPr>
              <a:t>2</a:t>
            </a:r>
          </a:p>
        </p:txBody>
      </p:sp>
    </p:spTree>
    <p:extLst>
      <p:ext uri="{BB962C8B-B14F-4D97-AF65-F5344CB8AC3E}">
        <p14:creationId xmlns:p14="http://schemas.microsoft.com/office/powerpoint/2010/main" val="3367078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40037-1321-56FB-3E04-83CA60939D17}"/>
            </a:ext>
          </a:extLst>
        </p:cNvPr>
        <p:cNvGrpSpPr/>
        <p:nvPr/>
      </p:nvGrpSpPr>
      <p:grpSpPr>
        <a:xfrm>
          <a:off x="0" y="0"/>
          <a:ext cx="0" cy="0"/>
          <a:chOff x="0" y="0"/>
          <a:chExt cx="0" cy="0"/>
        </a:xfrm>
      </p:grpSpPr>
      <p:graphicFrame>
        <p:nvGraphicFramePr>
          <p:cNvPr id="11" name="Tabelle 10">
            <a:extLst>
              <a:ext uri="{FF2B5EF4-FFF2-40B4-BE49-F238E27FC236}">
                <a16:creationId xmlns:a16="http://schemas.microsoft.com/office/drawing/2014/main" id="{354A411F-A89F-97E7-3F54-E852E5826150}"/>
              </a:ext>
            </a:extLst>
          </p:cNvPr>
          <p:cNvGraphicFramePr>
            <a:graphicFrameLocks noGrp="1"/>
          </p:cNvGraphicFramePr>
          <p:nvPr>
            <p:extLst>
              <p:ext uri="{D42A27DB-BD31-4B8C-83A1-F6EECF244321}">
                <p14:modId xmlns:p14="http://schemas.microsoft.com/office/powerpoint/2010/main" val="2402748476"/>
              </p:ext>
            </p:extLst>
          </p:nvPr>
        </p:nvGraphicFramePr>
        <p:xfrm>
          <a:off x="534412" y="1321639"/>
          <a:ext cx="6490850" cy="8573630"/>
        </p:xfrm>
        <a:graphic>
          <a:graphicData uri="http://schemas.openxmlformats.org/drawingml/2006/table">
            <a:tbl>
              <a:tblPr firstRow="1" firstCol="1" bandRow="1">
                <a:tableStyleId>{5940675A-B579-460E-94D1-54222C63F5DA}</a:tableStyleId>
              </a:tblPr>
              <a:tblGrid>
                <a:gridCol w="411391">
                  <a:extLst>
                    <a:ext uri="{9D8B030D-6E8A-4147-A177-3AD203B41FA5}">
                      <a16:colId xmlns:a16="http://schemas.microsoft.com/office/drawing/2014/main" val="2255855015"/>
                    </a:ext>
                  </a:extLst>
                </a:gridCol>
                <a:gridCol w="572739">
                  <a:extLst>
                    <a:ext uri="{9D8B030D-6E8A-4147-A177-3AD203B41FA5}">
                      <a16:colId xmlns:a16="http://schemas.microsoft.com/office/drawing/2014/main" val="2883344853"/>
                    </a:ext>
                  </a:extLst>
                </a:gridCol>
                <a:gridCol w="5506720">
                  <a:extLst>
                    <a:ext uri="{9D8B030D-6E8A-4147-A177-3AD203B41FA5}">
                      <a16:colId xmlns:a16="http://schemas.microsoft.com/office/drawing/2014/main" val="3563325936"/>
                    </a:ext>
                  </a:extLst>
                </a:gridCol>
              </a:tblGrid>
              <a:tr h="236979">
                <a:tc>
                  <a:txBody>
                    <a:bodyPr/>
                    <a:lstStyle/>
                    <a:p>
                      <a:pPr algn="ctr">
                        <a:lnSpc>
                          <a:spcPct val="115000"/>
                        </a:lnSpc>
                        <a:spcAft>
                          <a:spcPts val="1000"/>
                        </a:spcAft>
                        <a:buNone/>
                      </a:pPr>
                      <a:r>
                        <a:rPr lang="de-DE" sz="1350" b="1" noProof="0" dirty="0">
                          <a:effectLst/>
                          <a:latin typeface="Verdana" panose="020B0604030504040204" pitchFamily="34" charset="0"/>
                          <a:ea typeface="Verdana" panose="020B0604030504040204" pitchFamily="34" charset="0"/>
                          <a:cs typeface="Verdana" panose="020B0604030504040204" pitchFamily="34" charset="0"/>
                        </a:rPr>
                        <a:t>Nr.</a:t>
                      </a:r>
                    </a:p>
                  </a:txBody>
                  <a:tcPr marL="6300" marR="6300" marT="6300" marB="6300">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lnSpc>
                          <a:spcPct val="115000"/>
                        </a:lnSpc>
                        <a:spcAft>
                          <a:spcPts val="1000"/>
                        </a:spcAft>
                        <a:buNone/>
                      </a:pPr>
                      <a:r>
                        <a:rPr lang="de-DE" sz="1350" b="1" noProof="0" dirty="0">
                          <a:effectLst/>
                          <a:latin typeface="Verdana" panose="020B0604030504040204" pitchFamily="34" charset="0"/>
                          <a:ea typeface="Verdana" panose="020B0604030504040204" pitchFamily="34" charset="0"/>
                          <a:cs typeface="Verdana" panose="020B0604030504040204" pitchFamily="34" charset="0"/>
                        </a:rPr>
                        <a:t>Rolle</a:t>
                      </a:r>
                    </a:p>
                  </a:txBody>
                  <a:tcPr marL="6300" marR="6300" marT="6300" marB="6300">
                    <a:lnT w="12700" cap="flat" cmpd="sng" algn="ctr">
                      <a:noFill/>
                      <a:prstDash val="solid"/>
                      <a:round/>
                      <a:headEnd type="none" w="med" len="med"/>
                      <a:tailEnd type="none" w="med" len="med"/>
                    </a:lnT>
                  </a:tcPr>
                </a:tc>
                <a:tc>
                  <a:txBody>
                    <a:bodyPr/>
                    <a:lstStyle/>
                    <a:p>
                      <a:pPr algn="ctr">
                        <a:lnSpc>
                          <a:spcPct val="115000"/>
                        </a:lnSpc>
                        <a:spcAft>
                          <a:spcPts val="1000"/>
                        </a:spcAft>
                        <a:buNone/>
                      </a:pPr>
                      <a:r>
                        <a:rPr lang="de-DE" sz="1350" b="1" noProof="0" dirty="0">
                          <a:effectLst/>
                          <a:latin typeface="Verdana" panose="020B0604030504040204" pitchFamily="34" charset="0"/>
                          <a:ea typeface="Verdana" panose="020B0604030504040204" pitchFamily="34" charset="0"/>
                          <a:cs typeface="Verdana" panose="020B0604030504040204" pitchFamily="34" charset="0"/>
                        </a:rPr>
                        <a:t>Text</a:t>
                      </a:r>
                    </a:p>
                  </a:txBody>
                  <a:tcPr marL="6300" marR="6300" marT="6300" marB="6300">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668313561"/>
                  </a:ext>
                </a:extLst>
              </a:tr>
              <a:tr h="318506">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33</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Jona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EBDDF9"/>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Man könnte es kleiner machen. Dann ist es nicht ganz weg, aber es nimmt nicht alles ein.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626140085"/>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34</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Oh. Das ist eigentlich eine gute Idee.</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912321139"/>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35</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Ja, kleiner wäre okay. Dann haben wir noch Platz für die Infos.</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578479858"/>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36</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Das ist ein Kompromiss: Das Bild bleibt, aber kleiner. Sind alle einverstanden?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086332713"/>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37</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Ja.</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680572602"/>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38</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Ja.</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4140252156"/>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39</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Jona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EBDDF9"/>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Von mir aus. Also ja.</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327159341"/>
                  </a:ext>
                </a:extLst>
              </a:tr>
              <a:tr h="318506">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40</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Dann kommt jetzt mein Text hier hin. Der ist wichtig.</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051300757"/>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41</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Ben, der Text ist aber viel zu lang. Das liest doch keiner.</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595078041"/>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42</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Doch, natürlich. Da stehen alle Infos drin.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27018836"/>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43</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Jona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EBDDF9"/>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Ich würde den nicht lesen. Viel zu viel.</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458522309"/>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44</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Danke, sehr nett.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704222612"/>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45</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Jona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EBDDF9"/>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Ist halt ehrlich.</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195539966"/>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46</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Stopp. Ehrlich sein ist okay, aber es muss nicht verletzend klingen.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619387789"/>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47</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Jona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EBDDF9"/>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Okay. Dann anders: Ich glaube, viele Kinder lesen so einen langen Text auf einem Poster nicht.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51735704"/>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48</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Das war besser.</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771234963"/>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49</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Ich habe mir aber Mühe gegeben. Ich will nicht, dass alles weggestrichen wird.</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4092312733"/>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50</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Das verstehe ich. Bei meinem Bild wollte ich das auch nicht.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4265047289"/>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51</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Vielleicht machen wir es wie eben: nicht alles weg, sondern passend machen.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254102955"/>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52</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Jona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EBDDF9"/>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Wir könnten die drei wichtigsten Sätze nehmen. Mehr passt eh nicht.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345100880"/>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53</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Nur drei?</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547435785"/>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54</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Drei gute Sätze sind besser als zehn, die keiner liest.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45723746"/>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55</a:t>
                      </a:r>
                    </a:p>
                  </a:txBody>
                  <a:tcPr marL="38100" marR="38100" marT="38100" marB="3810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lnSpc>
                          <a:spcPct val="115000"/>
                        </a:lnSpc>
                        <a:spcAft>
                          <a:spcPts val="1000"/>
                        </a:spcAft>
                        <a:buNone/>
                      </a:pPr>
                      <a:r>
                        <a:rPr lang="de-DE" sz="135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lnB w="12700" cap="flat" cmpd="sng" algn="ctr">
                      <a:noFill/>
                      <a:prstDash val="solid"/>
                      <a:round/>
                      <a:headEnd type="none" w="med" len="med"/>
                      <a:tailEnd type="none" w="med" len="med"/>
                    </a:lnB>
                    <a:solidFill>
                      <a:srgbClr val="D9EAD4"/>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Okay, aber ich suche mit aus, welche bleiben.</a:t>
                      </a:r>
                    </a:p>
                  </a:txBody>
                  <a:tcPr marL="38100" marR="38100" marT="38100" marB="3810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2089500299"/>
                  </a:ext>
                </a:extLst>
              </a:tr>
            </a:tbl>
          </a:graphicData>
        </a:graphic>
      </p:graphicFrame>
      <p:sp>
        <p:nvSpPr>
          <p:cNvPr id="2" name="Textfeld 1">
            <a:extLst>
              <a:ext uri="{FF2B5EF4-FFF2-40B4-BE49-F238E27FC236}">
                <a16:creationId xmlns:a16="http://schemas.microsoft.com/office/drawing/2014/main" id="{0C7C5EBE-42CD-F0D5-D89E-F161D5A8C703}"/>
              </a:ext>
            </a:extLst>
          </p:cNvPr>
          <p:cNvSpPr txBox="1"/>
          <p:nvPr/>
        </p:nvSpPr>
        <p:spPr>
          <a:xfrm>
            <a:off x="6950659" y="10180497"/>
            <a:ext cx="457200" cy="292388"/>
          </a:xfrm>
          <a:prstGeom prst="rect">
            <a:avLst/>
          </a:prstGeom>
          <a:noFill/>
        </p:spPr>
        <p:txBody>
          <a:bodyPr wrap="square" lIns="0" tIns="0" rIns="0" bIns="0" rtlCol="0">
            <a:spAutoFit/>
          </a:bodyPr>
          <a:lstStyle/>
          <a:p>
            <a:pPr algn="ctr"/>
            <a:r>
              <a:rPr lang="de-DE" sz="1900" b="1" dirty="0">
                <a:solidFill>
                  <a:srgbClr val="7AA442"/>
                </a:solidFill>
                <a:latin typeface="Verdana" panose="020B0604030504040204" pitchFamily="34" charset="0"/>
                <a:ea typeface="Verdana" panose="020B0604030504040204" pitchFamily="34" charset="0"/>
                <a:cs typeface="Verdana" panose="020B0604030504040204" pitchFamily="34" charset="0"/>
              </a:rPr>
              <a:t>3</a:t>
            </a:r>
          </a:p>
        </p:txBody>
      </p:sp>
    </p:spTree>
    <p:extLst>
      <p:ext uri="{BB962C8B-B14F-4D97-AF65-F5344CB8AC3E}">
        <p14:creationId xmlns:p14="http://schemas.microsoft.com/office/powerpoint/2010/main" val="782037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B1F29-B9F1-3B0E-A624-9FE68E53DA90}"/>
            </a:ext>
          </a:extLst>
        </p:cNvPr>
        <p:cNvGrpSpPr/>
        <p:nvPr/>
      </p:nvGrpSpPr>
      <p:grpSpPr>
        <a:xfrm>
          <a:off x="0" y="0"/>
          <a:ext cx="0" cy="0"/>
          <a:chOff x="0" y="0"/>
          <a:chExt cx="0" cy="0"/>
        </a:xfrm>
      </p:grpSpPr>
      <p:graphicFrame>
        <p:nvGraphicFramePr>
          <p:cNvPr id="11" name="Tabelle 10">
            <a:extLst>
              <a:ext uri="{FF2B5EF4-FFF2-40B4-BE49-F238E27FC236}">
                <a16:creationId xmlns:a16="http://schemas.microsoft.com/office/drawing/2014/main" id="{F2F26813-38DA-A79F-84B4-52800716B168}"/>
              </a:ext>
            </a:extLst>
          </p:cNvPr>
          <p:cNvGraphicFramePr>
            <a:graphicFrameLocks noGrp="1"/>
          </p:cNvGraphicFramePr>
          <p:nvPr>
            <p:extLst>
              <p:ext uri="{D42A27DB-BD31-4B8C-83A1-F6EECF244321}">
                <p14:modId xmlns:p14="http://schemas.microsoft.com/office/powerpoint/2010/main" val="2601522981"/>
              </p:ext>
            </p:extLst>
          </p:nvPr>
        </p:nvGraphicFramePr>
        <p:xfrm>
          <a:off x="534412" y="1321639"/>
          <a:ext cx="6490850" cy="9023581"/>
        </p:xfrm>
        <a:graphic>
          <a:graphicData uri="http://schemas.openxmlformats.org/drawingml/2006/table">
            <a:tbl>
              <a:tblPr firstRow="1" firstCol="1" bandRow="1">
                <a:tableStyleId>{5940675A-B579-460E-94D1-54222C63F5DA}</a:tableStyleId>
              </a:tblPr>
              <a:tblGrid>
                <a:gridCol w="411391">
                  <a:extLst>
                    <a:ext uri="{9D8B030D-6E8A-4147-A177-3AD203B41FA5}">
                      <a16:colId xmlns:a16="http://schemas.microsoft.com/office/drawing/2014/main" val="2255855015"/>
                    </a:ext>
                  </a:extLst>
                </a:gridCol>
                <a:gridCol w="572739">
                  <a:extLst>
                    <a:ext uri="{9D8B030D-6E8A-4147-A177-3AD203B41FA5}">
                      <a16:colId xmlns:a16="http://schemas.microsoft.com/office/drawing/2014/main" val="2883344853"/>
                    </a:ext>
                  </a:extLst>
                </a:gridCol>
                <a:gridCol w="5506720">
                  <a:extLst>
                    <a:ext uri="{9D8B030D-6E8A-4147-A177-3AD203B41FA5}">
                      <a16:colId xmlns:a16="http://schemas.microsoft.com/office/drawing/2014/main" val="3563325936"/>
                    </a:ext>
                  </a:extLst>
                </a:gridCol>
              </a:tblGrid>
              <a:tr h="236979">
                <a:tc>
                  <a:txBody>
                    <a:bodyPr/>
                    <a:lstStyle/>
                    <a:p>
                      <a:pPr algn="ctr">
                        <a:lnSpc>
                          <a:spcPct val="115000"/>
                        </a:lnSpc>
                        <a:spcAft>
                          <a:spcPts val="1000"/>
                        </a:spcAft>
                        <a:buNone/>
                      </a:pPr>
                      <a:r>
                        <a:rPr lang="de-DE" sz="1350" b="1" noProof="0" dirty="0">
                          <a:effectLst/>
                          <a:latin typeface="Verdana" panose="020B0604030504040204" pitchFamily="34" charset="0"/>
                          <a:ea typeface="Verdana" panose="020B0604030504040204" pitchFamily="34" charset="0"/>
                          <a:cs typeface="Verdana" panose="020B0604030504040204" pitchFamily="34" charset="0"/>
                        </a:rPr>
                        <a:t>Nr.</a:t>
                      </a:r>
                    </a:p>
                  </a:txBody>
                  <a:tcPr marL="6300" marR="6300" marT="6300" marB="6300">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lnSpc>
                          <a:spcPct val="115000"/>
                        </a:lnSpc>
                        <a:spcAft>
                          <a:spcPts val="1000"/>
                        </a:spcAft>
                        <a:buNone/>
                      </a:pPr>
                      <a:r>
                        <a:rPr lang="de-DE" sz="1350" b="1" noProof="0" dirty="0">
                          <a:effectLst/>
                          <a:latin typeface="Verdana" panose="020B0604030504040204" pitchFamily="34" charset="0"/>
                          <a:ea typeface="Verdana" panose="020B0604030504040204" pitchFamily="34" charset="0"/>
                          <a:cs typeface="Verdana" panose="020B0604030504040204" pitchFamily="34" charset="0"/>
                        </a:rPr>
                        <a:t>Rolle</a:t>
                      </a:r>
                    </a:p>
                  </a:txBody>
                  <a:tcPr marL="6300" marR="6300" marT="6300" marB="6300">
                    <a:lnT w="12700" cap="flat" cmpd="sng" algn="ctr">
                      <a:noFill/>
                      <a:prstDash val="solid"/>
                      <a:round/>
                      <a:headEnd type="none" w="med" len="med"/>
                      <a:tailEnd type="none" w="med" len="med"/>
                    </a:lnT>
                  </a:tcPr>
                </a:tc>
                <a:tc>
                  <a:txBody>
                    <a:bodyPr/>
                    <a:lstStyle/>
                    <a:p>
                      <a:pPr algn="ctr">
                        <a:lnSpc>
                          <a:spcPct val="115000"/>
                        </a:lnSpc>
                        <a:spcAft>
                          <a:spcPts val="1000"/>
                        </a:spcAft>
                        <a:buNone/>
                      </a:pPr>
                      <a:r>
                        <a:rPr lang="de-DE" sz="1350" b="1" noProof="0" dirty="0">
                          <a:effectLst/>
                          <a:latin typeface="Verdana" panose="020B0604030504040204" pitchFamily="34" charset="0"/>
                          <a:ea typeface="Verdana" panose="020B0604030504040204" pitchFamily="34" charset="0"/>
                          <a:cs typeface="Verdana" panose="020B0604030504040204" pitchFamily="34" charset="0"/>
                        </a:rPr>
                        <a:t>Text</a:t>
                      </a:r>
                    </a:p>
                  </a:txBody>
                  <a:tcPr marL="6300" marR="6300" marT="6300" marB="6300">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668313561"/>
                  </a:ext>
                </a:extLst>
              </a:tr>
              <a:tr h="318506">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56</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Klar. Es ist dein Text, also sollst du mitentscheiden.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696580125"/>
                  </a:ext>
                </a:extLst>
              </a:tr>
              <a:tr h="318506">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57</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Dann bleiben der Anfang, das Beispiel und der Satz mit dem Tipp.</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626140085"/>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58</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Jona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EBDDF9"/>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Den Tipp finde ich gut. Der ist kurz.</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912321139"/>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59</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Danke.</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578479858"/>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60</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Dann kürzen wir den Text auf drei Sätze. Ben entscheidet mit, und wir achten darauf, dass es lesbar bleibt.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086332713"/>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61</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Ich habe noch dieses Meme-Bild. Das ist richtig lustig. Das muss drauf.</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680572602"/>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62</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Jona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EBDDF9"/>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Haha, das ist schon witzig.</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4140252156"/>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63</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Aber das hat wirklich nichts mit unserem Thema zu tun.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327159341"/>
                  </a:ext>
                </a:extLst>
              </a:tr>
              <a:tr h="318506">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64</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Na und? Dann ist das Poster nicht so langweilig.</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051300757"/>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65</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Wenn wir Quatsch draufkleben, kriegen wir vielleicht Ärger.</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595078041"/>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66</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Du bist manchmal so streng.</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27018836"/>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67</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Und du willst manchmal nur Deko.</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458522309"/>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68</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350" noProof="0" dirty="0" err="1">
                          <a:effectLst/>
                          <a:latin typeface="Verdana" panose="020B0604030504040204" pitchFamily="34" charset="0"/>
                          <a:ea typeface="Verdana" panose="020B0604030504040204" pitchFamily="34" charset="0"/>
                          <a:cs typeface="Verdana" panose="020B0604030504040204" pitchFamily="34" charset="0"/>
                        </a:rPr>
                        <a:t>Ey</a:t>
                      </a:r>
                      <a:r>
                        <a:rPr lang="de-DE" sz="1350" noProof="0" dirty="0">
                          <a:effectLst/>
                          <a:latin typeface="Verdana" panose="020B0604030504040204" pitchFamily="34" charset="0"/>
                          <a:ea typeface="Verdana" panose="020B0604030504040204" pitchFamily="34" charset="0"/>
                          <a:cs typeface="Verdana" panose="020B0604030504040204" pitchFamily="34" charset="0"/>
                        </a:rPr>
                        <a: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704222612"/>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69</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Stopp. Jetzt wird es persönlich. Wir reden über das Bild, nicht über Mira oder Ben.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195539966"/>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70</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Jona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EBDDF9"/>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Also ich finde das Meme lustig, aber es passt echt nicht. Man würde mehr über das Meme lachen als über unser Thema reden.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619387789"/>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71</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Aber dann wird alles so ernst.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51735704"/>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72</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EBDDF9"/>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Was wäre, wenn wir etwas Lustiges suchen, das wirklich zum Thema passt?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771234963"/>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73</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Zum Beispiel eine kleine Sprechblase beim passenden Bild.</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4092312733"/>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74</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Jona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Oder eine Mini-Zeichnung in der Ecke. Nicht dieses Meme, aber etwas Eigenes.</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4265047289"/>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75</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Dann darf ich die zeichnen?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254102955"/>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76</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Ja. Dann bleibt deine Idee „lustig“, aber das unpassende Bild kommt raus.</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345100880"/>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77</a:t>
                      </a:r>
                    </a:p>
                  </a:txBody>
                  <a:tcPr marL="38100" marR="38100" marT="38100" marB="3810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lnSpc>
                          <a:spcPct val="115000"/>
                        </a:lnSpc>
                        <a:spcAft>
                          <a:spcPts val="1000"/>
                        </a:spcAft>
                        <a:buNone/>
                      </a:pPr>
                      <a:r>
                        <a:rPr lang="de-DE" sz="135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lnB w="12700" cap="flat" cmpd="sng" algn="ctr">
                      <a:noFill/>
                      <a:prstDash val="solid"/>
                      <a:round/>
                      <a:headEnd type="none" w="med" len="med"/>
                      <a:tailEnd type="none" w="med" len="med"/>
                    </a:lnB>
                    <a:solidFill>
                      <a:srgbClr val="FFF2CC"/>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Okay. Das Meme kommt raus. Aber ich mache eine kleine lustige Zeichnung, die zum Thema passt.</a:t>
                      </a:r>
                    </a:p>
                  </a:txBody>
                  <a:tcPr marL="38100" marR="38100" marT="38100" marB="3810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547435785"/>
                  </a:ext>
                </a:extLst>
              </a:tr>
            </a:tbl>
          </a:graphicData>
        </a:graphic>
      </p:graphicFrame>
      <p:sp>
        <p:nvSpPr>
          <p:cNvPr id="2" name="Textfeld 1">
            <a:extLst>
              <a:ext uri="{FF2B5EF4-FFF2-40B4-BE49-F238E27FC236}">
                <a16:creationId xmlns:a16="http://schemas.microsoft.com/office/drawing/2014/main" id="{4E73193D-96B7-B5B9-2832-30A44EA7C874}"/>
              </a:ext>
            </a:extLst>
          </p:cNvPr>
          <p:cNvSpPr txBox="1"/>
          <p:nvPr/>
        </p:nvSpPr>
        <p:spPr>
          <a:xfrm>
            <a:off x="6950659" y="10180497"/>
            <a:ext cx="457200" cy="292388"/>
          </a:xfrm>
          <a:prstGeom prst="rect">
            <a:avLst/>
          </a:prstGeom>
          <a:noFill/>
        </p:spPr>
        <p:txBody>
          <a:bodyPr wrap="square" lIns="0" tIns="0" rIns="0" bIns="0" rtlCol="0">
            <a:spAutoFit/>
          </a:bodyPr>
          <a:lstStyle/>
          <a:p>
            <a:pPr algn="ctr"/>
            <a:r>
              <a:rPr lang="de-DE" sz="1900" b="1" dirty="0">
                <a:solidFill>
                  <a:srgbClr val="7AA442"/>
                </a:solidFill>
                <a:latin typeface="Verdana" panose="020B0604030504040204" pitchFamily="34" charset="0"/>
                <a:ea typeface="Verdana" panose="020B0604030504040204" pitchFamily="34" charset="0"/>
                <a:cs typeface="Verdana" panose="020B0604030504040204" pitchFamily="34" charset="0"/>
              </a:rPr>
              <a:t>4</a:t>
            </a:r>
          </a:p>
        </p:txBody>
      </p:sp>
    </p:spTree>
    <p:extLst>
      <p:ext uri="{BB962C8B-B14F-4D97-AF65-F5344CB8AC3E}">
        <p14:creationId xmlns:p14="http://schemas.microsoft.com/office/powerpoint/2010/main" val="2966747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C27F1-34FA-6E38-0308-AFFFDC8302FA}"/>
            </a:ext>
          </a:extLst>
        </p:cNvPr>
        <p:cNvGrpSpPr/>
        <p:nvPr/>
      </p:nvGrpSpPr>
      <p:grpSpPr>
        <a:xfrm>
          <a:off x="0" y="0"/>
          <a:ext cx="0" cy="0"/>
          <a:chOff x="0" y="0"/>
          <a:chExt cx="0" cy="0"/>
        </a:xfrm>
      </p:grpSpPr>
      <p:graphicFrame>
        <p:nvGraphicFramePr>
          <p:cNvPr id="11" name="Tabelle 10">
            <a:extLst>
              <a:ext uri="{FF2B5EF4-FFF2-40B4-BE49-F238E27FC236}">
                <a16:creationId xmlns:a16="http://schemas.microsoft.com/office/drawing/2014/main" id="{8568B714-FDA0-5BB9-4B43-D473788FB2BF}"/>
              </a:ext>
            </a:extLst>
          </p:cNvPr>
          <p:cNvGraphicFramePr>
            <a:graphicFrameLocks noGrp="1"/>
          </p:cNvGraphicFramePr>
          <p:nvPr>
            <p:extLst>
              <p:ext uri="{D42A27DB-BD31-4B8C-83A1-F6EECF244321}">
                <p14:modId xmlns:p14="http://schemas.microsoft.com/office/powerpoint/2010/main" val="1443436556"/>
              </p:ext>
            </p:extLst>
          </p:nvPr>
        </p:nvGraphicFramePr>
        <p:xfrm>
          <a:off x="534412" y="1321639"/>
          <a:ext cx="6490850" cy="8149968"/>
        </p:xfrm>
        <a:graphic>
          <a:graphicData uri="http://schemas.openxmlformats.org/drawingml/2006/table">
            <a:tbl>
              <a:tblPr firstRow="1" firstCol="1" bandRow="1">
                <a:tableStyleId>{5940675A-B579-460E-94D1-54222C63F5DA}</a:tableStyleId>
              </a:tblPr>
              <a:tblGrid>
                <a:gridCol w="411391">
                  <a:extLst>
                    <a:ext uri="{9D8B030D-6E8A-4147-A177-3AD203B41FA5}">
                      <a16:colId xmlns:a16="http://schemas.microsoft.com/office/drawing/2014/main" val="2255855015"/>
                    </a:ext>
                  </a:extLst>
                </a:gridCol>
                <a:gridCol w="572739">
                  <a:extLst>
                    <a:ext uri="{9D8B030D-6E8A-4147-A177-3AD203B41FA5}">
                      <a16:colId xmlns:a16="http://schemas.microsoft.com/office/drawing/2014/main" val="2883344853"/>
                    </a:ext>
                  </a:extLst>
                </a:gridCol>
                <a:gridCol w="5506720">
                  <a:extLst>
                    <a:ext uri="{9D8B030D-6E8A-4147-A177-3AD203B41FA5}">
                      <a16:colId xmlns:a16="http://schemas.microsoft.com/office/drawing/2014/main" val="3563325936"/>
                    </a:ext>
                  </a:extLst>
                </a:gridCol>
              </a:tblGrid>
              <a:tr h="236979">
                <a:tc>
                  <a:txBody>
                    <a:bodyPr/>
                    <a:lstStyle/>
                    <a:p>
                      <a:pPr algn="ctr">
                        <a:lnSpc>
                          <a:spcPct val="115000"/>
                        </a:lnSpc>
                        <a:spcAft>
                          <a:spcPts val="1000"/>
                        </a:spcAft>
                        <a:buNone/>
                      </a:pPr>
                      <a:r>
                        <a:rPr lang="de-DE" sz="1350" b="1" noProof="0" dirty="0">
                          <a:effectLst/>
                          <a:latin typeface="Verdana" panose="020B0604030504040204" pitchFamily="34" charset="0"/>
                          <a:ea typeface="Verdana" panose="020B0604030504040204" pitchFamily="34" charset="0"/>
                          <a:cs typeface="Verdana" panose="020B0604030504040204" pitchFamily="34" charset="0"/>
                        </a:rPr>
                        <a:t>Nr.</a:t>
                      </a:r>
                    </a:p>
                  </a:txBody>
                  <a:tcPr marL="6300" marR="6300" marT="6300" marB="6300">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lnSpc>
                          <a:spcPct val="115000"/>
                        </a:lnSpc>
                        <a:spcAft>
                          <a:spcPts val="1000"/>
                        </a:spcAft>
                        <a:buNone/>
                      </a:pPr>
                      <a:r>
                        <a:rPr lang="de-DE" sz="1350" b="1" noProof="0" dirty="0">
                          <a:effectLst/>
                          <a:latin typeface="Verdana" panose="020B0604030504040204" pitchFamily="34" charset="0"/>
                          <a:ea typeface="Verdana" panose="020B0604030504040204" pitchFamily="34" charset="0"/>
                          <a:cs typeface="Verdana" panose="020B0604030504040204" pitchFamily="34" charset="0"/>
                        </a:rPr>
                        <a:t>Rolle</a:t>
                      </a:r>
                    </a:p>
                  </a:txBody>
                  <a:tcPr marL="6300" marR="6300" marT="6300" marB="6300">
                    <a:lnT w="12700" cap="flat" cmpd="sng" algn="ctr">
                      <a:noFill/>
                      <a:prstDash val="solid"/>
                      <a:round/>
                      <a:headEnd type="none" w="med" len="med"/>
                      <a:tailEnd type="none" w="med" len="med"/>
                    </a:lnT>
                  </a:tcPr>
                </a:tc>
                <a:tc>
                  <a:txBody>
                    <a:bodyPr/>
                    <a:lstStyle/>
                    <a:p>
                      <a:pPr algn="ctr">
                        <a:lnSpc>
                          <a:spcPct val="115000"/>
                        </a:lnSpc>
                        <a:spcAft>
                          <a:spcPts val="1000"/>
                        </a:spcAft>
                        <a:buNone/>
                      </a:pPr>
                      <a:r>
                        <a:rPr lang="de-DE" sz="1350" b="1" noProof="0" dirty="0">
                          <a:effectLst/>
                          <a:latin typeface="Verdana" panose="020B0604030504040204" pitchFamily="34" charset="0"/>
                          <a:ea typeface="Verdana" panose="020B0604030504040204" pitchFamily="34" charset="0"/>
                          <a:cs typeface="Verdana" panose="020B0604030504040204" pitchFamily="34" charset="0"/>
                        </a:rPr>
                        <a:t>Text</a:t>
                      </a:r>
                    </a:p>
                  </a:txBody>
                  <a:tcPr marL="6300" marR="6300" marT="6300" marB="6300">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668313561"/>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78</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Damit kann ich leben.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195539966"/>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79</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Jona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EBDDF9"/>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Ich auch. Das ist sogar besser.</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619387789"/>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80</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Jona, du hast vorhin gesagt, dir ist alles egal. Hast du jetzt eine Aufgabe, auf die du Lust hättest?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51735704"/>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81</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Jona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EBDDF9"/>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Nicht wirklich. Ich kann nicht so schön schreiben und malen auch nicht.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771234963"/>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82</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Du hattest aber die Idee mit dem Kleiner-Machen. Die war gut.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4092312733"/>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83</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Und du hast gesagt, welche Texte Kinder wirklich lesen würden. Das war auch hilfreich.</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4265047289"/>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84</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Jona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EBDDF9"/>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Echt?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029314162"/>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85</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Ja. Du kannst gut merken, ob etwas zu viel oder langweilig ist.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318793802"/>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86</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Jona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EBDDF9"/>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Na ja, langweilig erkenne ich schnell.</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984278385"/>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87</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Dann bist du unser Langeweile-Checker.</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542902414"/>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88</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Jona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EBDDF9"/>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Das klingt gar nicht so schlecht.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319401056"/>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89</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Du kannst sagen, ob ein Text zu lang ist oder ob ein Bild ablenkt.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4156982179"/>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90</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Jona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EBDDF9"/>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Okay. Dann mache ich das. Aber ich sage es nicht gemein.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383934822"/>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91</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Genau. Du kannst sagen: „Ich glaube, das liest keiner“ oder „Das lenkt vom Thema ab.“</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590338324"/>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92</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Jona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EBDDF9"/>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Deal.</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041763163"/>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93</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Hier ist noch ein Satz: „Wer das nicht versteht, hat nicht aufgepasst.“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850426712"/>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94</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EBDDF9"/>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Der klingt irgendwie gemein.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635083641"/>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95</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Jona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EBDDF9"/>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Ja, als würde man andere auslachen.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098819467"/>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96</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Ich wollte nur schreiben, dass es wichtig ist.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944304607"/>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97</a:t>
                      </a:r>
                    </a:p>
                  </a:txBody>
                  <a:tcPr marL="38100" marR="38100" marT="38100" marB="3810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lnSpc>
                          <a:spcPct val="115000"/>
                        </a:lnSpc>
                        <a:spcAft>
                          <a:spcPts val="1000"/>
                        </a:spcAft>
                        <a:buNone/>
                      </a:pPr>
                      <a:r>
                        <a:rPr lang="de-DE" sz="135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lnB w="12700" cap="flat" cmpd="sng" algn="ctr">
                      <a:noFill/>
                      <a:prstDash val="solid"/>
                      <a:round/>
                      <a:headEnd type="none" w="med" len="med"/>
                      <a:tailEnd type="none" w="med" len="med"/>
                    </a:lnB>
                    <a:solidFill>
                      <a:srgbClr val="D9EAF8"/>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Das kann man auch freundlicher sagen. Zum Beispiel: „Achte besonders auf diesen Punkt.“</a:t>
                      </a:r>
                    </a:p>
                  </a:txBody>
                  <a:tcPr marL="38100" marR="38100" marT="38100" marB="3810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3036399128"/>
                  </a:ext>
                </a:extLst>
              </a:tr>
            </a:tbl>
          </a:graphicData>
        </a:graphic>
      </p:graphicFrame>
      <p:sp>
        <p:nvSpPr>
          <p:cNvPr id="2" name="Textfeld 1">
            <a:extLst>
              <a:ext uri="{FF2B5EF4-FFF2-40B4-BE49-F238E27FC236}">
                <a16:creationId xmlns:a16="http://schemas.microsoft.com/office/drawing/2014/main" id="{E40607F7-2FE6-FEF0-FEA6-419134CA54EA}"/>
              </a:ext>
            </a:extLst>
          </p:cNvPr>
          <p:cNvSpPr txBox="1"/>
          <p:nvPr/>
        </p:nvSpPr>
        <p:spPr>
          <a:xfrm>
            <a:off x="6950659" y="10180497"/>
            <a:ext cx="457200" cy="292388"/>
          </a:xfrm>
          <a:prstGeom prst="rect">
            <a:avLst/>
          </a:prstGeom>
          <a:noFill/>
        </p:spPr>
        <p:txBody>
          <a:bodyPr wrap="square" lIns="0" tIns="0" rIns="0" bIns="0" rtlCol="0">
            <a:spAutoFit/>
          </a:bodyPr>
          <a:lstStyle/>
          <a:p>
            <a:pPr algn="ctr"/>
            <a:r>
              <a:rPr lang="de-DE" sz="1900" b="1" dirty="0">
                <a:solidFill>
                  <a:srgbClr val="7AA442"/>
                </a:solidFill>
                <a:latin typeface="Verdana" panose="020B0604030504040204" pitchFamily="34" charset="0"/>
                <a:ea typeface="Verdana" panose="020B0604030504040204" pitchFamily="34" charset="0"/>
                <a:cs typeface="Verdana" panose="020B0604030504040204" pitchFamily="34" charset="0"/>
              </a:rPr>
              <a:t>5</a:t>
            </a:r>
          </a:p>
        </p:txBody>
      </p:sp>
    </p:spTree>
    <p:extLst>
      <p:ext uri="{BB962C8B-B14F-4D97-AF65-F5344CB8AC3E}">
        <p14:creationId xmlns:p14="http://schemas.microsoft.com/office/powerpoint/2010/main" val="2369897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F00E4-A002-695D-2CF5-EB5714E23C71}"/>
            </a:ext>
          </a:extLst>
        </p:cNvPr>
        <p:cNvGrpSpPr/>
        <p:nvPr/>
      </p:nvGrpSpPr>
      <p:grpSpPr>
        <a:xfrm>
          <a:off x="0" y="0"/>
          <a:ext cx="0" cy="0"/>
          <a:chOff x="0" y="0"/>
          <a:chExt cx="0" cy="0"/>
        </a:xfrm>
      </p:grpSpPr>
      <p:graphicFrame>
        <p:nvGraphicFramePr>
          <p:cNvPr id="11" name="Tabelle 10">
            <a:extLst>
              <a:ext uri="{FF2B5EF4-FFF2-40B4-BE49-F238E27FC236}">
                <a16:creationId xmlns:a16="http://schemas.microsoft.com/office/drawing/2014/main" id="{F9810231-CA38-3DAD-55EF-9F322C3E34F6}"/>
              </a:ext>
            </a:extLst>
          </p:cNvPr>
          <p:cNvGraphicFramePr>
            <a:graphicFrameLocks noGrp="1"/>
          </p:cNvGraphicFramePr>
          <p:nvPr>
            <p:extLst>
              <p:ext uri="{D42A27DB-BD31-4B8C-83A1-F6EECF244321}">
                <p14:modId xmlns:p14="http://schemas.microsoft.com/office/powerpoint/2010/main" val="716452517"/>
              </p:ext>
            </p:extLst>
          </p:nvPr>
        </p:nvGraphicFramePr>
        <p:xfrm>
          <a:off x="534412" y="1321639"/>
          <a:ext cx="6490850" cy="8649459"/>
        </p:xfrm>
        <a:graphic>
          <a:graphicData uri="http://schemas.openxmlformats.org/drawingml/2006/table">
            <a:tbl>
              <a:tblPr firstRow="1" firstCol="1" bandRow="1">
                <a:tableStyleId>{5940675A-B579-460E-94D1-54222C63F5DA}</a:tableStyleId>
              </a:tblPr>
              <a:tblGrid>
                <a:gridCol w="532388">
                  <a:extLst>
                    <a:ext uri="{9D8B030D-6E8A-4147-A177-3AD203B41FA5}">
                      <a16:colId xmlns:a16="http://schemas.microsoft.com/office/drawing/2014/main" val="2255855015"/>
                    </a:ext>
                  </a:extLst>
                </a:gridCol>
                <a:gridCol w="609600">
                  <a:extLst>
                    <a:ext uri="{9D8B030D-6E8A-4147-A177-3AD203B41FA5}">
                      <a16:colId xmlns:a16="http://schemas.microsoft.com/office/drawing/2014/main" val="2883344853"/>
                    </a:ext>
                  </a:extLst>
                </a:gridCol>
                <a:gridCol w="5348862">
                  <a:extLst>
                    <a:ext uri="{9D8B030D-6E8A-4147-A177-3AD203B41FA5}">
                      <a16:colId xmlns:a16="http://schemas.microsoft.com/office/drawing/2014/main" val="3563325936"/>
                    </a:ext>
                  </a:extLst>
                </a:gridCol>
              </a:tblGrid>
              <a:tr h="236979">
                <a:tc>
                  <a:txBody>
                    <a:bodyPr/>
                    <a:lstStyle/>
                    <a:p>
                      <a:pPr algn="ctr">
                        <a:lnSpc>
                          <a:spcPct val="115000"/>
                        </a:lnSpc>
                        <a:spcAft>
                          <a:spcPts val="1000"/>
                        </a:spcAft>
                        <a:buNone/>
                      </a:pPr>
                      <a:r>
                        <a:rPr lang="de-DE" sz="1350" b="1" noProof="0" dirty="0">
                          <a:effectLst/>
                          <a:latin typeface="Verdana" panose="020B0604030504040204" pitchFamily="34" charset="0"/>
                          <a:ea typeface="Verdana" panose="020B0604030504040204" pitchFamily="34" charset="0"/>
                          <a:cs typeface="Verdana" panose="020B0604030504040204" pitchFamily="34" charset="0"/>
                        </a:rPr>
                        <a:t>Nr.</a:t>
                      </a:r>
                    </a:p>
                  </a:txBody>
                  <a:tcPr marL="6300" marR="6300" marT="6300" marB="6300">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lnSpc>
                          <a:spcPct val="115000"/>
                        </a:lnSpc>
                        <a:spcAft>
                          <a:spcPts val="1000"/>
                        </a:spcAft>
                        <a:buNone/>
                      </a:pPr>
                      <a:r>
                        <a:rPr lang="de-DE" sz="1350" b="1" noProof="0" dirty="0">
                          <a:effectLst/>
                          <a:latin typeface="Verdana" panose="020B0604030504040204" pitchFamily="34" charset="0"/>
                          <a:ea typeface="Verdana" panose="020B0604030504040204" pitchFamily="34" charset="0"/>
                          <a:cs typeface="Verdana" panose="020B0604030504040204" pitchFamily="34" charset="0"/>
                        </a:rPr>
                        <a:t>Rolle</a:t>
                      </a:r>
                    </a:p>
                  </a:txBody>
                  <a:tcPr marL="6300" marR="6300" marT="6300" marB="6300">
                    <a:lnT w="12700" cap="flat" cmpd="sng" algn="ctr">
                      <a:noFill/>
                      <a:prstDash val="solid"/>
                      <a:round/>
                      <a:headEnd type="none" w="med" len="med"/>
                      <a:tailEnd type="none" w="med" len="med"/>
                    </a:lnT>
                  </a:tcPr>
                </a:tc>
                <a:tc>
                  <a:txBody>
                    <a:bodyPr/>
                    <a:lstStyle/>
                    <a:p>
                      <a:pPr algn="ctr">
                        <a:lnSpc>
                          <a:spcPct val="115000"/>
                        </a:lnSpc>
                        <a:spcAft>
                          <a:spcPts val="1000"/>
                        </a:spcAft>
                        <a:buNone/>
                      </a:pPr>
                      <a:r>
                        <a:rPr lang="de-DE" sz="1350" b="1" noProof="0" dirty="0">
                          <a:effectLst/>
                          <a:latin typeface="Verdana" panose="020B0604030504040204" pitchFamily="34" charset="0"/>
                          <a:ea typeface="Verdana" panose="020B0604030504040204" pitchFamily="34" charset="0"/>
                          <a:cs typeface="Verdana" panose="020B0604030504040204" pitchFamily="34" charset="0"/>
                        </a:rPr>
                        <a:t>Text</a:t>
                      </a:r>
                    </a:p>
                  </a:txBody>
                  <a:tcPr marL="6300" marR="6300" marT="6300" marB="6300">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668313561"/>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98</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Oder: „Dieser Punkt ist wichtig, weil …“</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771234963"/>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99</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Jona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EBDDF9"/>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Das klingt nicht so besserwisserisch.</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4092312733"/>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100</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Okay, der alte Satz kommt raus. Wir nehmen: „Dieser Punkt ist wichtig, weil …“</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4265047289"/>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101</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Gut. Wir haben den Text nicht einfach gelöscht, sondern verbessert.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254102955"/>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102</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So, jetzt haben wir das kleine Bild, drei kurze Texte, eine lustige Zeichnung und die Überschrift.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345100880"/>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103</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Und das Meme ist raus.</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547435785"/>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104</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EBDDF9"/>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Ja, ja, ich weiß.</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734175896"/>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105</a:t>
                      </a:r>
                    </a:p>
                  </a:txBody>
                  <a:tcPr marL="38100" marR="38100" marT="38100" marB="38100" anchor="ctr">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Jona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EBDDF9"/>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Aber deine neue Zeichnung passt besser.</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804546774"/>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106</a:t>
                      </a:r>
                    </a:p>
                  </a:txBody>
                  <a:tcPr marL="38100" marR="38100" marT="38100" marB="38100" anchor="ctr">
                    <a:lnL w="12700" cap="flat" cmpd="sng" algn="ctr">
                      <a:noFill/>
                      <a:prstDash val="solid"/>
                      <a:round/>
                      <a:headEnd type="none" w="med" len="med"/>
                      <a:tailEnd type="none" w="med" len="med"/>
                    </a:lnL>
                    <a:solidFill>
                      <a:schemeClr val="bg1"/>
                    </a:solidFill>
                  </a:tcPr>
                </a:tc>
                <a:tc>
                  <a:txBody>
                    <a:bodyPr/>
                    <a:lstStyle/>
                    <a:p>
                      <a:pPr algn="ctr">
                        <a:lnSpc>
                          <a:spcPct val="115000"/>
                        </a:lnSpc>
                        <a:spcAft>
                          <a:spcPts val="1000"/>
                        </a:spcAft>
                        <a:buNone/>
                      </a:pPr>
                      <a:r>
                        <a:rPr lang="de-DE" sz="135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Danke. Dann bin ich nicht mehr so sauer.</a:t>
                      </a:r>
                    </a:p>
                  </a:txBody>
                  <a:tcPr marL="38100" marR="38100" marT="38100" marB="3810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3914488826"/>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107</a:t>
                      </a:r>
                    </a:p>
                  </a:txBody>
                  <a:tcPr marL="38100" marR="38100" marT="38100" marB="38100" anchor="ctr">
                    <a:lnL w="12700" cap="flat" cmpd="sng" algn="ctr">
                      <a:noFill/>
                      <a:prstDash val="solid"/>
                      <a:round/>
                      <a:headEnd type="none" w="med" len="med"/>
                      <a:tailEnd type="none" w="med" len="med"/>
                    </a:lnL>
                    <a:solidFill>
                      <a:schemeClr val="bg1"/>
                    </a:solidFill>
                  </a:tcPr>
                </a:tc>
                <a:tc>
                  <a:txBody>
                    <a:bodyPr/>
                    <a:lstStyle/>
                    <a:p>
                      <a:pPr algn="ctr">
                        <a:lnSpc>
                          <a:spcPct val="115000"/>
                        </a:lnSpc>
                        <a:spcAft>
                          <a:spcPts val="1000"/>
                        </a:spcAft>
                        <a:buNone/>
                      </a:pPr>
                      <a:r>
                        <a:rPr lang="de-DE" sz="135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Wollen wir noch einmal prüfen, bevor wir kleben?</a:t>
                      </a:r>
                    </a:p>
                  </a:txBody>
                  <a:tcPr marL="38100" marR="38100" marT="38100" marB="3810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3582816808"/>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108</a:t>
                      </a:r>
                    </a:p>
                  </a:txBody>
                  <a:tcPr marL="38100" marR="38100" marT="38100" marB="38100" anchor="ctr">
                    <a:lnL w="12700" cap="flat" cmpd="sng" algn="ctr">
                      <a:noFill/>
                      <a:prstDash val="solid"/>
                      <a:round/>
                      <a:headEnd type="none" w="med" len="med"/>
                      <a:tailEnd type="none" w="med" len="med"/>
                    </a:lnL>
                    <a:solidFill>
                      <a:schemeClr val="bg1"/>
                    </a:solidFill>
                  </a:tcPr>
                </a:tc>
                <a:tc>
                  <a:txBody>
                    <a:bodyPr/>
                    <a:lstStyle/>
                    <a:p>
                      <a:pPr algn="ctr">
                        <a:lnSpc>
                          <a:spcPct val="115000"/>
                        </a:lnSpc>
                        <a:spcAft>
                          <a:spcPts val="1000"/>
                        </a:spcAft>
                        <a:buNone/>
                      </a:pPr>
                      <a:r>
                        <a:rPr lang="de-DE" sz="135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Okay. Erste Frage: Passt es zum Thema?</a:t>
                      </a:r>
                    </a:p>
                  </a:txBody>
                  <a:tcPr marL="38100" marR="38100" marT="38100" marB="3810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2381424929"/>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109</a:t>
                      </a:r>
                    </a:p>
                  </a:txBody>
                  <a:tcPr marL="38100" marR="38100" marT="38100" marB="38100" anchor="ctr">
                    <a:lnL w="12700" cap="flat" cmpd="sng" algn="ctr">
                      <a:noFill/>
                      <a:prstDash val="solid"/>
                      <a:round/>
                      <a:headEnd type="none" w="med" len="med"/>
                      <a:tailEnd type="none" w="med" len="med"/>
                    </a:lnL>
                    <a:solidFill>
                      <a:schemeClr val="bg1"/>
                    </a:solidFill>
                  </a:tcPr>
                </a:tc>
                <a:tc>
                  <a:txBody>
                    <a:bodyPr/>
                    <a:lstStyle/>
                    <a:p>
                      <a:pPr algn="ctr">
                        <a:lnSpc>
                          <a:spcPct val="115000"/>
                        </a:lnSpc>
                        <a:spcAft>
                          <a:spcPts val="1000"/>
                        </a:spcAft>
                        <a:buNone/>
                      </a:pPr>
                      <a:r>
                        <a:rPr lang="de-DE" sz="135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FFF2CC"/>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Ja.</a:t>
                      </a:r>
                    </a:p>
                  </a:txBody>
                  <a:tcPr marL="38100" marR="38100" marT="38100" marB="3810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534380471"/>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110</a:t>
                      </a:r>
                    </a:p>
                  </a:txBody>
                  <a:tcPr marL="38100" marR="38100" marT="38100" marB="38100" anchor="ctr">
                    <a:lnL w="12700" cap="flat" cmpd="sng" algn="ctr">
                      <a:noFill/>
                      <a:prstDash val="solid"/>
                      <a:round/>
                      <a:headEnd type="none" w="med" len="med"/>
                      <a:tailEnd type="none" w="med" len="med"/>
                    </a:lnL>
                    <a:solidFill>
                      <a:schemeClr val="bg1"/>
                    </a:solidFill>
                  </a:tcPr>
                </a:tc>
                <a:tc>
                  <a:txBody>
                    <a:bodyPr/>
                    <a:lstStyle/>
                    <a:p>
                      <a:pPr algn="ctr">
                        <a:lnSpc>
                          <a:spcPct val="115000"/>
                        </a:lnSpc>
                        <a:spcAft>
                          <a:spcPts val="1000"/>
                        </a:spcAft>
                        <a:buNone/>
                      </a:pPr>
                      <a:r>
                        <a:rPr lang="de-DE" sz="1350" b="1" noProof="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Jona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Zweite Frage: Ist es zu viel?</a:t>
                      </a:r>
                    </a:p>
                  </a:txBody>
                  <a:tcPr marL="38100" marR="38100" marT="38100" marB="3810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1390893325"/>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111</a:t>
                      </a:r>
                    </a:p>
                  </a:txBody>
                  <a:tcPr marL="38100" marR="38100" marT="38100" marB="38100" anchor="ctr">
                    <a:lnL w="12700" cap="flat" cmpd="sng" algn="ctr">
                      <a:noFill/>
                      <a:prstDash val="solid"/>
                      <a:round/>
                      <a:headEnd type="none" w="med" len="med"/>
                      <a:tailEnd type="none" w="med" len="med"/>
                    </a:lnL>
                    <a:solidFill>
                      <a:schemeClr val="bg1"/>
                    </a:solidFill>
                  </a:tcPr>
                </a:tc>
                <a:tc>
                  <a:txBody>
                    <a:bodyPr/>
                    <a:lstStyle/>
                    <a:p>
                      <a:pPr algn="ctr">
                        <a:lnSpc>
                          <a:spcPct val="115000"/>
                        </a:lnSpc>
                        <a:spcAft>
                          <a:spcPts val="1000"/>
                        </a:spcAft>
                        <a:buNone/>
                      </a:pPr>
                      <a:r>
                        <a:rPr lang="de-DE" sz="135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Nein, jetzt ist es übersichtlicher.</a:t>
                      </a:r>
                    </a:p>
                  </a:txBody>
                  <a:tcPr marL="38100" marR="38100" marT="38100" marB="3810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3239021676"/>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112</a:t>
                      </a:r>
                    </a:p>
                  </a:txBody>
                  <a:tcPr marL="38100" marR="38100" marT="38100" marB="38100" anchor="ctr">
                    <a:lnL w="12700" cap="flat" cmpd="sng" algn="ctr">
                      <a:noFill/>
                      <a:prstDash val="solid"/>
                      <a:round/>
                      <a:headEnd type="none" w="med" len="med"/>
                      <a:tailEnd type="none" w="med" len="med"/>
                    </a:lnL>
                    <a:solidFill>
                      <a:schemeClr val="bg1"/>
                    </a:solidFill>
                  </a:tcPr>
                </a:tc>
                <a:tc>
                  <a:txBody>
                    <a:bodyPr/>
                    <a:lstStyle/>
                    <a:p>
                      <a:pPr algn="ctr">
                        <a:lnSpc>
                          <a:spcPct val="115000"/>
                        </a:lnSpc>
                        <a:spcAft>
                          <a:spcPts val="1000"/>
                        </a:spcAft>
                        <a:buNone/>
                      </a:pPr>
                      <a:r>
                        <a:rPr lang="de-DE" sz="135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solidFill>
                      <a:srgbClr val="D9EAD4"/>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Dritte Frage: Klingt der Text freundlich?</a:t>
                      </a:r>
                    </a:p>
                  </a:txBody>
                  <a:tcPr marL="38100" marR="38100" marT="38100" marB="3810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551083772"/>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113</a:t>
                      </a:r>
                    </a:p>
                  </a:txBody>
                  <a:tcPr marL="38100" marR="38100" marT="38100" marB="38100" anchor="ctr">
                    <a:lnL w="12700" cap="flat" cmpd="sng" algn="ctr">
                      <a:noFill/>
                      <a:prstDash val="solid"/>
                      <a:round/>
                      <a:headEnd type="none" w="med" len="med"/>
                      <a:tailEnd type="none" w="med" len="med"/>
                    </a:lnL>
                    <a:solidFill>
                      <a:schemeClr val="bg1"/>
                    </a:solidFill>
                  </a:tcPr>
                </a:tc>
                <a:tc>
                  <a:txBody>
                    <a:bodyPr/>
                    <a:lstStyle/>
                    <a:p>
                      <a:pPr algn="ctr">
                        <a:lnSpc>
                          <a:spcPct val="115000"/>
                        </a:lnSpc>
                        <a:spcAft>
                          <a:spcPts val="1000"/>
                        </a:spcAft>
                        <a:buNone/>
                      </a:pPr>
                      <a:r>
                        <a:rPr lang="de-DE" sz="135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solidFill>
                      <a:srgbClr val="FFF2CC"/>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Ja, der gemeine Satz ist raus.</a:t>
                      </a:r>
                    </a:p>
                  </a:txBody>
                  <a:tcPr marL="38100" marR="38100" marT="38100" marB="3810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880290731"/>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114</a:t>
                      </a:r>
                    </a:p>
                  </a:txBody>
                  <a:tcPr marL="38100" marR="38100" marT="38100" marB="38100">
                    <a:lnL w="12700" cap="flat" cmpd="sng" algn="ctr">
                      <a:noFill/>
                      <a:prstDash val="solid"/>
                      <a:round/>
                      <a:headEnd type="none" w="med" len="med"/>
                      <a:tailEnd type="none" w="med" len="med"/>
                    </a:lnL>
                    <a:solidFill>
                      <a:schemeClr val="bg1"/>
                    </a:solidFill>
                  </a:tcPr>
                </a:tc>
                <a:tc>
                  <a:txBody>
                    <a:bodyPr/>
                    <a:lstStyle/>
                    <a:p>
                      <a:pPr>
                        <a:lnSpc>
                          <a:spcPct val="115000"/>
                        </a:lnSpc>
                        <a:spcAft>
                          <a:spcPts val="1000"/>
                        </a:spcAft>
                        <a:buNone/>
                      </a:pPr>
                      <a:r>
                        <a:rPr lang="de-DE" sz="1350" b="1" noProof="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Jona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solidFill>
                      <a:srgbClr val="EBDDF9"/>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Vierte Frage: Hat jeder etwas beigetragen?</a:t>
                      </a:r>
                    </a:p>
                  </a:txBody>
                  <a:tcPr marL="38100" marR="38100" marT="38100" marB="3810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3903797097"/>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115</a:t>
                      </a:r>
                    </a:p>
                  </a:txBody>
                  <a:tcPr marL="38100" marR="38100" marT="38100" marB="38100" anchor="ctr">
                    <a:lnL w="12700" cap="flat" cmpd="sng" algn="ctr">
                      <a:noFill/>
                      <a:prstDash val="solid"/>
                      <a:round/>
                      <a:headEnd type="none" w="med" len="med"/>
                      <a:tailEnd type="none" w="med" len="med"/>
                    </a:lnL>
                    <a:solidFill>
                      <a:schemeClr val="bg1"/>
                    </a:solidFill>
                  </a:tcPr>
                </a:tc>
                <a:tc>
                  <a:txBody>
                    <a:bodyPr/>
                    <a:lstStyle/>
                    <a:p>
                      <a:pPr algn="ctr">
                        <a:lnSpc>
                          <a:spcPct val="115000"/>
                        </a:lnSpc>
                        <a:spcAft>
                          <a:spcPts val="1000"/>
                        </a:spcAft>
                        <a:buNone/>
                      </a:pPr>
                      <a:r>
                        <a:rPr lang="de-DE" sz="135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F8"/>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Ja. Mira das Bild und die Zeichnung, Ben die Texte, Jona prüft, ob es verständlich ist, und ich helfe beim Sortieren.</a:t>
                      </a:r>
                    </a:p>
                  </a:txBody>
                  <a:tcPr marL="38100" marR="38100" marT="38100" marB="3810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832477310"/>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116</a:t>
                      </a:r>
                    </a:p>
                  </a:txBody>
                  <a:tcPr marL="38100" marR="38100" marT="38100" marB="38100" anchor="ctr">
                    <a:lnL w="12700" cap="flat" cmpd="sng" algn="ctr">
                      <a:noFill/>
                      <a:prstDash val="solid"/>
                      <a:round/>
                      <a:headEnd type="none" w="med" len="med"/>
                      <a:tailEnd type="none" w="med" len="med"/>
                    </a:lnL>
                    <a:solidFill>
                      <a:schemeClr val="bg1"/>
                    </a:solidFill>
                  </a:tcPr>
                </a:tc>
                <a:tc>
                  <a:txBody>
                    <a:bodyPr/>
                    <a:lstStyle/>
                    <a:p>
                      <a:pPr algn="ctr">
                        <a:lnSpc>
                          <a:spcPct val="115000"/>
                        </a:lnSpc>
                        <a:spcAft>
                          <a:spcPts val="1000"/>
                        </a:spcAft>
                        <a:buNone/>
                      </a:pPr>
                      <a:r>
                        <a:rPr lang="de-DE" sz="135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solidFill>
                      <a:srgbClr val="D9EAD4"/>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Dann können wir kleben.</a:t>
                      </a:r>
                    </a:p>
                  </a:txBody>
                  <a:tcPr marL="38100" marR="38100" marT="38100" marB="3810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637808330"/>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117</a:t>
                      </a:r>
                    </a:p>
                  </a:txBody>
                  <a:tcPr marL="38100" marR="38100" marT="38100" marB="38100">
                    <a:lnL w="12700" cap="flat" cmpd="sng" algn="ctr">
                      <a:noFill/>
                      <a:prstDash val="solid"/>
                      <a:round/>
                      <a:headEnd type="none" w="med" len="med"/>
                      <a:tailEnd type="none" w="med" len="med"/>
                    </a:lnL>
                    <a:solidFill>
                      <a:schemeClr val="bg1"/>
                    </a:solidFill>
                  </a:tcPr>
                </a:tc>
                <a:tc>
                  <a:txBody>
                    <a:bodyPr/>
                    <a:lstStyle/>
                    <a:p>
                      <a:pPr algn="ctr">
                        <a:lnSpc>
                          <a:spcPct val="115000"/>
                        </a:lnSpc>
                        <a:spcAft>
                          <a:spcPts val="1000"/>
                        </a:spcAft>
                        <a:buNone/>
                      </a:pPr>
                      <a:r>
                        <a:rPr lang="de-DE" sz="135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solidFill>
                      <a:srgbClr val="FFF2CC"/>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Aber erst lose hinlegen, oder?</a:t>
                      </a:r>
                    </a:p>
                  </a:txBody>
                  <a:tcPr marL="38100" marR="38100" marT="38100" marB="3810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590662347"/>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118</a:t>
                      </a:r>
                    </a:p>
                  </a:txBody>
                  <a:tcPr marL="38100" marR="38100" marT="38100" marB="38100">
                    <a:lnL w="12700" cap="flat" cmpd="sng" algn="ctr">
                      <a:noFill/>
                      <a:prstDash val="solid"/>
                      <a:round/>
                      <a:headEnd type="none" w="med" len="med"/>
                      <a:tailEnd type="none" w="med" len="med"/>
                    </a:lnL>
                    <a:solidFill>
                      <a:schemeClr val="bg1"/>
                    </a:solidFill>
                  </a:tcPr>
                </a:tc>
                <a:tc>
                  <a:txBody>
                    <a:bodyPr/>
                    <a:lstStyle/>
                    <a:p>
                      <a:pPr algn="ctr">
                        <a:lnSpc>
                          <a:spcPct val="115000"/>
                        </a:lnSpc>
                        <a:spcAft>
                          <a:spcPts val="1000"/>
                        </a:spcAft>
                        <a:buNone/>
                      </a:pPr>
                      <a:r>
                        <a:rPr lang="de-DE" sz="1350" b="1" noProof="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Jona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solidFill>
                      <a:srgbClr val="EBDDF9"/>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Ja, sonst klebt Ben wieder alles sofort fest.</a:t>
                      </a:r>
                    </a:p>
                  </a:txBody>
                  <a:tcPr marL="38100" marR="38100" marT="38100" marB="3810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2963860589"/>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119</a:t>
                      </a:r>
                    </a:p>
                  </a:txBody>
                  <a:tcPr marL="38100" marR="38100" marT="38100" marB="38100">
                    <a:lnL w="12700" cap="flat" cmpd="sng" algn="ctr">
                      <a:noFill/>
                      <a:prstDash val="solid"/>
                      <a:round/>
                      <a:headEnd type="none" w="med" len="med"/>
                      <a:tailEnd type="none" w="med" len="med"/>
                    </a:lnL>
                    <a:solidFill>
                      <a:schemeClr val="bg1"/>
                    </a:solidFill>
                  </a:tcPr>
                </a:tc>
                <a:tc>
                  <a:txBody>
                    <a:bodyPr/>
                    <a:lstStyle/>
                    <a:p>
                      <a:pPr algn="ctr">
                        <a:lnSpc>
                          <a:spcPct val="115000"/>
                        </a:lnSpc>
                        <a:spcAft>
                          <a:spcPts val="1000"/>
                        </a:spcAft>
                        <a:buNone/>
                      </a:pPr>
                      <a:r>
                        <a:rPr lang="de-DE" sz="135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solidFill>
                      <a:srgbClr val="D9EAD4"/>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Haha, okay, ich warte.</a:t>
                      </a:r>
                    </a:p>
                  </a:txBody>
                  <a:tcPr marL="38100" marR="38100" marT="38100" marB="3810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1805973613"/>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120</a:t>
                      </a:r>
                    </a:p>
                  </a:txBody>
                  <a:tcPr marL="38100" marR="38100" marT="38100" marB="38100">
                    <a:lnL w="12700" cap="flat" cmpd="sng" algn="ctr">
                      <a:noFill/>
                      <a:prstDash val="solid"/>
                      <a:round/>
                      <a:headEnd type="none" w="med" len="med"/>
                      <a:tailEnd type="none" w="med" len="med"/>
                    </a:lnL>
                    <a:solidFill>
                      <a:schemeClr val="bg1"/>
                    </a:solidFill>
                  </a:tcPr>
                </a:tc>
                <a:tc>
                  <a:txBody>
                    <a:bodyPr/>
                    <a:lstStyle/>
                    <a:p>
                      <a:pPr algn="ctr">
                        <a:lnSpc>
                          <a:spcPct val="115000"/>
                        </a:lnSpc>
                        <a:spcAft>
                          <a:spcPts val="1000"/>
                        </a:spcAft>
                        <a:buNone/>
                      </a:pPr>
                      <a:r>
                        <a:rPr lang="de-DE" sz="135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solidFill>
                      <a:srgbClr val="D9EAF8"/>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Also: Erst legen, alle schauen, dann kleben.</a:t>
                      </a:r>
                    </a:p>
                  </a:txBody>
                  <a:tcPr marL="38100" marR="38100" marT="38100" marB="3810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2376842885"/>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121</a:t>
                      </a:r>
                    </a:p>
                  </a:txBody>
                  <a:tcPr marL="38100" marR="38100" marT="38100" marB="38100">
                    <a:lnL w="12700" cap="flat" cmpd="sng" algn="ctr">
                      <a:noFill/>
                      <a:prstDash val="solid"/>
                      <a:round/>
                      <a:headEnd type="none" w="med" len="med"/>
                      <a:tailEnd type="none" w="med" len="med"/>
                    </a:lnL>
                    <a:solidFill>
                      <a:schemeClr val="bg1"/>
                    </a:solidFill>
                  </a:tcPr>
                </a:tc>
                <a:tc>
                  <a:txBody>
                    <a:bodyPr/>
                    <a:lstStyle/>
                    <a:p>
                      <a:pPr algn="ctr">
                        <a:lnSpc>
                          <a:spcPct val="115000"/>
                        </a:lnSpc>
                        <a:spcAft>
                          <a:spcPts val="1000"/>
                        </a:spcAft>
                        <a:buNone/>
                      </a:pPr>
                      <a:r>
                        <a:rPr lang="de-DE" sz="1350" b="1" noProof="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Jona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solidFill>
                      <a:srgbClr val="EBDDF9"/>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Ich hätte nicht gedacht, dass Diskutieren auch helfen kann.</a:t>
                      </a:r>
                    </a:p>
                  </a:txBody>
                  <a:tcPr marL="38100" marR="38100" marT="38100" marB="38100">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1411241754"/>
                  </a:ext>
                </a:extLst>
              </a:tr>
              <a:tr h="217335">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122</a:t>
                      </a:r>
                    </a:p>
                  </a:txBody>
                  <a:tcPr marL="38100" marR="38100" marT="38100" marB="38100">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solidFill>
                  </a:tcPr>
                </a:tc>
                <a:tc>
                  <a:txBody>
                    <a:bodyPr/>
                    <a:lstStyle/>
                    <a:p>
                      <a:pPr algn="ctr">
                        <a:lnSpc>
                          <a:spcPct val="115000"/>
                        </a:lnSpc>
                        <a:spcAft>
                          <a:spcPts val="1000"/>
                        </a:spcAft>
                        <a:buNone/>
                      </a:pPr>
                      <a:r>
                        <a:rPr lang="de-DE" sz="135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lnB w="12700" cap="flat" cmpd="sng" algn="ctr">
                      <a:noFill/>
                      <a:prstDash val="solid"/>
                      <a:round/>
                      <a:headEnd type="none" w="med" len="med"/>
                      <a:tailEnd type="none" w="med" len="med"/>
                    </a:lnB>
                    <a:solidFill>
                      <a:srgbClr val="FFF2CC"/>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Wenn man nicht direkt sagt: „Das ist blöd“, geht es eigentlich.</a:t>
                      </a:r>
                    </a:p>
                  </a:txBody>
                  <a:tcPr marL="38100" marR="38100" marT="38100" marB="38100">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85087655"/>
                  </a:ext>
                </a:extLst>
              </a:tr>
            </a:tbl>
          </a:graphicData>
        </a:graphic>
      </p:graphicFrame>
      <p:sp>
        <p:nvSpPr>
          <p:cNvPr id="2" name="Textfeld 1">
            <a:extLst>
              <a:ext uri="{FF2B5EF4-FFF2-40B4-BE49-F238E27FC236}">
                <a16:creationId xmlns:a16="http://schemas.microsoft.com/office/drawing/2014/main" id="{781433C0-E8E2-22D8-70EE-A791417CF5B8}"/>
              </a:ext>
            </a:extLst>
          </p:cNvPr>
          <p:cNvSpPr txBox="1"/>
          <p:nvPr/>
        </p:nvSpPr>
        <p:spPr>
          <a:xfrm>
            <a:off x="6950659" y="10180497"/>
            <a:ext cx="457200" cy="292388"/>
          </a:xfrm>
          <a:prstGeom prst="rect">
            <a:avLst/>
          </a:prstGeom>
          <a:noFill/>
        </p:spPr>
        <p:txBody>
          <a:bodyPr wrap="square" lIns="0" tIns="0" rIns="0" bIns="0" rtlCol="0">
            <a:spAutoFit/>
          </a:bodyPr>
          <a:lstStyle/>
          <a:p>
            <a:pPr algn="ctr"/>
            <a:r>
              <a:rPr lang="de-DE" sz="1900" b="1" dirty="0">
                <a:solidFill>
                  <a:srgbClr val="7AA442"/>
                </a:solidFill>
                <a:latin typeface="Verdana" panose="020B0604030504040204" pitchFamily="34" charset="0"/>
                <a:ea typeface="Verdana" panose="020B0604030504040204" pitchFamily="34" charset="0"/>
                <a:cs typeface="Verdana" panose="020B0604030504040204" pitchFamily="34" charset="0"/>
              </a:rPr>
              <a:t>6</a:t>
            </a:r>
          </a:p>
        </p:txBody>
      </p:sp>
    </p:spTree>
    <p:extLst>
      <p:ext uri="{BB962C8B-B14F-4D97-AF65-F5344CB8AC3E}">
        <p14:creationId xmlns:p14="http://schemas.microsoft.com/office/powerpoint/2010/main" val="673954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FE708-659D-F8EB-3679-1EF8B603C770}"/>
            </a:ext>
          </a:extLst>
        </p:cNvPr>
        <p:cNvGrpSpPr/>
        <p:nvPr/>
      </p:nvGrpSpPr>
      <p:grpSpPr>
        <a:xfrm>
          <a:off x="0" y="0"/>
          <a:ext cx="0" cy="0"/>
          <a:chOff x="0" y="0"/>
          <a:chExt cx="0" cy="0"/>
        </a:xfrm>
      </p:grpSpPr>
      <p:graphicFrame>
        <p:nvGraphicFramePr>
          <p:cNvPr id="11" name="Tabelle 10">
            <a:extLst>
              <a:ext uri="{FF2B5EF4-FFF2-40B4-BE49-F238E27FC236}">
                <a16:creationId xmlns:a16="http://schemas.microsoft.com/office/drawing/2014/main" id="{1B90B607-84CC-9BDB-F8C5-CC2DAA22B07B}"/>
              </a:ext>
            </a:extLst>
          </p:cNvPr>
          <p:cNvGraphicFramePr>
            <a:graphicFrameLocks noGrp="1"/>
          </p:cNvGraphicFramePr>
          <p:nvPr>
            <p:extLst>
              <p:ext uri="{D42A27DB-BD31-4B8C-83A1-F6EECF244321}">
                <p14:modId xmlns:p14="http://schemas.microsoft.com/office/powerpoint/2010/main" val="2991565626"/>
              </p:ext>
            </p:extLst>
          </p:nvPr>
        </p:nvGraphicFramePr>
        <p:xfrm>
          <a:off x="534412" y="1321639"/>
          <a:ext cx="6490850" cy="5862825"/>
        </p:xfrm>
        <a:graphic>
          <a:graphicData uri="http://schemas.openxmlformats.org/drawingml/2006/table">
            <a:tbl>
              <a:tblPr firstRow="1" firstCol="1" bandRow="1">
                <a:tableStyleId>{5940675A-B579-460E-94D1-54222C63F5DA}</a:tableStyleId>
              </a:tblPr>
              <a:tblGrid>
                <a:gridCol w="532388">
                  <a:extLst>
                    <a:ext uri="{9D8B030D-6E8A-4147-A177-3AD203B41FA5}">
                      <a16:colId xmlns:a16="http://schemas.microsoft.com/office/drawing/2014/main" val="2255855015"/>
                    </a:ext>
                  </a:extLst>
                </a:gridCol>
                <a:gridCol w="609600">
                  <a:extLst>
                    <a:ext uri="{9D8B030D-6E8A-4147-A177-3AD203B41FA5}">
                      <a16:colId xmlns:a16="http://schemas.microsoft.com/office/drawing/2014/main" val="2883344853"/>
                    </a:ext>
                  </a:extLst>
                </a:gridCol>
                <a:gridCol w="5348862">
                  <a:extLst>
                    <a:ext uri="{9D8B030D-6E8A-4147-A177-3AD203B41FA5}">
                      <a16:colId xmlns:a16="http://schemas.microsoft.com/office/drawing/2014/main" val="3563325936"/>
                    </a:ext>
                  </a:extLst>
                </a:gridCol>
              </a:tblGrid>
              <a:tr h="236979">
                <a:tc>
                  <a:txBody>
                    <a:bodyPr/>
                    <a:lstStyle/>
                    <a:p>
                      <a:pPr algn="ctr">
                        <a:lnSpc>
                          <a:spcPct val="115000"/>
                        </a:lnSpc>
                        <a:spcAft>
                          <a:spcPts val="1000"/>
                        </a:spcAft>
                        <a:buNone/>
                      </a:pPr>
                      <a:r>
                        <a:rPr lang="de-DE" sz="1350" b="1" noProof="0" dirty="0">
                          <a:effectLst/>
                          <a:latin typeface="Verdana" panose="020B0604030504040204" pitchFamily="34" charset="0"/>
                          <a:ea typeface="Verdana" panose="020B0604030504040204" pitchFamily="34" charset="0"/>
                          <a:cs typeface="Verdana" panose="020B0604030504040204" pitchFamily="34" charset="0"/>
                        </a:rPr>
                        <a:t>Nr.</a:t>
                      </a:r>
                    </a:p>
                  </a:txBody>
                  <a:tcPr marL="6300" marR="6300" marT="6300" marB="6300">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lnSpc>
                          <a:spcPct val="115000"/>
                        </a:lnSpc>
                        <a:spcAft>
                          <a:spcPts val="1000"/>
                        </a:spcAft>
                        <a:buNone/>
                      </a:pPr>
                      <a:r>
                        <a:rPr lang="de-DE" sz="1350" b="1" noProof="0" dirty="0">
                          <a:effectLst/>
                          <a:latin typeface="Verdana" panose="020B0604030504040204" pitchFamily="34" charset="0"/>
                          <a:ea typeface="Verdana" panose="020B0604030504040204" pitchFamily="34" charset="0"/>
                          <a:cs typeface="Verdana" panose="020B0604030504040204" pitchFamily="34" charset="0"/>
                        </a:rPr>
                        <a:t>Rolle</a:t>
                      </a:r>
                    </a:p>
                  </a:txBody>
                  <a:tcPr marL="6300" marR="6300" marT="6300" marB="6300">
                    <a:lnT w="12700" cap="flat" cmpd="sng" algn="ctr">
                      <a:noFill/>
                      <a:prstDash val="solid"/>
                      <a:round/>
                      <a:headEnd type="none" w="med" len="med"/>
                      <a:tailEnd type="none" w="med" len="med"/>
                    </a:lnT>
                  </a:tcPr>
                </a:tc>
                <a:tc>
                  <a:txBody>
                    <a:bodyPr/>
                    <a:lstStyle/>
                    <a:p>
                      <a:pPr algn="ctr">
                        <a:lnSpc>
                          <a:spcPct val="115000"/>
                        </a:lnSpc>
                        <a:spcAft>
                          <a:spcPts val="1000"/>
                        </a:spcAft>
                        <a:buNone/>
                      </a:pPr>
                      <a:r>
                        <a:rPr lang="de-DE" sz="1350" b="1" noProof="0" dirty="0">
                          <a:effectLst/>
                          <a:latin typeface="Verdana" panose="020B0604030504040204" pitchFamily="34" charset="0"/>
                          <a:ea typeface="Verdana" panose="020B0604030504040204" pitchFamily="34" charset="0"/>
                          <a:cs typeface="Verdana" panose="020B0604030504040204" pitchFamily="34" charset="0"/>
                        </a:rPr>
                        <a:t>Text</a:t>
                      </a:r>
                    </a:p>
                  </a:txBody>
                  <a:tcPr marL="6300" marR="6300" marT="6300" marB="6300">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668313561"/>
                  </a:ext>
                </a:extLst>
              </a:tr>
              <a:tr h="110662">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123</a:t>
                      </a:r>
                    </a:p>
                  </a:txBody>
                  <a:tcPr marL="38100" marR="38100" marT="38100" marB="38100">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solidFill>
                      <a:srgbClr val="D9EAD4"/>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Und wenn etwas rausfliegt, heißt das nicht, dass die Idee schlecht war.</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727035947"/>
                  </a:ext>
                </a:extLst>
              </a:tr>
              <a:tr h="110662">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124</a:t>
                      </a:r>
                    </a:p>
                  </a:txBody>
                  <a:tcPr marL="38100" marR="38100" marT="38100" marB="38100">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solidFill>
                      <a:srgbClr val="D9EAF8"/>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Genau. Manchmal passt eine Idee nur nicht zu diesem Poster.</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944289733"/>
                  </a:ext>
                </a:extLst>
              </a:tr>
              <a:tr h="110662">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125</a:t>
                      </a:r>
                    </a:p>
                  </a:txBody>
                  <a:tcPr marL="38100" marR="38100" marT="38100" marB="38100">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Jona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solidFill>
                      <a:srgbClr val="EBDDF9"/>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Oder sie muss kleiner, kürzer oder freundlicher werden.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811531807"/>
                  </a:ext>
                </a:extLst>
              </a:tr>
              <a:tr h="110662">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126</a:t>
                      </a:r>
                    </a:p>
                  </a:txBody>
                  <a:tcPr marL="38100" marR="38100" marT="38100" marB="38100">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solidFill>
                      <a:srgbClr val="FFF2CC"/>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Dann ist unser Poster jetzt wirklich von allen.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856017058"/>
                  </a:ext>
                </a:extLst>
              </a:tr>
              <a:tr h="110662">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127</a:t>
                      </a:r>
                    </a:p>
                  </a:txBody>
                  <a:tcPr marL="38100" marR="38100" marT="38100" marB="38100">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solidFill>
                      <a:srgbClr val="D9EAD4"/>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Und nicht nur vollgeklebt.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4158923105"/>
                  </a:ext>
                </a:extLst>
              </a:tr>
              <a:tr h="110662">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128</a:t>
                      </a:r>
                    </a:p>
                  </a:txBody>
                  <a:tcPr marL="38100" marR="38100" marT="38100" marB="38100">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solidFill>
                      <a:srgbClr val="D9EAF8"/>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Dann los. Wir kleben gemeinsam.</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904382297"/>
                  </a:ext>
                </a:extLst>
              </a:tr>
              <a:tr h="110662">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129</a:t>
                      </a:r>
                    </a:p>
                  </a:txBody>
                  <a:tcPr marL="38100" marR="38100" marT="38100" marB="38100">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Jona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solidFill>
                      <a:srgbClr val="EBDDF9"/>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Einverstanden.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602445398"/>
                  </a:ext>
                </a:extLst>
              </a:tr>
              <a:tr h="110662">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130</a:t>
                      </a:r>
                    </a:p>
                  </a:txBody>
                  <a:tcPr marL="38100" marR="38100" marT="38100" marB="38100">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solidFill>
                      <a:srgbClr val="FFF2CC"/>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Einverstanden.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780220817"/>
                  </a:ext>
                </a:extLst>
              </a:tr>
              <a:tr h="110662">
                <a:tc>
                  <a:txBody>
                    <a:bodyPr/>
                    <a:lstStyle/>
                    <a:p>
                      <a:pPr algn="ct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131</a:t>
                      </a:r>
                    </a:p>
                  </a:txBody>
                  <a:tcPr marL="38100" marR="38100" marT="38100" marB="38100">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solidFill>
                      <a:srgbClr val="D9EAD4"/>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Einverstanden.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89227303"/>
                  </a:ext>
                </a:extLst>
              </a:tr>
              <a:tr h="110662">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124</a:t>
                      </a:r>
                    </a:p>
                  </a:txBody>
                  <a:tcPr marL="38100" marR="38100" marT="38100" marB="38100">
                    <a:lnL w="12700" cap="flat" cmpd="sng" algn="ctr">
                      <a:noFill/>
                      <a:prstDash val="solid"/>
                      <a:round/>
                      <a:headEnd type="none" w="med" len="med"/>
                      <a:tailEnd type="none" w="med" len="med"/>
                    </a:lnL>
                  </a:tcPr>
                </a:tc>
                <a:tc>
                  <a:txBody>
                    <a:bodyPr/>
                    <a:lstStyle/>
                    <a:p>
                      <a:pPr algn="ctr">
                        <a:lnSpc>
                          <a:spcPct val="115000"/>
                        </a:lnSpc>
                        <a:spcAft>
                          <a:spcPts val="1000"/>
                        </a:spcAft>
                        <a:buNone/>
                      </a:pPr>
                      <a:r>
                        <a:rPr lang="de-DE" sz="135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solidFill>
                      <a:srgbClr val="D9EAF8"/>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Genau. Manchmal passt eine Idee nur nicht zu diesem Poster.</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570985942"/>
                  </a:ext>
                </a:extLst>
              </a:tr>
              <a:tr h="110662">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125</a:t>
                      </a:r>
                    </a:p>
                  </a:txBody>
                  <a:tcPr marL="38100" marR="38100" marT="38100" marB="38100">
                    <a:lnL w="12700" cap="flat" cmpd="sng" algn="ctr">
                      <a:noFill/>
                      <a:prstDash val="solid"/>
                      <a:round/>
                      <a:headEnd type="none" w="med" len="med"/>
                      <a:tailEnd type="none" w="med" len="med"/>
                    </a:lnL>
                  </a:tcPr>
                </a:tc>
                <a:tc>
                  <a:txBody>
                    <a:bodyPr/>
                    <a:lstStyle/>
                    <a:p>
                      <a:pPr>
                        <a:lnSpc>
                          <a:spcPct val="115000"/>
                        </a:lnSpc>
                        <a:spcAft>
                          <a:spcPts val="1000"/>
                        </a:spcAft>
                        <a:buNone/>
                      </a:pPr>
                      <a:r>
                        <a:rPr lang="de-DE" sz="1350" b="1" noProof="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Jona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solidFill>
                      <a:srgbClr val="EBDDF9"/>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Oder sie muss kleiner, kürzer oder freundlicher werden.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3873471677"/>
                  </a:ext>
                </a:extLst>
              </a:tr>
              <a:tr h="110662">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126</a:t>
                      </a:r>
                    </a:p>
                  </a:txBody>
                  <a:tcPr marL="38100" marR="38100" marT="38100" marB="38100">
                    <a:lnL w="12700" cap="flat" cmpd="sng" algn="ctr">
                      <a:noFill/>
                      <a:prstDash val="solid"/>
                      <a:round/>
                      <a:headEnd type="none" w="med" len="med"/>
                      <a:tailEnd type="none" w="med" len="med"/>
                    </a:lnL>
                  </a:tcPr>
                </a:tc>
                <a:tc>
                  <a:txBody>
                    <a:bodyPr/>
                    <a:lstStyle/>
                    <a:p>
                      <a:pPr>
                        <a:lnSpc>
                          <a:spcPct val="115000"/>
                        </a:lnSpc>
                        <a:spcAft>
                          <a:spcPts val="1000"/>
                        </a:spcAft>
                        <a:buNone/>
                      </a:pPr>
                      <a:r>
                        <a:rPr lang="de-DE" sz="135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solidFill>
                      <a:srgbClr val="FFF2CC"/>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Dann ist unser Poster jetzt wirklich von allen.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090812896"/>
                  </a:ext>
                </a:extLst>
              </a:tr>
              <a:tr h="110662">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127</a:t>
                      </a:r>
                    </a:p>
                  </a:txBody>
                  <a:tcPr marL="38100" marR="38100" marT="38100" marB="38100">
                    <a:lnL w="12700" cap="flat" cmpd="sng" algn="ctr">
                      <a:noFill/>
                      <a:prstDash val="solid"/>
                      <a:round/>
                      <a:headEnd type="none" w="med" len="med"/>
                      <a:tailEnd type="none" w="med" len="med"/>
                    </a:lnL>
                  </a:tcPr>
                </a:tc>
                <a:tc>
                  <a:txBody>
                    <a:bodyPr/>
                    <a:lstStyle/>
                    <a:p>
                      <a:pPr>
                        <a:lnSpc>
                          <a:spcPct val="115000"/>
                        </a:lnSpc>
                        <a:spcAft>
                          <a:spcPts val="1000"/>
                        </a:spcAft>
                        <a:buNone/>
                      </a:pPr>
                      <a:r>
                        <a:rPr lang="de-DE" sz="135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solidFill>
                      <a:srgbClr val="D9EAD4"/>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Und nicht nur vollgeklebt.</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586961867"/>
                  </a:ext>
                </a:extLst>
              </a:tr>
              <a:tr h="110662">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128</a:t>
                      </a:r>
                    </a:p>
                  </a:txBody>
                  <a:tcPr marL="38100" marR="38100" marT="38100" marB="38100">
                    <a:lnL w="12700" cap="flat" cmpd="sng" algn="ctr">
                      <a:noFill/>
                      <a:prstDash val="solid"/>
                      <a:round/>
                      <a:headEnd type="none" w="med" len="med"/>
                      <a:tailEnd type="none" w="med" len="med"/>
                    </a:lnL>
                  </a:tcPr>
                </a:tc>
                <a:tc>
                  <a:txBody>
                    <a:bodyPr/>
                    <a:lstStyle/>
                    <a:p>
                      <a:pPr>
                        <a:lnSpc>
                          <a:spcPct val="115000"/>
                        </a:lnSpc>
                        <a:spcAft>
                          <a:spcPts val="1000"/>
                        </a:spcAft>
                        <a:buNone/>
                      </a:pPr>
                      <a:r>
                        <a:rPr lang="de-DE" sz="1350" b="1" noProof="0" dirty="0">
                          <a:solidFill>
                            <a:srgbClr val="1F4E79"/>
                          </a:solidFill>
                          <a:effectLst/>
                          <a:latin typeface="Verdana" panose="020B0604030504040204" pitchFamily="34" charset="0"/>
                          <a:ea typeface="Verdana" panose="020B0604030504040204" pitchFamily="34" charset="0"/>
                          <a:cs typeface="Verdana" panose="020B0604030504040204" pitchFamily="34" charset="0"/>
                        </a:rPr>
                        <a:t>Lina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solidFill>
                      <a:srgbClr val="D9EAF8"/>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Dann los. Wir kleben gemeinsam.</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568239165"/>
                  </a:ext>
                </a:extLst>
              </a:tr>
              <a:tr h="110662">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129</a:t>
                      </a:r>
                    </a:p>
                  </a:txBody>
                  <a:tcPr marL="38100" marR="38100" marT="38100" marB="38100">
                    <a:lnL w="12700" cap="flat" cmpd="sng" algn="ctr">
                      <a:noFill/>
                      <a:prstDash val="solid"/>
                      <a:round/>
                      <a:headEnd type="none" w="med" len="med"/>
                      <a:tailEnd type="none" w="med" len="med"/>
                    </a:lnL>
                  </a:tcPr>
                </a:tc>
                <a:tc>
                  <a:txBody>
                    <a:bodyPr/>
                    <a:lstStyle/>
                    <a:p>
                      <a:pPr>
                        <a:lnSpc>
                          <a:spcPct val="115000"/>
                        </a:lnSpc>
                        <a:spcAft>
                          <a:spcPts val="1000"/>
                        </a:spcAft>
                        <a:buNone/>
                      </a:pPr>
                      <a:r>
                        <a:rPr lang="de-DE" sz="1350" b="1" noProof="0" dirty="0">
                          <a:solidFill>
                            <a:srgbClr val="7030A0"/>
                          </a:solidFill>
                          <a:effectLst/>
                          <a:latin typeface="Verdana" panose="020B0604030504040204" pitchFamily="34" charset="0"/>
                          <a:ea typeface="Verdana" panose="020B0604030504040204" pitchFamily="34" charset="0"/>
                          <a:cs typeface="Verdana" panose="020B0604030504040204" pitchFamily="34" charset="0"/>
                        </a:rPr>
                        <a:t>Jona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solidFill>
                      <a:srgbClr val="EBDDF9"/>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Einverstanden.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1545113198"/>
                  </a:ext>
                </a:extLst>
              </a:tr>
              <a:tr h="110662">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130</a:t>
                      </a:r>
                    </a:p>
                  </a:txBody>
                  <a:tcPr marL="38100" marR="38100" marT="38100" marB="38100">
                    <a:lnL w="12700" cap="flat" cmpd="sng" algn="ctr">
                      <a:noFill/>
                      <a:prstDash val="solid"/>
                      <a:round/>
                      <a:headEnd type="none" w="med" len="med"/>
                      <a:tailEnd type="none" w="med" len="med"/>
                    </a:lnL>
                  </a:tcPr>
                </a:tc>
                <a:tc>
                  <a:txBody>
                    <a:bodyPr/>
                    <a:lstStyle/>
                    <a:p>
                      <a:pPr>
                        <a:lnSpc>
                          <a:spcPct val="115000"/>
                        </a:lnSpc>
                        <a:spcAft>
                          <a:spcPts val="1000"/>
                        </a:spcAft>
                        <a:buNone/>
                      </a:pPr>
                      <a:r>
                        <a:rPr lang="de-DE" sz="1350" b="1" noProof="0" dirty="0">
                          <a:solidFill>
                            <a:srgbClr val="BF9000"/>
                          </a:solidFill>
                          <a:effectLst/>
                          <a:latin typeface="Verdana" panose="020B0604030504040204" pitchFamily="34" charset="0"/>
                          <a:ea typeface="Verdana" panose="020B0604030504040204" pitchFamily="34" charset="0"/>
                          <a:cs typeface="Verdana" panose="020B0604030504040204" pitchFamily="34" charset="0"/>
                        </a:rPr>
                        <a:t>Mira</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solidFill>
                      <a:srgbClr val="FFF2CC"/>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Einverstanden.</a:t>
                      </a:r>
                    </a:p>
                  </a:txBody>
                  <a:tcPr marL="38100" marR="38100" marT="38100" marB="38100">
                    <a:lnR w="12700" cap="flat" cmpd="sng" algn="ctr">
                      <a:noFill/>
                      <a:prstDash val="solid"/>
                      <a:round/>
                      <a:headEnd type="none" w="med" len="med"/>
                      <a:tailEnd type="none" w="med" len="med"/>
                    </a:lnR>
                  </a:tcPr>
                </a:tc>
                <a:extLst>
                  <a:ext uri="{0D108BD9-81ED-4DB2-BD59-A6C34878D82A}">
                    <a16:rowId xmlns:a16="http://schemas.microsoft.com/office/drawing/2014/main" val="2084070642"/>
                  </a:ext>
                </a:extLst>
              </a:tr>
              <a:tr h="110662">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131</a:t>
                      </a:r>
                    </a:p>
                  </a:txBody>
                  <a:tcPr marL="38100" marR="38100" marT="38100" marB="38100">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nSpc>
                          <a:spcPct val="115000"/>
                        </a:lnSpc>
                        <a:spcAft>
                          <a:spcPts val="1000"/>
                        </a:spcAft>
                        <a:buNone/>
                      </a:pPr>
                      <a:r>
                        <a:rPr lang="de-DE" sz="1350" b="1" noProof="0" dirty="0">
                          <a:solidFill>
                            <a:srgbClr val="008060"/>
                          </a:solidFill>
                          <a:effectLst/>
                          <a:latin typeface="Verdana" panose="020B0604030504040204" pitchFamily="34" charset="0"/>
                          <a:ea typeface="Verdana" panose="020B0604030504040204" pitchFamily="34" charset="0"/>
                          <a:cs typeface="Verdana" panose="020B0604030504040204" pitchFamily="34" charset="0"/>
                        </a:rPr>
                        <a:t>Ben</a:t>
                      </a:r>
                      <a:endParaRPr lang="de-DE" sz="1350" noProof="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lnB w="12700" cap="flat" cmpd="sng" algn="ctr">
                      <a:noFill/>
                      <a:prstDash val="solid"/>
                      <a:round/>
                      <a:headEnd type="none" w="med" len="med"/>
                      <a:tailEnd type="none" w="med" len="med"/>
                    </a:lnB>
                    <a:solidFill>
                      <a:srgbClr val="D9EAD4"/>
                    </a:solidFill>
                  </a:tcPr>
                </a:tc>
                <a:tc>
                  <a:txBody>
                    <a:bodyPr/>
                    <a:lstStyle/>
                    <a:p>
                      <a:pPr>
                        <a:lnSpc>
                          <a:spcPct val="115000"/>
                        </a:lnSpc>
                        <a:spcAft>
                          <a:spcPts val="1000"/>
                        </a:spcAft>
                        <a:buNone/>
                      </a:pPr>
                      <a:r>
                        <a:rPr lang="de-DE" sz="1350" noProof="0" dirty="0">
                          <a:effectLst/>
                          <a:latin typeface="Verdana" panose="020B0604030504040204" pitchFamily="34" charset="0"/>
                          <a:ea typeface="Verdana" panose="020B0604030504040204" pitchFamily="34" charset="0"/>
                          <a:cs typeface="Verdana" panose="020B0604030504040204" pitchFamily="34" charset="0"/>
                        </a:rPr>
                        <a:t>Einverstanden.</a:t>
                      </a:r>
                    </a:p>
                  </a:txBody>
                  <a:tcPr marL="38100" marR="38100" marT="38100" marB="3810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382632328"/>
                  </a:ext>
                </a:extLst>
              </a:tr>
            </a:tbl>
          </a:graphicData>
        </a:graphic>
      </p:graphicFrame>
      <p:sp>
        <p:nvSpPr>
          <p:cNvPr id="2" name="Textfeld 1">
            <a:extLst>
              <a:ext uri="{FF2B5EF4-FFF2-40B4-BE49-F238E27FC236}">
                <a16:creationId xmlns:a16="http://schemas.microsoft.com/office/drawing/2014/main" id="{3B7A8F04-C78E-DBDE-5D3E-FEE01D6887DB}"/>
              </a:ext>
            </a:extLst>
          </p:cNvPr>
          <p:cNvSpPr txBox="1"/>
          <p:nvPr/>
        </p:nvSpPr>
        <p:spPr>
          <a:xfrm>
            <a:off x="6950659" y="10180497"/>
            <a:ext cx="457200" cy="292388"/>
          </a:xfrm>
          <a:prstGeom prst="rect">
            <a:avLst/>
          </a:prstGeom>
          <a:noFill/>
        </p:spPr>
        <p:txBody>
          <a:bodyPr wrap="square" lIns="0" tIns="0" rIns="0" bIns="0" rtlCol="0">
            <a:spAutoFit/>
          </a:bodyPr>
          <a:lstStyle/>
          <a:p>
            <a:pPr algn="ctr"/>
            <a:r>
              <a:rPr lang="de-DE" sz="1900" b="1" dirty="0">
                <a:solidFill>
                  <a:srgbClr val="7AA442"/>
                </a:solidFill>
                <a:latin typeface="Verdana" panose="020B0604030504040204" pitchFamily="34" charset="0"/>
                <a:ea typeface="Verdana" panose="020B0604030504040204" pitchFamily="34" charset="0"/>
                <a:cs typeface="Verdana" panose="020B0604030504040204" pitchFamily="34" charset="0"/>
              </a:rPr>
              <a:t>7</a:t>
            </a:r>
            <a:endParaRPr lang="de-DE" sz="1900" b="1" noProof="0" dirty="0">
              <a:solidFill>
                <a:srgbClr val="7AA44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68659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3D347-2D8D-2FB8-2927-67EC57498053}"/>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34B8D5C7-F95C-9D22-E78D-F9D854455DF1}"/>
              </a:ext>
            </a:extLst>
          </p:cNvPr>
          <p:cNvSpPr txBox="1"/>
          <p:nvPr/>
        </p:nvSpPr>
        <p:spPr>
          <a:xfrm>
            <a:off x="1181930" y="1298070"/>
            <a:ext cx="5768728" cy="2164247"/>
          </a:xfrm>
          <a:prstGeom prst="rect">
            <a:avLst/>
          </a:prstGeom>
          <a:noFill/>
        </p:spPr>
        <p:txBody>
          <a:bodyPr wrap="square">
            <a:spAutoFit/>
          </a:bodyPr>
          <a:lstStyle/>
          <a:p>
            <a:pPr>
              <a:lnSpc>
                <a:spcPct val="112000"/>
              </a:lnSpc>
            </a:pPr>
            <a:r>
              <a:rPr lang="de-DE" sz="1350" dirty="0">
                <a:latin typeface="Verdana" panose="020B0604030504040204" pitchFamily="34" charset="0"/>
                <a:ea typeface="Verdana" panose="020B0604030504040204" pitchFamily="34" charset="0"/>
                <a:cs typeface="Verdana" panose="020B0604030504040204" pitchFamily="34" charset="0"/>
              </a:rPr>
              <a:t>Überlegt euch nach dem Rollenspiel: </a:t>
            </a:r>
          </a:p>
          <a:p>
            <a:pPr marL="285750" indent="-285750">
              <a:lnSpc>
                <a:spcPct val="112000"/>
              </a:lnSpc>
              <a:buClr>
                <a:srgbClr val="7AA442"/>
              </a:buClr>
              <a:buSzPct val="150000"/>
              <a:buFont typeface="Arial" panose="020B0604020202020204" pitchFamily="34" charset="0"/>
              <a:buChar char="•"/>
            </a:pPr>
            <a:r>
              <a:rPr lang="de-DE" sz="1350" dirty="0">
                <a:latin typeface="Verdana" panose="020B0604030504040204" pitchFamily="34" charset="0"/>
                <a:ea typeface="Verdana" panose="020B0604030504040204" pitchFamily="34" charset="0"/>
                <a:cs typeface="Verdana" panose="020B0604030504040204" pitchFamily="34" charset="0"/>
              </a:rPr>
              <a:t>Welche Idee musste herausgenommen werden? Warum?</a:t>
            </a:r>
          </a:p>
          <a:p>
            <a:pPr marL="285750" indent="-285750">
              <a:lnSpc>
                <a:spcPct val="112000"/>
              </a:lnSpc>
              <a:buClr>
                <a:srgbClr val="7AA442"/>
              </a:buClr>
              <a:buSzPct val="150000"/>
              <a:buFont typeface="Arial" panose="020B0604020202020204" pitchFamily="34" charset="0"/>
              <a:buChar char="•"/>
            </a:pPr>
            <a:r>
              <a:rPr lang="de-DE" sz="1350" dirty="0">
                <a:latin typeface="Verdana" panose="020B0604030504040204" pitchFamily="34" charset="0"/>
                <a:ea typeface="Verdana" panose="020B0604030504040204" pitchFamily="34" charset="0"/>
                <a:cs typeface="Verdana" panose="020B0604030504040204" pitchFamily="34" charset="0"/>
              </a:rPr>
              <a:t>Wie haben die Kinder Kritik freundlich gesagt?</a:t>
            </a:r>
          </a:p>
          <a:p>
            <a:pPr marL="285750" indent="-285750">
              <a:lnSpc>
                <a:spcPct val="112000"/>
              </a:lnSpc>
              <a:buClr>
                <a:srgbClr val="7AA442"/>
              </a:buClr>
              <a:buSzPct val="150000"/>
              <a:buFont typeface="Arial" panose="020B0604020202020204" pitchFamily="34" charset="0"/>
              <a:buChar char="•"/>
            </a:pPr>
            <a:r>
              <a:rPr lang="de-DE" sz="1350" dirty="0">
                <a:latin typeface="Verdana" panose="020B0604030504040204" pitchFamily="34" charset="0"/>
                <a:ea typeface="Verdana" panose="020B0604030504040204" pitchFamily="34" charset="0"/>
                <a:cs typeface="Verdana" panose="020B0604030504040204" pitchFamily="34" charset="0"/>
              </a:rPr>
              <a:t>Wie wurde Mira motiviert, wieder mitzumachen?</a:t>
            </a:r>
          </a:p>
          <a:p>
            <a:pPr marL="285750" indent="-285750">
              <a:lnSpc>
                <a:spcPct val="112000"/>
              </a:lnSpc>
              <a:buClr>
                <a:srgbClr val="7AA442"/>
              </a:buClr>
              <a:buSzPct val="150000"/>
              <a:buFont typeface="Arial" panose="020B0604020202020204" pitchFamily="34" charset="0"/>
              <a:buChar char="•"/>
            </a:pPr>
            <a:r>
              <a:rPr lang="de-DE" sz="1350" dirty="0">
                <a:latin typeface="Verdana" panose="020B0604030504040204" pitchFamily="34" charset="0"/>
                <a:ea typeface="Verdana" panose="020B0604030504040204" pitchFamily="34" charset="0"/>
                <a:cs typeface="Verdana" panose="020B0604030504040204" pitchFamily="34" charset="0"/>
              </a:rPr>
              <a:t>Wo haben die Kinder einen Kompromiss gefunden?</a:t>
            </a:r>
          </a:p>
          <a:p>
            <a:pPr marL="285750" indent="-285750">
              <a:lnSpc>
                <a:spcPct val="112000"/>
              </a:lnSpc>
              <a:buClr>
                <a:srgbClr val="7AA442"/>
              </a:buClr>
              <a:buSzPct val="150000"/>
              <a:buFont typeface="Arial" panose="020B0604020202020204" pitchFamily="34" charset="0"/>
              <a:buChar char="•"/>
            </a:pPr>
            <a:r>
              <a:rPr lang="de-DE" sz="1350" dirty="0">
                <a:latin typeface="Verdana" panose="020B0604030504040204" pitchFamily="34" charset="0"/>
                <a:ea typeface="Verdana" panose="020B0604030504040204" pitchFamily="34" charset="0"/>
                <a:cs typeface="Verdana" panose="020B0604030504040204" pitchFamily="34" charset="0"/>
              </a:rPr>
              <a:t>Welche vier Prüffragen haben geholfen?</a:t>
            </a:r>
          </a:p>
          <a:p>
            <a:pPr>
              <a:lnSpc>
                <a:spcPct val="112000"/>
              </a:lnSpc>
            </a:pPr>
            <a:endParaRPr lang="de-DE" sz="1350" dirty="0">
              <a:latin typeface="Verdana" panose="020B0604030504040204" pitchFamily="34" charset="0"/>
              <a:ea typeface="Verdana" panose="020B0604030504040204" pitchFamily="34" charset="0"/>
              <a:cs typeface="Verdana" panose="020B0604030504040204" pitchFamily="34" charset="0"/>
            </a:endParaRPr>
          </a:p>
          <a:p>
            <a:pPr>
              <a:lnSpc>
                <a:spcPct val="112000"/>
              </a:lnSpc>
            </a:pPr>
            <a:r>
              <a:rPr lang="de-DE" sz="1350" dirty="0">
                <a:latin typeface="Verdana" panose="020B0604030504040204" pitchFamily="34" charset="0"/>
                <a:ea typeface="Verdana" panose="020B0604030504040204" pitchFamily="34" charset="0"/>
                <a:cs typeface="Verdana" panose="020B0604030504040204" pitchFamily="34" charset="0"/>
              </a:rPr>
              <a:t>Sammelt zum Schluss gemeinsam Regeln für eine gute Gruppenarbeit.</a:t>
            </a:r>
          </a:p>
        </p:txBody>
      </p:sp>
      <p:pic>
        <p:nvPicPr>
          <p:cNvPr id="5" name="Grafik 4" descr="Ein Bild, das Grafiken, Clipart enthält.&#10;&#10;KI-generierte Inhalte können fehlerhaft sein.">
            <a:extLst>
              <a:ext uri="{FF2B5EF4-FFF2-40B4-BE49-F238E27FC236}">
                <a16:creationId xmlns:a16="http://schemas.microsoft.com/office/drawing/2014/main" id="{A5FFFF7A-B28B-7FCA-2718-527269FE131F}"/>
              </a:ext>
            </a:extLst>
          </p:cNvPr>
          <p:cNvPicPr>
            <a:picLocks noChangeAspect="1"/>
          </p:cNvPicPr>
          <p:nvPr/>
        </p:nvPicPr>
        <p:blipFill>
          <a:blip r:embed="rId3">
            <a:duotone>
              <a:schemeClr val="accent3">
                <a:shade val="45000"/>
                <a:satMod val="135000"/>
              </a:schemeClr>
              <a:prstClr val="white"/>
            </a:duotone>
          </a:blip>
          <a:stretch>
            <a:fillRect/>
          </a:stretch>
        </p:blipFill>
        <p:spPr>
          <a:xfrm>
            <a:off x="467924" y="1298070"/>
            <a:ext cx="624895" cy="610362"/>
          </a:xfrm>
          <a:prstGeom prst="rect">
            <a:avLst/>
          </a:prstGeom>
        </p:spPr>
      </p:pic>
      <p:sp>
        <p:nvSpPr>
          <p:cNvPr id="9" name="Textfeld 8">
            <a:extLst>
              <a:ext uri="{FF2B5EF4-FFF2-40B4-BE49-F238E27FC236}">
                <a16:creationId xmlns:a16="http://schemas.microsoft.com/office/drawing/2014/main" id="{FDFA0978-F44E-DBBB-BB10-FC255C3667AB}"/>
              </a:ext>
            </a:extLst>
          </p:cNvPr>
          <p:cNvSpPr txBox="1"/>
          <p:nvPr/>
        </p:nvSpPr>
        <p:spPr>
          <a:xfrm>
            <a:off x="6950659" y="10180497"/>
            <a:ext cx="457200" cy="292388"/>
          </a:xfrm>
          <a:prstGeom prst="rect">
            <a:avLst/>
          </a:prstGeom>
          <a:noFill/>
        </p:spPr>
        <p:txBody>
          <a:bodyPr wrap="square" lIns="0" tIns="0" rIns="0" bIns="0" rtlCol="0">
            <a:spAutoFit/>
          </a:bodyPr>
          <a:lstStyle/>
          <a:p>
            <a:pPr algn="ctr"/>
            <a:r>
              <a:rPr lang="de-DE" sz="1900" b="1" dirty="0">
                <a:solidFill>
                  <a:srgbClr val="7AA442"/>
                </a:solidFill>
                <a:latin typeface="Verdana" panose="020B0604030504040204" pitchFamily="34" charset="0"/>
                <a:ea typeface="Verdana" panose="020B0604030504040204" pitchFamily="34" charset="0"/>
                <a:cs typeface="Verdana" panose="020B0604030504040204" pitchFamily="34" charset="0"/>
              </a:rPr>
              <a:t>8</a:t>
            </a:r>
          </a:p>
        </p:txBody>
      </p:sp>
      <p:sp>
        <p:nvSpPr>
          <p:cNvPr id="12" name="Textfeld 11">
            <a:extLst>
              <a:ext uri="{FF2B5EF4-FFF2-40B4-BE49-F238E27FC236}">
                <a16:creationId xmlns:a16="http://schemas.microsoft.com/office/drawing/2014/main" id="{67B6690F-F9AA-D660-970E-CED9E6881AD0}"/>
              </a:ext>
            </a:extLst>
          </p:cNvPr>
          <p:cNvSpPr txBox="1"/>
          <p:nvPr/>
        </p:nvSpPr>
        <p:spPr>
          <a:xfrm>
            <a:off x="467923" y="3505536"/>
            <a:ext cx="6732975" cy="768095"/>
          </a:xfrm>
          <a:prstGeom prst="rect">
            <a:avLst/>
          </a:prstGeom>
          <a:noFill/>
        </p:spPr>
        <p:txBody>
          <a:bodyPr wrap="square">
            <a:spAutoFit/>
          </a:bodyPr>
          <a:lstStyle/>
          <a:p>
            <a:pPr>
              <a:lnSpc>
                <a:spcPct val="112000"/>
              </a:lnSpc>
            </a:pPr>
            <a:r>
              <a:rPr lang="de-DE" sz="1350" b="1" dirty="0">
                <a:solidFill>
                  <a:srgbClr val="7AA442"/>
                </a:solidFill>
                <a:latin typeface="Verdana" panose="020B0604030504040204" pitchFamily="34" charset="0"/>
                <a:ea typeface="Verdana" panose="020B0604030504040204" pitchFamily="34" charset="0"/>
                <a:cs typeface="Verdana" panose="020B0604030504040204" pitchFamily="34" charset="0"/>
              </a:rPr>
              <a:t>Merksatz: </a:t>
            </a:r>
            <a:r>
              <a:rPr lang="de-DE" sz="1350" dirty="0">
                <a:latin typeface="Verdana" panose="020B0604030504040204" pitchFamily="34" charset="0"/>
                <a:ea typeface="Verdana" panose="020B0604030504040204" pitchFamily="34" charset="0"/>
                <a:cs typeface="Verdana" panose="020B0604030504040204" pitchFamily="34" charset="0"/>
              </a:rPr>
              <a:t>Eine Idee kann schön, lustig oder gut gemeint sein und trotzdem nicht auf dieses Poster passen. Dann suchen wir gemeinsam eine faire Lösung.</a:t>
            </a:r>
          </a:p>
        </p:txBody>
      </p:sp>
    </p:spTree>
    <p:extLst>
      <p:ext uri="{BB962C8B-B14F-4D97-AF65-F5344CB8AC3E}">
        <p14:creationId xmlns:p14="http://schemas.microsoft.com/office/powerpoint/2010/main" val="491277203"/>
      </p:ext>
    </p:extLst>
  </p:cSld>
  <p:clrMapOvr>
    <a:masterClrMapping/>
  </p:clrMapOvr>
</p:sld>
</file>

<file path=ppt/theme/theme1.xml><?xml version="1.0" encoding="utf-8"?>
<a:theme xmlns:a="http://schemas.openxmlformats.org/drawingml/2006/main" name="Office">
  <a:themeElements>
    <a:clrScheme name="JP Kids">
      <a:dk1>
        <a:srgbClr val="000000"/>
      </a:dk1>
      <a:lt1>
        <a:srgbClr val="FFFFFF"/>
      </a:lt1>
      <a:dk2>
        <a:srgbClr val="416169"/>
      </a:dk2>
      <a:lt2>
        <a:srgbClr val="EF7D00"/>
      </a:lt2>
      <a:accent1>
        <a:srgbClr val="0CAF8F"/>
      </a:accent1>
      <a:accent2>
        <a:srgbClr val="694C89"/>
      </a:accent2>
      <a:accent3>
        <a:srgbClr val="70A822"/>
      </a:accent3>
      <a:accent4>
        <a:srgbClr val="245399"/>
      </a:accent4>
      <a:accent5>
        <a:srgbClr val="B3115B"/>
      </a:accent5>
      <a:accent6>
        <a:srgbClr val="13A8D6"/>
      </a:accent6>
      <a:hlink>
        <a:srgbClr val="000000"/>
      </a:hlink>
      <a:folHlink>
        <a:srgbClr val="0000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2">
              <a:lumMod val="40000"/>
              <a:lumOff val="60000"/>
            </a:schemeClr>
          </a:solidFill>
        </a:ln>
      </a:spPr>
      <a:bodyPr/>
      <a:lstStyle/>
      <a:style>
        <a:lnRef idx="1">
          <a:schemeClr val="dk1"/>
        </a:lnRef>
        <a:fillRef idx="0">
          <a:schemeClr val="dk1"/>
        </a:fillRef>
        <a:effectRef idx="0">
          <a:schemeClr val="dk1"/>
        </a:effectRef>
        <a:fontRef idx="minor">
          <a:schemeClr val="tx1"/>
        </a:fontRef>
      </a:style>
    </a:lnDef>
    <a:txDef>
      <a:spPr>
        <a:noFill/>
      </a:spPr>
      <a:bodyPr wrap="square" lIns="0" tIns="0" rIns="0" bIns="0" rtlCol="0">
        <a:spAutoFit/>
      </a:bodyPr>
      <a:lstStyle>
        <a:defPPr algn="l">
          <a:defRPr sz="1600" dirty="0" err="1" smtClean="0"/>
        </a:defPPr>
      </a:lstStyle>
    </a:txDef>
  </a:objectDefaults>
  <a:extraClrSchemeLst/>
  <a:extLst>
    <a:ext uri="{05A4C25C-085E-4340-85A3-A5531E510DB2}">
      <thm15:themeFamily xmlns:thm15="http://schemas.microsoft.com/office/thememl/2012/main" name="Übung 19_Gemeinsam präsentieren_bearbeitbar" id="{1207DCD0-2930-3349-A935-ED105A36BE8E}" vid="{715B9DED-86DD-9241-94C8-870E26AFFBC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2806471-2cc8-4125-b85b-4fac380c6b8c">
      <Terms xmlns="http://schemas.microsoft.com/office/infopath/2007/PartnerControls"/>
    </lcf76f155ced4ddcb4097134ff3c332f>
    <TaxCatchAll xmlns="be442d10-d911-4372-a859-a1514b63a75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86B3805B85A60C489183F7B1A68EACE1" ma:contentTypeVersion="14" ma:contentTypeDescription="Ein neues Dokument erstellen." ma:contentTypeScope="" ma:versionID="84fd534ac97f9216235eeb221f37bbe9">
  <xsd:schema xmlns:xsd="http://www.w3.org/2001/XMLSchema" xmlns:xs="http://www.w3.org/2001/XMLSchema" xmlns:p="http://schemas.microsoft.com/office/2006/metadata/properties" xmlns:ns2="52806471-2cc8-4125-b85b-4fac380c6b8c" xmlns:ns3="be442d10-d911-4372-a859-a1514b63a75b" targetNamespace="http://schemas.microsoft.com/office/2006/metadata/properties" ma:root="true" ma:fieldsID="b46944e1249efda97a20a2bed0bdda0a" ns2:_="" ns3:_="">
    <xsd:import namespace="52806471-2cc8-4125-b85b-4fac380c6b8c"/>
    <xsd:import namespace="be442d10-d911-4372-a859-a1514b63a75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806471-2cc8-4125-b85b-4fac380c6b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97274645-6c63-4aa2-82a7-6c546a97149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442d10-d911-4372-a859-a1514b63a75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c7744ce-4575-4212-a4ef-f6e6bfd1f8f9}" ma:internalName="TaxCatchAll" ma:showField="CatchAllData" ma:web="be442d10-d911-4372-a859-a1514b63a7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945B88-FCAA-4D4C-9EA8-03F824D25F91}">
  <ds:schemaRefs>
    <ds:schemaRef ds:uri="http://purl.org/dc/terms/"/>
    <ds:schemaRef ds:uri="http://purl.org/dc/dcmitype/"/>
    <ds:schemaRef ds:uri="52806471-2cc8-4125-b85b-4fac380c6b8c"/>
    <ds:schemaRef ds:uri="be442d10-d911-4372-a859-a1514b63a75b"/>
    <ds:schemaRef ds:uri="http://schemas.openxmlformats.org/package/2006/metadata/core-properties"/>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purl.org/dc/elements/1.1/"/>
  </ds:schemaRefs>
</ds:datastoreItem>
</file>

<file path=customXml/itemProps2.xml><?xml version="1.0" encoding="utf-8"?>
<ds:datastoreItem xmlns:ds="http://schemas.openxmlformats.org/officeDocument/2006/customXml" ds:itemID="{0AD10458-ED9C-4288-8C16-4744B50AAC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806471-2cc8-4125-b85b-4fac380c6b8c"/>
    <ds:schemaRef ds:uri="be442d10-d911-4372-a859-a1514b63a7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39B9F3-CBDE-49D7-9E94-AFDA9A089C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Template>
  <TotalTime>0</TotalTime>
  <Words>2508</Words>
  <Application>Microsoft Macintosh PowerPoint</Application>
  <PresentationFormat>Benutzerdefiniert</PresentationFormat>
  <Paragraphs>561</Paragraphs>
  <Slides>11</Slides>
  <Notes>9</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11</vt:i4>
      </vt:variant>
    </vt:vector>
  </HeadingPairs>
  <TitlesOfParts>
    <vt:vector size="15" baseType="lpstr">
      <vt:lpstr>Aptos</vt:lpstr>
      <vt:lpstr>Arial</vt:lpstr>
      <vt:lpstr>Verdana</vt:lpstr>
      <vt:lpstr>Office</vt:lpstr>
      <vt:lpstr>Station 2: Entscheiden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Tippkarte  </vt:lpstr>
      <vt:lpstr>Satzanfänge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Simon, Alena</dc:creator>
  <cp:keywords/>
  <dc:description>generated using python-pptx</dc:description>
  <cp:lastModifiedBy>Simon, Alena</cp:lastModifiedBy>
  <cp:revision>12</cp:revision>
  <dcterms:created xsi:type="dcterms:W3CDTF">2026-02-20T10:47:40Z</dcterms:created>
  <dcterms:modified xsi:type="dcterms:W3CDTF">2026-06-22T13:20:10Z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0x01010086B3805B85A60C489183F7B1A68EACE1</vt:lpwstr>
  </property>
  <property fmtid="{D5CDD505-2E9C-101B-9397-08002B2CF9AE}" pid="3" name="MediaServiceImageTags">
    <vt:lpwstr/>
  </property>
</Properties>
</file>