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67" r:id="rId5"/>
    <p:sldId id="268" r:id="rId6"/>
    <p:sldId id="269" r:id="rId7"/>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6344" autoAdjust="0"/>
  </p:normalViewPr>
  <p:slideViewPr>
    <p:cSldViewPr snapToGrid="0" snapToObjects="1">
      <p:cViewPr>
        <p:scale>
          <a:sx n="80" d="100"/>
          <a:sy n="80" d="100"/>
        </p:scale>
        <p:origin x="5" y="-1584"/>
      </p:cViewPr>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ippenberg" userId="4d15421c-a486-4f72-8795-0b6c18cf6efb" providerId="ADAL" clId="{E86C577C-E891-49FC-847C-592A025B61D3}"/>
    <pc:docChg chg="delSld modSld">
      <pc:chgData name="Hanna Kippenberg" userId="4d15421c-a486-4f72-8795-0b6c18cf6efb" providerId="ADAL" clId="{E86C577C-E891-49FC-847C-592A025B61D3}" dt="2026-03-19T16:53:12.662" v="3" actId="47"/>
      <pc:docMkLst>
        <pc:docMk/>
      </pc:docMkLst>
      <pc:sldChg chg="del">
        <pc:chgData name="Hanna Kippenberg" userId="4d15421c-a486-4f72-8795-0b6c18cf6efb" providerId="ADAL" clId="{E86C577C-E891-49FC-847C-592A025B61D3}" dt="2026-03-19T16:53:12.662" v="3" actId="47"/>
        <pc:sldMkLst>
          <pc:docMk/>
          <pc:sldMk cId="1324002825" sldId="261"/>
        </pc:sldMkLst>
      </pc:sldChg>
      <pc:sldChg chg="modSp mod">
        <pc:chgData name="Hanna Kippenberg" userId="4d15421c-a486-4f72-8795-0b6c18cf6efb" providerId="ADAL" clId="{E86C577C-E891-49FC-847C-592A025B61D3}" dt="2026-03-19T16:49:17.831" v="2" actId="1076"/>
        <pc:sldMkLst>
          <pc:docMk/>
          <pc:sldMk cId="2062681998" sldId="269"/>
        </pc:sldMkLst>
        <pc:grpChg chg="mod">
          <ac:chgData name="Hanna Kippenberg" userId="4d15421c-a486-4f72-8795-0b6c18cf6efb" providerId="ADAL" clId="{E86C577C-E891-49FC-847C-592A025B61D3}" dt="2026-03-19T16:48:39.342" v="1" actId="1076"/>
          <ac:grpSpMkLst>
            <pc:docMk/>
            <pc:sldMk cId="2062681998" sldId="269"/>
            <ac:grpSpMk id="24" creationId="{8737523B-278A-2637-80D6-A35671EDAE13}"/>
          </ac:grpSpMkLst>
        </pc:grpChg>
        <pc:grpChg chg="mod">
          <ac:chgData name="Hanna Kippenberg" userId="4d15421c-a486-4f72-8795-0b6c18cf6efb" providerId="ADAL" clId="{E86C577C-E891-49FC-847C-592A025B61D3}" dt="2026-03-19T16:49:17.831" v="2" actId="1076"/>
          <ac:grpSpMkLst>
            <pc:docMk/>
            <pc:sldMk cId="2062681998" sldId="269"/>
            <ac:grpSpMk id="26" creationId="{6603A2B5-0FCD-CBDE-2AB5-73276563D078}"/>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50FB7-2999-8441-93B6-D0A1B5525EA2}" type="datetimeFigureOut">
              <a:rPr lang="en-GB" smtClean="0"/>
              <a:t>19/03/2026</a:t>
            </a:fld>
            <a:endParaRPr lang="en-GB"/>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43D86-F19A-F140-8D71-F7A74C5F1B4D}" type="slidenum">
              <a:rPr lang="en-GB" smtClean="0"/>
              <a:t>‹Nr.›</a:t>
            </a:fld>
            <a:endParaRPr lang="en-GB"/>
          </a:p>
        </p:txBody>
      </p:sp>
    </p:spTree>
    <p:extLst>
      <p:ext uri="{BB962C8B-B14F-4D97-AF65-F5344CB8AC3E}">
        <p14:creationId xmlns:p14="http://schemas.microsoft.com/office/powerpoint/2010/main" val="3901984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rbeitsblat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p>
            <a:r>
              <a:rPr lang="de-DE" dirty="0"/>
              <a:t>Überschrift der Übung eingeben</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23328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beitsblatt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32"/>
            <a:ext cx="6264000" cy="9082082"/>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32787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rbeitsblatt 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D52D2-4B72-3A96-F724-F3173798E102}"/>
              </a:ext>
            </a:extLst>
          </p:cNvPr>
          <p:cNvSpPr>
            <a:spLocks noGrp="1"/>
          </p:cNvSpPr>
          <p:nvPr>
            <p:ph type="title" hasCustomPrompt="1"/>
          </p:nvPr>
        </p:nvSpPr>
        <p:spPr/>
        <p:txBody>
          <a:bodyPr/>
          <a:lstStyle/>
          <a:p>
            <a:r>
              <a:rPr lang="de-DE" dirty="0"/>
              <a:t>Überschrift der Übung eingeben</a:t>
            </a:r>
          </a:p>
        </p:txBody>
      </p:sp>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259008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beitsblatt Leer">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12033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ungsmaterial">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3" name="Titel 2">
            <a:extLst>
              <a:ext uri="{FF2B5EF4-FFF2-40B4-BE49-F238E27FC236}">
                <a16:creationId xmlns:a16="http://schemas.microsoft.com/office/drawing/2014/main" id="{143E4BFE-A693-BE9B-A262-09D1A05CAB0A}"/>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90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ungsmaterial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26"/>
            <a:ext cx="6264000" cy="9082088"/>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589547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Übungsmaterial nur Titel">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2225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ungsmaterial Leer">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1877244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platzhalter 3">
            <a:extLst>
              <a:ext uri="{FF2B5EF4-FFF2-40B4-BE49-F238E27FC236}">
                <a16:creationId xmlns:a16="http://schemas.microsoft.com/office/drawing/2014/main" id="{641FC9B6-D38A-67E5-841B-E46586B0266C}"/>
              </a:ext>
            </a:extLst>
          </p:cNvPr>
          <p:cNvSpPr>
            <a:spLocks noGrp="1"/>
          </p:cNvSpPr>
          <p:nvPr>
            <p:ph type="title"/>
          </p:nvPr>
        </p:nvSpPr>
        <p:spPr>
          <a:xfrm>
            <a:off x="647837" y="1245932"/>
            <a:ext cx="6264000" cy="432000"/>
          </a:xfrm>
          <a:prstGeom prst="rect">
            <a:avLst/>
          </a:prstGeom>
        </p:spPr>
        <p:txBody>
          <a:bodyPr vert="horz" lIns="0" tIns="0" rIns="0" bIns="0" rtlCol="0" anchor="t">
            <a:noAutofit/>
          </a:bodyPr>
          <a:lstStyle/>
          <a:p>
            <a:r>
              <a:rPr lang="de-DE" dirty="0"/>
              <a:t>Überschrift der Übung eingeben</a:t>
            </a:r>
          </a:p>
        </p:txBody>
      </p:sp>
      <p:pic>
        <p:nvPicPr>
          <p:cNvPr id="5" name="Grafik 4">
            <a:extLst>
              <a:ext uri="{FF2B5EF4-FFF2-40B4-BE49-F238E27FC236}">
                <a16:creationId xmlns:a16="http://schemas.microsoft.com/office/drawing/2014/main" id="{752803C5-DD9D-D91F-DFBA-9751767DCD1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460788" y="360000"/>
            <a:ext cx="1292889" cy="711089"/>
          </a:xfrm>
          <a:prstGeom prst="rect">
            <a:avLst/>
          </a:prstGeom>
        </p:spPr>
      </p:pic>
      <p:sp>
        <p:nvSpPr>
          <p:cNvPr id="2" name="Textplatzhalter 1">
            <a:extLst>
              <a:ext uri="{FF2B5EF4-FFF2-40B4-BE49-F238E27FC236}">
                <a16:creationId xmlns:a16="http://schemas.microsoft.com/office/drawing/2014/main" id="{53539341-9D89-2C9B-5FDC-97414E3762FD}"/>
              </a:ext>
            </a:extLst>
          </p:cNvPr>
          <p:cNvSpPr>
            <a:spLocks noGrp="1"/>
          </p:cNvSpPr>
          <p:nvPr>
            <p:ph type="body" idx="1"/>
          </p:nvPr>
        </p:nvSpPr>
        <p:spPr>
          <a:xfrm>
            <a:off x="647837" y="1764000"/>
            <a:ext cx="6264000" cy="8487513"/>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56" r:id="rId3"/>
    <p:sldLayoutId id="2147483664" r:id="rId4"/>
    <p:sldLayoutId id="2147483661" r:id="rId5"/>
    <p:sldLayoutId id="2147483666" r:id="rId6"/>
    <p:sldLayoutId id="2147483662" r:id="rId7"/>
    <p:sldLayoutId id="2147483667" r:id="rId8"/>
  </p:sldLayoutIdLst>
  <p:txStyles>
    <p:titleStyle>
      <a:lvl1pPr algn="l" defTabSz="457200" rtl="0" eaLnBrk="1" latinLnBrk="0" hangingPunct="1">
        <a:lnSpc>
          <a:spcPct val="90000"/>
        </a:lnSpc>
        <a:spcBef>
          <a:spcPct val="0"/>
        </a:spcBef>
        <a:buNone/>
        <a:defRPr sz="2600" b="1" i="0" kern="1200">
          <a:solidFill>
            <a:schemeClr val="accent5"/>
          </a:solidFill>
          <a:latin typeface="Aptos" panose="020B0004020202020204" pitchFamily="34" charset="0"/>
          <a:ea typeface="+mj-ea"/>
          <a:cs typeface="+mj-cs"/>
        </a:defRPr>
      </a:lvl1pPr>
    </p:titleStyle>
    <p:body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44800" indent="-244800" algn="l" defTabSz="457200" rtl="0" eaLnBrk="1" latinLnBrk="0" hangingPunct="1">
        <a:spcBef>
          <a:spcPts val="0"/>
        </a:spcBef>
        <a:spcAft>
          <a:spcPts val="600"/>
        </a:spcAft>
        <a:buClr>
          <a:schemeClr val="accent5"/>
        </a:buClr>
        <a:buSzPct val="92000"/>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44800" indent="-244800" algn="l" defTabSz="457200" rtl="0" eaLnBrk="1" latinLnBrk="0" hangingPunct="1">
        <a:spcBef>
          <a:spcPts val="0"/>
        </a:spcBef>
        <a:spcAft>
          <a:spcPts val="600"/>
        </a:spcAft>
        <a:buClr>
          <a:schemeClr val="accent5"/>
        </a:buClr>
        <a:buSzPct val="92000"/>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6" userDrawn="1">
          <p15:clr>
            <a:srgbClr val="F26B43"/>
          </p15:clr>
        </p15:guide>
        <p15:guide id="2" pos="4355" userDrawn="1">
          <p15:clr>
            <a:srgbClr val="F26B43"/>
          </p15:clr>
        </p15:guide>
        <p15:guide id="3" orient="horz" pos="6503" userDrawn="1">
          <p15:clr>
            <a:srgbClr val="F26B43"/>
          </p15:clr>
        </p15:guide>
        <p15:guide id="4" orient="horz" pos="595" userDrawn="1">
          <p15:clr>
            <a:srgbClr val="F26B43"/>
          </p15:clr>
        </p15:guide>
        <p15:guide id="5" orient="horz" pos="782" userDrawn="1">
          <p15:clr>
            <a:srgbClr val="F26B43"/>
          </p15:clr>
        </p15:guide>
        <p15:guide id="6" orient="horz" pos="11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E84C3861-C87D-949A-3873-C5638E1DA793}"/>
              </a:ext>
            </a:extLst>
          </p:cNvPr>
          <p:cNvSpPr>
            <a:spLocks noGrp="1"/>
          </p:cNvSpPr>
          <p:nvPr>
            <p:ph type="body" sz="quarter" idx="10"/>
          </p:nvPr>
        </p:nvSpPr>
        <p:spPr>
          <a:xfrm>
            <a:off x="647837" y="1764000"/>
            <a:ext cx="6264000" cy="1422113"/>
          </a:xfrm>
        </p:spPr>
        <p:txBody>
          <a:bodyPr/>
          <a:lstStyle/>
          <a:p>
            <a:pPr lvl="1"/>
            <a:r>
              <a:rPr lang="de-DE" dirty="0"/>
              <a:t>Wenn du in deiner Präsentation ein Poster dabei hast, ist es wichtig, gut zu überlegen, wie du die Informationen und Bilder darauf anordnest. Nur dann hilft dein Poster dem Publikum deiner Präsentation zu folgen. Auf dem Arbeitsblatt findest du viele Informationen und Bilder, die noch durcheinander sind. Deine Aufgabe ist es, die Informationen und Bilder so zu ordnen, dass das Poster übersichtlich und gut verständlich wird.</a:t>
            </a:r>
          </a:p>
        </p:txBody>
      </p:sp>
      <p:sp>
        <p:nvSpPr>
          <p:cNvPr id="5" name="Titel 4">
            <a:extLst>
              <a:ext uri="{FF2B5EF4-FFF2-40B4-BE49-F238E27FC236}">
                <a16:creationId xmlns:a16="http://schemas.microsoft.com/office/drawing/2014/main" id="{CFB277EC-5CA3-058A-6B00-A6F9899E0613}"/>
              </a:ext>
            </a:extLst>
          </p:cNvPr>
          <p:cNvSpPr>
            <a:spLocks noGrp="1"/>
          </p:cNvSpPr>
          <p:nvPr>
            <p:ph type="title"/>
          </p:nvPr>
        </p:nvSpPr>
        <p:spPr>
          <a:xfrm>
            <a:off x="647837" y="1245933"/>
            <a:ext cx="6264000" cy="432000"/>
          </a:xfrm>
        </p:spPr>
        <p:txBody>
          <a:bodyPr/>
          <a:lstStyle/>
          <a:p>
            <a:r>
              <a:rPr lang="de-DE" dirty="0"/>
              <a:t>Vom Schnipsel zum fertigen Poster</a:t>
            </a:r>
          </a:p>
        </p:txBody>
      </p:sp>
      <p:sp>
        <p:nvSpPr>
          <p:cNvPr id="7" name="TextBox 2">
            <a:extLst>
              <a:ext uri="{FF2B5EF4-FFF2-40B4-BE49-F238E27FC236}">
                <a16:creationId xmlns:a16="http://schemas.microsoft.com/office/drawing/2014/main" id="{19F892FD-54BC-7E6B-1D0D-1B212A23C66B}"/>
              </a:ext>
            </a:extLst>
          </p:cNvPr>
          <p:cNvSpPr txBox="1"/>
          <p:nvPr/>
        </p:nvSpPr>
        <p:spPr>
          <a:xfrm>
            <a:off x="557276" y="3467537"/>
            <a:ext cx="1245512"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1</a:t>
            </a:r>
            <a:endParaRPr sz="1600" b="0" dirty="0">
              <a:solidFill>
                <a:schemeClr val="bg1"/>
              </a:solidFill>
              <a:latin typeface="Aptos"/>
            </a:endParaRPr>
          </a:p>
        </p:txBody>
      </p:sp>
      <p:pic>
        <p:nvPicPr>
          <p:cNvPr id="13" name="Grafik 12">
            <a:extLst>
              <a:ext uri="{FF2B5EF4-FFF2-40B4-BE49-F238E27FC236}">
                <a16:creationId xmlns:a16="http://schemas.microsoft.com/office/drawing/2014/main" id="{87F1F8D8-F8A5-5402-EABD-44C9DAB5D9BF}"/>
              </a:ext>
            </a:extLst>
          </p:cNvPr>
          <p:cNvPicPr>
            <a:picLocks noChangeAspect="1"/>
          </p:cNvPicPr>
          <p:nvPr/>
        </p:nvPicPr>
        <p:blipFill>
          <a:blip r:embed="rId2"/>
          <a:srcRect/>
          <a:stretch/>
        </p:blipFill>
        <p:spPr>
          <a:xfrm>
            <a:off x="2379309" y="3453202"/>
            <a:ext cx="373380" cy="374903"/>
          </a:xfrm>
          <a:prstGeom prst="rect">
            <a:avLst/>
          </a:prstGeom>
        </p:spPr>
      </p:pic>
      <p:sp>
        <p:nvSpPr>
          <p:cNvPr id="14" name="Grafik 42">
            <a:extLst>
              <a:ext uri="{FF2B5EF4-FFF2-40B4-BE49-F238E27FC236}">
                <a16:creationId xmlns:a16="http://schemas.microsoft.com/office/drawing/2014/main" id="{9DBA1BE5-28F6-8830-3D9D-B7BCAC0B349B}"/>
              </a:ext>
            </a:extLst>
          </p:cNvPr>
          <p:cNvSpPr>
            <a:spLocks noChangeAspect="1"/>
          </p:cNvSpPr>
          <p:nvPr/>
        </p:nvSpPr>
        <p:spPr>
          <a:xfrm>
            <a:off x="1963015" y="3372196"/>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5"/>
          </a:solidFill>
          <a:ln w="11676" cap="flat">
            <a:noFill/>
            <a:prstDash val="solid"/>
            <a:miter/>
          </a:ln>
        </p:spPr>
        <p:txBody>
          <a:bodyPr tIns="187200"/>
          <a:lstStyle/>
          <a:p>
            <a:pPr algn="ctr"/>
            <a:r>
              <a:rPr lang="de-DE" sz="1200" b="1" dirty="0">
                <a:solidFill>
                  <a:schemeClr val="tx2"/>
                </a:solidFill>
              </a:rPr>
              <a:t>25</a:t>
            </a:r>
          </a:p>
        </p:txBody>
      </p:sp>
      <p:sp>
        <p:nvSpPr>
          <p:cNvPr id="15" name="Textplatzhalter 8">
            <a:extLst>
              <a:ext uri="{FF2B5EF4-FFF2-40B4-BE49-F238E27FC236}">
                <a16:creationId xmlns:a16="http://schemas.microsoft.com/office/drawing/2014/main" id="{E0212CD6-B937-ED4A-2BAE-D2F0114AFB55}"/>
              </a:ext>
            </a:extLst>
          </p:cNvPr>
          <p:cNvSpPr txBox="1">
            <a:spLocks/>
          </p:cNvSpPr>
          <p:nvPr/>
        </p:nvSpPr>
        <p:spPr>
          <a:xfrm>
            <a:off x="647837" y="3995179"/>
            <a:ext cx="6264000" cy="2777100"/>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5"/>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5"/>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b="1" dirty="0"/>
              <a:t>Schau</a:t>
            </a:r>
            <a:r>
              <a:rPr lang="de-DE" dirty="0"/>
              <a:t> dir die </a:t>
            </a:r>
            <a:r>
              <a:rPr lang="de-DE" b="1" dirty="0"/>
              <a:t>Textschnipsel</a:t>
            </a:r>
            <a:r>
              <a:rPr lang="de-DE" dirty="0"/>
              <a:t> und </a:t>
            </a:r>
            <a:r>
              <a:rPr lang="de-DE" b="1" dirty="0"/>
              <a:t>Bilder</a:t>
            </a:r>
            <a:r>
              <a:rPr lang="de-DE" dirty="0"/>
              <a:t> auf dem zweiten Blatt </a:t>
            </a:r>
            <a:r>
              <a:rPr lang="de-DE" b="1" dirty="0"/>
              <a:t>an</a:t>
            </a:r>
            <a:r>
              <a:rPr lang="de-DE" dirty="0"/>
              <a:t>. Sie sind noch ungeordnet und durcheinander.</a:t>
            </a:r>
          </a:p>
          <a:p>
            <a:pPr marL="198000" lvl="1" indent="-198000">
              <a:buClr>
                <a:schemeClr val="accent5"/>
              </a:buClr>
              <a:buFont typeface="+mj-lt"/>
              <a:buAutoNum type="arabicPeriod"/>
            </a:pPr>
            <a:r>
              <a:rPr lang="de-DE" b="1" dirty="0"/>
              <a:t>Schneide</a:t>
            </a:r>
            <a:r>
              <a:rPr lang="de-DE" dirty="0"/>
              <a:t> die </a:t>
            </a:r>
            <a:r>
              <a:rPr lang="de-DE" b="1" dirty="0"/>
              <a:t>Textschnipsel</a:t>
            </a:r>
            <a:r>
              <a:rPr lang="de-DE" dirty="0"/>
              <a:t> und </a:t>
            </a:r>
            <a:r>
              <a:rPr lang="de-DE" b="1" dirty="0"/>
              <a:t>Bilder</a:t>
            </a:r>
            <a:r>
              <a:rPr lang="de-DE" dirty="0"/>
              <a:t> aus.</a:t>
            </a:r>
          </a:p>
          <a:p>
            <a:pPr marL="198000" lvl="1" indent="-198000">
              <a:buClr>
                <a:schemeClr val="accent5"/>
              </a:buClr>
              <a:buFont typeface="+mj-lt"/>
              <a:buAutoNum type="arabicPeriod"/>
            </a:pPr>
            <a:r>
              <a:rPr lang="de-DE" b="1" dirty="0"/>
              <a:t>Ordne</a:t>
            </a:r>
            <a:r>
              <a:rPr lang="de-DE" dirty="0"/>
              <a:t> sie dann auf einem leeren Poster so </a:t>
            </a:r>
            <a:r>
              <a:rPr lang="de-DE" b="1" dirty="0"/>
              <a:t>an</a:t>
            </a:r>
            <a:r>
              <a:rPr lang="de-DE" dirty="0"/>
              <a:t>, dass sie gut zusammenpassen und leicht verständlich sind. Denke dabei daran, welche Anordnung deinem Publikum am besten helfen würde, die Informationen zu verstehen.</a:t>
            </a:r>
          </a:p>
          <a:p>
            <a:pPr marL="198000" lvl="1" indent="-198000">
              <a:buClr>
                <a:schemeClr val="accent5"/>
              </a:buClr>
              <a:buFont typeface="+mj-lt"/>
              <a:buAutoNum type="arabicPeriod"/>
            </a:pPr>
            <a:r>
              <a:rPr lang="de-DE" b="1" dirty="0"/>
              <a:t>Wenn</a:t>
            </a:r>
            <a:r>
              <a:rPr lang="de-DE" dirty="0"/>
              <a:t> du </a:t>
            </a:r>
            <a:r>
              <a:rPr lang="de-DE" b="1" dirty="0"/>
              <a:t>zufrieden</a:t>
            </a:r>
            <a:r>
              <a:rPr lang="de-DE" dirty="0"/>
              <a:t> bist, </a:t>
            </a:r>
            <a:r>
              <a:rPr lang="de-DE" b="1" dirty="0"/>
              <a:t>klebe</a:t>
            </a:r>
            <a:r>
              <a:rPr lang="de-DE" dirty="0"/>
              <a:t> alles </a:t>
            </a:r>
            <a:r>
              <a:rPr lang="de-DE" b="1" dirty="0"/>
              <a:t>fest</a:t>
            </a:r>
            <a:r>
              <a:rPr lang="de-DE" dirty="0"/>
              <a:t>.</a:t>
            </a:r>
          </a:p>
          <a:p>
            <a:pPr lvl="1"/>
            <a:r>
              <a:rPr lang="de-DE" dirty="0"/>
              <a:t>Beim Neuordnen kannst du weitere eigene Elemente wie Pfeile, Symbole und Farben hinzufügen.</a:t>
            </a:r>
          </a:p>
          <a:p>
            <a:pPr lvl="1"/>
            <a:r>
              <a:rPr lang="de-DE" dirty="0"/>
              <a:t>Du hast dafür </a:t>
            </a:r>
            <a:r>
              <a:rPr lang="de-DE" b="1" dirty="0"/>
              <a:t>25 Minuten </a:t>
            </a:r>
            <a:r>
              <a:rPr lang="de-DE" dirty="0"/>
              <a:t>Zeit.</a:t>
            </a:r>
          </a:p>
        </p:txBody>
      </p:sp>
      <p:sp>
        <p:nvSpPr>
          <p:cNvPr id="16" name="TextBox 2">
            <a:extLst>
              <a:ext uri="{FF2B5EF4-FFF2-40B4-BE49-F238E27FC236}">
                <a16:creationId xmlns:a16="http://schemas.microsoft.com/office/drawing/2014/main" id="{661C3984-7A38-FD52-BF24-31F46BCAADC4}"/>
              </a:ext>
            </a:extLst>
          </p:cNvPr>
          <p:cNvSpPr txBox="1"/>
          <p:nvPr/>
        </p:nvSpPr>
        <p:spPr>
          <a:xfrm>
            <a:off x="557276" y="6967637"/>
            <a:ext cx="1245511"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2</a:t>
            </a:r>
            <a:endParaRPr sz="1600" b="0" dirty="0">
              <a:solidFill>
                <a:schemeClr val="bg1"/>
              </a:solidFill>
              <a:latin typeface="Aptos"/>
            </a:endParaRPr>
          </a:p>
        </p:txBody>
      </p:sp>
      <p:pic>
        <p:nvPicPr>
          <p:cNvPr id="17" name="Grafik 16">
            <a:extLst>
              <a:ext uri="{FF2B5EF4-FFF2-40B4-BE49-F238E27FC236}">
                <a16:creationId xmlns:a16="http://schemas.microsoft.com/office/drawing/2014/main" id="{E18653D7-04C3-3501-C63B-BF787037AEA9}"/>
              </a:ext>
            </a:extLst>
          </p:cNvPr>
          <p:cNvPicPr>
            <a:picLocks noChangeAspect="1"/>
          </p:cNvPicPr>
          <p:nvPr/>
        </p:nvPicPr>
        <p:blipFill>
          <a:blip r:embed="rId2"/>
          <a:srcRect/>
          <a:stretch/>
        </p:blipFill>
        <p:spPr>
          <a:xfrm>
            <a:off x="2379309" y="6953302"/>
            <a:ext cx="373380" cy="374903"/>
          </a:xfrm>
          <a:prstGeom prst="rect">
            <a:avLst/>
          </a:prstGeom>
        </p:spPr>
      </p:pic>
      <p:sp>
        <p:nvSpPr>
          <p:cNvPr id="18" name="Grafik 42">
            <a:extLst>
              <a:ext uri="{FF2B5EF4-FFF2-40B4-BE49-F238E27FC236}">
                <a16:creationId xmlns:a16="http://schemas.microsoft.com/office/drawing/2014/main" id="{6142A6A5-A4AE-7CFE-9A7E-4AF7E7888FD6}"/>
              </a:ext>
            </a:extLst>
          </p:cNvPr>
          <p:cNvSpPr>
            <a:spLocks noChangeAspect="1"/>
          </p:cNvSpPr>
          <p:nvPr/>
        </p:nvSpPr>
        <p:spPr>
          <a:xfrm>
            <a:off x="1963015" y="6872296"/>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5"/>
          </a:solidFill>
          <a:ln w="11676" cap="flat">
            <a:noFill/>
            <a:prstDash val="solid"/>
            <a:miter/>
          </a:ln>
        </p:spPr>
        <p:txBody>
          <a:bodyPr tIns="187200"/>
          <a:lstStyle/>
          <a:p>
            <a:pPr algn="ctr"/>
            <a:r>
              <a:rPr lang="de-DE" sz="1200" b="1" dirty="0">
                <a:solidFill>
                  <a:schemeClr val="tx2"/>
                </a:solidFill>
              </a:rPr>
              <a:t>10</a:t>
            </a:r>
          </a:p>
        </p:txBody>
      </p:sp>
      <p:sp>
        <p:nvSpPr>
          <p:cNvPr id="19" name="Textplatzhalter 8">
            <a:extLst>
              <a:ext uri="{FF2B5EF4-FFF2-40B4-BE49-F238E27FC236}">
                <a16:creationId xmlns:a16="http://schemas.microsoft.com/office/drawing/2014/main" id="{8BA4AD65-8812-5063-7CA9-9E06819F3F17}"/>
              </a:ext>
            </a:extLst>
          </p:cNvPr>
          <p:cNvSpPr txBox="1">
            <a:spLocks/>
          </p:cNvSpPr>
          <p:nvPr/>
        </p:nvSpPr>
        <p:spPr>
          <a:xfrm>
            <a:off x="647837" y="7495279"/>
            <a:ext cx="6264000" cy="2777100"/>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5"/>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5"/>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dirty="0"/>
              <a:t>Auch die anderen in deiner Klasse haben fleißig ihre Informationen und Bilder sortiert.</a:t>
            </a:r>
          </a:p>
          <a:p>
            <a:pPr marL="244800" lvl="3" indent="-244800">
              <a:buSzPct val="92000"/>
            </a:pPr>
            <a:r>
              <a:rPr lang="de-DE" dirty="0"/>
              <a:t>Gehe jetzt durch das Klassenzimmer und </a:t>
            </a:r>
            <a:r>
              <a:rPr lang="de-DE" b="1" dirty="0"/>
              <a:t>schaue</a:t>
            </a:r>
            <a:r>
              <a:rPr lang="de-DE" dirty="0"/>
              <a:t> dir an, </a:t>
            </a:r>
            <a:r>
              <a:rPr lang="de-DE" b="1" dirty="0"/>
              <a:t>wie</a:t>
            </a:r>
            <a:r>
              <a:rPr lang="de-DE" dirty="0"/>
              <a:t> die </a:t>
            </a:r>
            <a:r>
              <a:rPr lang="de-DE" b="1" dirty="0"/>
              <a:t>anderen ihre Ergebnisse angeordnet haben.</a:t>
            </a:r>
          </a:p>
          <a:p>
            <a:pPr marL="244800" lvl="3" indent="-244800">
              <a:buSzPct val="92000"/>
            </a:pPr>
            <a:r>
              <a:rPr lang="de-DE" dirty="0"/>
              <a:t>Was haben sie anders gemacht als du?</a:t>
            </a:r>
          </a:p>
          <a:p>
            <a:pPr marL="244800" lvl="3" indent="-244800">
              <a:buSzPct val="92000"/>
            </a:pPr>
            <a:r>
              <a:rPr lang="de-DE" dirty="0"/>
              <a:t>Was findest du gelungen und was hilft dir beim Verstehen?</a:t>
            </a:r>
          </a:p>
          <a:p>
            <a:pPr lvl="1"/>
            <a:r>
              <a:rPr lang="de-DE" dirty="0"/>
              <a:t>Dafür hast du </a:t>
            </a:r>
            <a:r>
              <a:rPr lang="de-DE" b="1" dirty="0"/>
              <a:t>10 Minuten </a:t>
            </a:r>
            <a:r>
              <a:rPr lang="de-DE" dirty="0"/>
              <a:t>Zeit.</a:t>
            </a:r>
          </a:p>
        </p:txBody>
      </p:sp>
    </p:spTree>
    <p:extLst>
      <p:ext uri="{BB962C8B-B14F-4D97-AF65-F5344CB8AC3E}">
        <p14:creationId xmlns:p14="http://schemas.microsoft.com/office/powerpoint/2010/main" val="72399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19BCB4E8-8F31-632E-2BCC-9D9AB103F67E}"/>
              </a:ext>
            </a:extLst>
          </p:cNvPr>
          <p:cNvSpPr txBox="1"/>
          <p:nvPr/>
        </p:nvSpPr>
        <p:spPr>
          <a:xfrm>
            <a:off x="557276" y="1266901"/>
            <a:ext cx="1245511"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3</a:t>
            </a:r>
            <a:endParaRPr sz="1600" b="0" dirty="0">
              <a:solidFill>
                <a:schemeClr val="bg1"/>
              </a:solidFill>
              <a:latin typeface="Aptos"/>
            </a:endParaRPr>
          </a:p>
        </p:txBody>
      </p:sp>
      <p:sp>
        <p:nvSpPr>
          <p:cNvPr id="4" name="Grafik 42">
            <a:extLst>
              <a:ext uri="{FF2B5EF4-FFF2-40B4-BE49-F238E27FC236}">
                <a16:creationId xmlns:a16="http://schemas.microsoft.com/office/drawing/2014/main" id="{5C9B78B2-8D1C-0504-B01A-A263CAAA7D16}"/>
              </a:ext>
            </a:extLst>
          </p:cNvPr>
          <p:cNvSpPr>
            <a:spLocks noChangeAspect="1"/>
          </p:cNvSpPr>
          <p:nvPr/>
        </p:nvSpPr>
        <p:spPr>
          <a:xfrm>
            <a:off x="1963015" y="1171560"/>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5"/>
          </a:solidFill>
          <a:ln w="11676" cap="flat">
            <a:noFill/>
            <a:prstDash val="solid"/>
            <a:miter/>
          </a:ln>
        </p:spPr>
        <p:txBody>
          <a:bodyPr tIns="187200"/>
          <a:lstStyle/>
          <a:p>
            <a:pPr algn="ctr"/>
            <a:r>
              <a:rPr lang="de-DE" sz="1200" b="1" dirty="0">
                <a:solidFill>
                  <a:schemeClr val="tx2"/>
                </a:solidFill>
              </a:rPr>
              <a:t>15</a:t>
            </a:r>
          </a:p>
        </p:txBody>
      </p:sp>
      <p:sp>
        <p:nvSpPr>
          <p:cNvPr id="5" name="Textplatzhalter 8">
            <a:extLst>
              <a:ext uri="{FF2B5EF4-FFF2-40B4-BE49-F238E27FC236}">
                <a16:creationId xmlns:a16="http://schemas.microsoft.com/office/drawing/2014/main" id="{9DBA1086-57CD-0D3E-72E6-EA9A1D4F378B}"/>
              </a:ext>
            </a:extLst>
          </p:cNvPr>
          <p:cNvSpPr txBox="1">
            <a:spLocks/>
          </p:cNvSpPr>
          <p:nvPr/>
        </p:nvSpPr>
        <p:spPr>
          <a:xfrm>
            <a:off x="647837" y="1794543"/>
            <a:ext cx="6264000" cy="2648870"/>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5"/>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5"/>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dirty="0"/>
              <a:t>Bildet nun Vierergruppen. Ihr habt schon einiges darüber gelernt, wie man ein Medium gut gestaltet.</a:t>
            </a:r>
          </a:p>
          <a:p>
            <a:pPr lvl="1"/>
            <a:endParaRPr lang="de-DE" dirty="0"/>
          </a:p>
          <a:p>
            <a:pPr marL="244800" lvl="3" indent="-244800">
              <a:buSzPct val="92000"/>
            </a:pPr>
            <a:r>
              <a:rPr lang="de-DE" dirty="0"/>
              <a:t>Überlegt nun gemeinsam in eurer Gruppe: Worauf sollte man bei der Gestaltung achten, damit das Medium für das Publikum verständlich und anschaulich ist?</a:t>
            </a:r>
          </a:p>
          <a:p>
            <a:pPr marL="244800" lvl="3" indent="-244800">
              <a:buSzPct val="92000"/>
            </a:pPr>
            <a:r>
              <a:rPr lang="de-DE" dirty="0"/>
              <a:t>Alle denken sich einen eigenen Tipp zur Gestaltung aus.</a:t>
            </a:r>
          </a:p>
          <a:p>
            <a:pPr marL="244800" lvl="3" indent="-244800">
              <a:buSzPct val="92000"/>
            </a:pPr>
            <a:r>
              <a:rPr lang="de-DE" b="1" dirty="0"/>
              <a:t>Schreibt</a:t>
            </a:r>
            <a:r>
              <a:rPr lang="de-DE" dirty="0"/>
              <a:t> eure </a:t>
            </a:r>
            <a:r>
              <a:rPr lang="de-DE" b="1" dirty="0"/>
              <a:t>Tipps</a:t>
            </a:r>
            <a:r>
              <a:rPr lang="de-DE" dirty="0"/>
              <a:t> unten auf das Arbeitsblatt.</a:t>
            </a:r>
          </a:p>
          <a:p>
            <a:pPr lvl="1" indent="-285750">
              <a:buSzPct val="92000"/>
            </a:pPr>
            <a:r>
              <a:rPr lang="de-DE" dirty="0"/>
              <a:t>Dafür habt ihr </a:t>
            </a:r>
            <a:r>
              <a:rPr lang="de-DE" b="1" dirty="0"/>
              <a:t>15 Minuten </a:t>
            </a:r>
            <a:r>
              <a:rPr lang="de-DE" dirty="0"/>
              <a:t>Zeit.</a:t>
            </a:r>
          </a:p>
        </p:txBody>
      </p:sp>
      <p:pic>
        <p:nvPicPr>
          <p:cNvPr id="6" name="Grafik 5">
            <a:extLst>
              <a:ext uri="{FF2B5EF4-FFF2-40B4-BE49-F238E27FC236}">
                <a16:creationId xmlns:a16="http://schemas.microsoft.com/office/drawing/2014/main" id="{5BDBEB5D-A53B-4742-BA2E-586B659A3EBF}"/>
              </a:ext>
            </a:extLst>
          </p:cNvPr>
          <p:cNvPicPr>
            <a:picLocks noChangeAspect="1"/>
          </p:cNvPicPr>
          <p:nvPr/>
        </p:nvPicPr>
        <p:blipFill>
          <a:blip r:embed="rId2"/>
          <a:srcRect/>
          <a:stretch/>
        </p:blipFill>
        <p:spPr>
          <a:xfrm>
            <a:off x="2379309" y="1263234"/>
            <a:ext cx="362712" cy="364235"/>
          </a:xfrm>
          <a:prstGeom prst="rect">
            <a:avLst/>
          </a:prstGeom>
        </p:spPr>
      </p:pic>
      <p:graphicFrame>
        <p:nvGraphicFramePr>
          <p:cNvPr id="7" name="Tabelle 6">
            <a:extLst>
              <a:ext uri="{FF2B5EF4-FFF2-40B4-BE49-F238E27FC236}">
                <a16:creationId xmlns:a16="http://schemas.microsoft.com/office/drawing/2014/main" id="{B7AA3BE3-07C5-6BCB-C45D-1F0F2CAE8074}"/>
              </a:ext>
            </a:extLst>
          </p:cNvPr>
          <p:cNvGraphicFramePr>
            <a:graphicFrameLocks noGrp="1"/>
          </p:cNvGraphicFramePr>
          <p:nvPr>
            <p:extLst>
              <p:ext uri="{D42A27DB-BD31-4B8C-83A1-F6EECF244321}">
                <p14:modId xmlns:p14="http://schemas.microsoft.com/office/powerpoint/2010/main" val="669614608"/>
              </p:ext>
            </p:extLst>
          </p:nvPr>
        </p:nvGraphicFramePr>
        <p:xfrm>
          <a:off x="647837" y="4257675"/>
          <a:ext cx="6264000" cy="4941573"/>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900112">
                <a:tc>
                  <a:txBody>
                    <a:bodyPr/>
                    <a:lstStyle/>
                    <a:p>
                      <a:pPr marL="0" marR="0" lvl="0" indent="0" algn="l" defTabSz="457200" rtl="0" eaLnBrk="1" fontAlgn="auto" latinLnBrk="0" hangingPunct="1">
                        <a:lnSpc>
                          <a:spcPct val="100000"/>
                        </a:lnSpc>
                        <a:spcBef>
                          <a:spcPts val="0"/>
                        </a:spcBef>
                        <a:spcAft>
                          <a:spcPts val="3000"/>
                        </a:spcAft>
                        <a:buClrTx/>
                        <a:buSzTx/>
                        <a:buFontTx/>
                        <a:buNone/>
                        <a:tabLst/>
                        <a:defRPr/>
                      </a:pPr>
                      <a:r>
                        <a:rPr lang="de-DE" sz="1600" b="1" dirty="0">
                          <a:solidFill>
                            <a:schemeClr val="accent5"/>
                          </a:solidFill>
                        </a:rPr>
                        <a:t>Unsere Tipps</a:t>
                      </a:r>
                    </a:p>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accent5"/>
                          </a:solidFill>
                        </a:rPr>
                        <a:t>1.</a:t>
                      </a:r>
                    </a:p>
                  </a:txBody>
                  <a:tcPr marL="0" anchor="b">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68779">
                <a:tc>
                  <a:txBody>
                    <a:bodyPr/>
                    <a:lstStyle/>
                    <a:p>
                      <a:endParaRPr lang="de-DE" sz="1600" b="1" dirty="0">
                        <a:solidFill>
                          <a:schemeClr val="accent5"/>
                        </a:solidFill>
                      </a:endParaRPr>
                    </a:p>
                  </a:txBody>
                  <a:tcPr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68779">
                <a:tc>
                  <a:txBody>
                    <a:bodyPr/>
                    <a:lstStyle/>
                    <a:p>
                      <a:pPr marL="0" indent="0"/>
                      <a:r>
                        <a:rPr lang="de-DE" sz="1600" b="1" dirty="0">
                          <a:solidFill>
                            <a:schemeClr val="accent5"/>
                          </a:solidFill>
                        </a:rPr>
                        <a:t>2.</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14699742"/>
                  </a:ext>
                </a:extLst>
              </a:tr>
              <a:tr h="568779">
                <a:tc>
                  <a:txBody>
                    <a:bodyPr/>
                    <a:lstStyle/>
                    <a:p>
                      <a:endParaRPr lang="de-DE" sz="1600" b="1" dirty="0">
                        <a:solidFill>
                          <a:schemeClr val="accent5"/>
                        </a:solidFill>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445663978"/>
                  </a:ext>
                </a:extLst>
              </a:tr>
              <a:tr h="568779">
                <a:tc>
                  <a:txBody>
                    <a:bodyPr/>
                    <a:lstStyle/>
                    <a:p>
                      <a:r>
                        <a:rPr lang="de-DE" sz="1600" b="1" dirty="0">
                          <a:solidFill>
                            <a:schemeClr val="accent5"/>
                          </a:solidFill>
                        </a:rPr>
                        <a:t>3.</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139642464"/>
                  </a:ext>
                </a:extLst>
              </a:tr>
              <a:tr h="568779">
                <a:tc>
                  <a:txBody>
                    <a:bodyPr/>
                    <a:lstStyle/>
                    <a:p>
                      <a:endParaRPr lang="de-DE" sz="1600" b="1" dirty="0">
                        <a:solidFill>
                          <a:schemeClr val="accent5"/>
                        </a:solidFill>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1298823629"/>
                  </a:ext>
                </a:extLst>
              </a:tr>
              <a:tr h="568779">
                <a:tc>
                  <a:txBody>
                    <a:bodyPr/>
                    <a:lstStyle/>
                    <a:p>
                      <a:r>
                        <a:rPr lang="de-DE" sz="1600" b="1" dirty="0">
                          <a:solidFill>
                            <a:schemeClr val="accent5"/>
                          </a:solidFill>
                        </a:rPr>
                        <a:t>4.</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615556332"/>
                  </a:ext>
                </a:extLst>
              </a:tr>
              <a:tr h="568779">
                <a:tc>
                  <a:txBody>
                    <a:bodyPr/>
                    <a:lstStyle/>
                    <a:p>
                      <a:endParaRPr lang="de-DE" sz="1600" b="1" dirty="0">
                        <a:solidFill>
                          <a:schemeClr val="accent5"/>
                        </a:solidFill>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862439759"/>
                  </a:ext>
                </a:extLst>
              </a:tr>
            </a:tbl>
          </a:graphicData>
        </a:graphic>
      </p:graphicFrame>
    </p:spTree>
    <p:extLst>
      <p:ext uri="{BB962C8B-B14F-4D97-AF65-F5344CB8AC3E}">
        <p14:creationId xmlns:p14="http://schemas.microsoft.com/office/powerpoint/2010/main" val="636155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abgerundete Ecken 1">
            <a:extLst>
              <a:ext uri="{FF2B5EF4-FFF2-40B4-BE49-F238E27FC236}">
                <a16:creationId xmlns:a16="http://schemas.microsoft.com/office/drawing/2014/main" id="{862D8748-D658-18BE-1988-6D3C26880C87}"/>
              </a:ext>
            </a:extLst>
          </p:cNvPr>
          <p:cNvSpPr/>
          <p:nvPr/>
        </p:nvSpPr>
        <p:spPr>
          <a:xfrm>
            <a:off x="644525" y="5728150"/>
            <a:ext cx="3024000" cy="1178920"/>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spAutoFit/>
          </a:bodyPr>
          <a:lstStyle/>
          <a:p>
            <a:pPr algn="ctr"/>
            <a:r>
              <a:rPr lang="de-DE" sz="1300" dirty="0">
                <a:solidFill>
                  <a:schemeClr val="tx2"/>
                </a:solidFill>
              </a:rPr>
              <a:t>Nach einigen Tagen bis Wochen schlüpft</a:t>
            </a:r>
          </a:p>
          <a:p>
            <a:pPr algn="ctr"/>
            <a:r>
              <a:rPr lang="de-DE" sz="1300" dirty="0">
                <a:solidFill>
                  <a:schemeClr val="tx2"/>
                </a:solidFill>
              </a:rPr>
              <a:t>der Schmetterling aus der Puppe,</a:t>
            </a:r>
          </a:p>
          <a:p>
            <a:pPr algn="ctr"/>
            <a:r>
              <a:rPr lang="de-DE" sz="1300" dirty="0">
                <a:solidFill>
                  <a:schemeClr val="tx2"/>
                </a:solidFill>
              </a:rPr>
              <a:t>trocknet seine Flügel und fliegt dann</a:t>
            </a:r>
          </a:p>
          <a:p>
            <a:pPr algn="ctr"/>
            <a:r>
              <a:rPr lang="de-DE" sz="1300" dirty="0">
                <a:solidFill>
                  <a:schemeClr val="tx2"/>
                </a:solidFill>
              </a:rPr>
              <a:t>los. Er kann nun fliegen und selbst Eier</a:t>
            </a:r>
          </a:p>
          <a:p>
            <a:pPr algn="ctr"/>
            <a:r>
              <a:rPr lang="de-DE" sz="1300" dirty="0">
                <a:solidFill>
                  <a:schemeClr val="tx2"/>
                </a:solidFill>
              </a:rPr>
              <a:t>legen. Der Ablauf beginnt von vorne.</a:t>
            </a:r>
          </a:p>
        </p:txBody>
      </p:sp>
      <p:sp>
        <p:nvSpPr>
          <p:cNvPr id="3" name="Rechteck: abgerundete Ecken 2">
            <a:extLst>
              <a:ext uri="{FF2B5EF4-FFF2-40B4-BE49-F238E27FC236}">
                <a16:creationId xmlns:a16="http://schemas.microsoft.com/office/drawing/2014/main" id="{7B13AE7F-B356-D88C-2583-40E6FD8FCCCD}"/>
              </a:ext>
            </a:extLst>
          </p:cNvPr>
          <p:cNvSpPr/>
          <p:nvPr/>
        </p:nvSpPr>
        <p:spPr>
          <a:xfrm>
            <a:off x="3891151" y="5728150"/>
            <a:ext cx="3024000" cy="814708"/>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spAutoFit/>
          </a:bodyPr>
          <a:lstStyle/>
          <a:p>
            <a:pPr algn="ctr"/>
            <a:r>
              <a:rPr lang="de-DE" sz="1400" dirty="0">
                <a:solidFill>
                  <a:schemeClr val="tx2"/>
                </a:solidFill>
              </a:rPr>
              <a:t>Wenn die Raupe groß genug ist,</a:t>
            </a:r>
          </a:p>
          <a:p>
            <a:pPr algn="ctr"/>
            <a:r>
              <a:rPr lang="de-DE" sz="1400" dirty="0">
                <a:solidFill>
                  <a:schemeClr val="tx2"/>
                </a:solidFill>
              </a:rPr>
              <a:t>baut sie eine Hülle, die als Puppe</a:t>
            </a:r>
          </a:p>
          <a:p>
            <a:pPr algn="ctr"/>
            <a:r>
              <a:rPr lang="de-DE" sz="1400" dirty="0">
                <a:solidFill>
                  <a:schemeClr val="tx2"/>
                </a:solidFill>
              </a:rPr>
              <a:t>bezeichnet wird.</a:t>
            </a:r>
          </a:p>
        </p:txBody>
      </p:sp>
      <p:sp>
        <p:nvSpPr>
          <p:cNvPr id="4" name="Rechteck: abgerundete Ecken 3">
            <a:extLst>
              <a:ext uri="{FF2B5EF4-FFF2-40B4-BE49-F238E27FC236}">
                <a16:creationId xmlns:a16="http://schemas.microsoft.com/office/drawing/2014/main" id="{CFD1E28D-2000-E7A3-29D2-DFEC6CDF8745}"/>
              </a:ext>
            </a:extLst>
          </p:cNvPr>
          <p:cNvSpPr/>
          <p:nvPr/>
        </p:nvSpPr>
        <p:spPr>
          <a:xfrm>
            <a:off x="644525" y="7357024"/>
            <a:ext cx="3024000" cy="593014"/>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spAutoFit/>
          </a:bodyPr>
          <a:lstStyle/>
          <a:p>
            <a:pPr algn="ctr"/>
            <a:r>
              <a:rPr lang="de-DE" sz="1400" dirty="0">
                <a:solidFill>
                  <a:schemeClr val="tx2"/>
                </a:solidFill>
              </a:rPr>
              <a:t>In der Puppe verwandelt sich die Raupe in einen Schmetterling.</a:t>
            </a:r>
          </a:p>
        </p:txBody>
      </p:sp>
      <p:sp>
        <p:nvSpPr>
          <p:cNvPr id="5" name="Rechteck: abgerundete Ecken 4">
            <a:extLst>
              <a:ext uri="{FF2B5EF4-FFF2-40B4-BE49-F238E27FC236}">
                <a16:creationId xmlns:a16="http://schemas.microsoft.com/office/drawing/2014/main" id="{C602704F-CB57-E7EE-8095-BA3CFEBFF0D7}"/>
              </a:ext>
            </a:extLst>
          </p:cNvPr>
          <p:cNvSpPr/>
          <p:nvPr/>
        </p:nvSpPr>
        <p:spPr>
          <a:xfrm>
            <a:off x="644525" y="8360402"/>
            <a:ext cx="3024000" cy="814708"/>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spAutoFit/>
          </a:bodyPr>
          <a:lstStyle/>
          <a:p>
            <a:pPr algn="ctr"/>
            <a:r>
              <a:rPr lang="de-DE" sz="1400" dirty="0">
                <a:solidFill>
                  <a:schemeClr val="tx2"/>
                </a:solidFill>
              </a:rPr>
              <a:t>Die Raupe wächst schnell,</a:t>
            </a:r>
          </a:p>
          <a:p>
            <a:pPr algn="ctr"/>
            <a:r>
              <a:rPr lang="de-DE" sz="1400" dirty="0">
                <a:solidFill>
                  <a:schemeClr val="tx2"/>
                </a:solidFill>
              </a:rPr>
              <a:t>häutet sich mehrmals und wird</a:t>
            </a:r>
          </a:p>
          <a:p>
            <a:pPr algn="ctr"/>
            <a:r>
              <a:rPr lang="de-DE" sz="1400" dirty="0">
                <a:solidFill>
                  <a:schemeClr val="tx2"/>
                </a:solidFill>
              </a:rPr>
              <a:t>dabei jedes Mal größer.</a:t>
            </a:r>
          </a:p>
        </p:txBody>
      </p:sp>
      <p:sp>
        <p:nvSpPr>
          <p:cNvPr id="6" name="Rechteck: abgerundete Ecken 5">
            <a:extLst>
              <a:ext uri="{FF2B5EF4-FFF2-40B4-BE49-F238E27FC236}">
                <a16:creationId xmlns:a16="http://schemas.microsoft.com/office/drawing/2014/main" id="{636B9977-D2DA-A976-CDC9-86F0E4311751}"/>
              </a:ext>
            </a:extLst>
          </p:cNvPr>
          <p:cNvSpPr/>
          <p:nvPr/>
        </p:nvSpPr>
        <p:spPr>
          <a:xfrm>
            <a:off x="3891151" y="6728247"/>
            <a:ext cx="3024000" cy="1036403"/>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spAutoFit/>
          </a:bodyPr>
          <a:lstStyle/>
          <a:p>
            <a:pPr algn="ctr"/>
            <a:r>
              <a:rPr lang="de-DE" sz="1400" dirty="0">
                <a:solidFill>
                  <a:schemeClr val="tx2"/>
                </a:solidFill>
              </a:rPr>
              <a:t>Ein Schmetterling legt ein kleines</a:t>
            </a:r>
          </a:p>
          <a:p>
            <a:pPr algn="ctr"/>
            <a:r>
              <a:rPr lang="de-DE" sz="1400" dirty="0">
                <a:solidFill>
                  <a:schemeClr val="tx2"/>
                </a:solidFill>
              </a:rPr>
              <a:t>Ei auf ein Blatt. Dabei sucht er eine</a:t>
            </a:r>
          </a:p>
          <a:p>
            <a:pPr algn="ctr"/>
            <a:r>
              <a:rPr lang="de-DE" sz="1400" dirty="0">
                <a:solidFill>
                  <a:schemeClr val="tx2"/>
                </a:solidFill>
              </a:rPr>
              <a:t>Pflanze aus, deren Blätter später der</a:t>
            </a:r>
          </a:p>
          <a:p>
            <a:pPr algn="ctr"/>
            <a:r>
              <a:rPr lang="de-DE" sz="1400" dirty="0">
                <a:solidFill>
                  <a:schemeClr val="tx2"/>
                </a:solidFill>
              </a:rPr>
              <a:t>Raupe schmecken.</a:t>
            </a:r>
          </a:p>
        </p:txBody>
      </p:sp>
      <p:sp>
        <p:nvSpPr>
          <p:cNvPr id="7" name="Rechteck: abgerundete Ecken 6">
            <a:extLst>
              <a:ext uri="{FF2B5EF4-FFF2-40B4-BE49-F238E27FC236}">
                <a16:creationId xmlns:a16="http://schemas.microsoft.com/office/drawing/2014/main" id="{77B800D8-901E-0664-AC0A-552321A75753}"/>
              </a:ext>
            </a:extLst>
          </p:cNvPr>
          <p:cNvSpPr/>
          <p:nvPr/>
        </p:nvSpPr>
        <p:spPr>
          <a:xfrm>
            <a:off x="3891151" y="7950038"/>
            <a:ext cx="3024000" cy="1258097"/>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spAutoFit/>
          </a:bodyPr>
          <a:lstStyle/>
          <a:p>
            <a:pPr algn="ctr"/>
            <a:r>
              <a:rPr lang="de-DE" sz="1400" spc="-40" dirty="0">
                <a:solidFill>
                  <a:schemeClr val="tx2"/>
                </a:solidFill>
              </a:rPr>
              <a:t>Nach einiger Zeit schlüpft aus dem Ei</a:t>
            </a:r>
          </a:p>
          <a:p>
            <a:pPr algn="ctr"/>
            <a:r>
              <a:rPr lang="de-DE" sz="1400" spc="-40" dirty="0">
                <a:solidFill>
                  <a:schemeClr val="tx2"/>
                </a:solidFill>
              </a:rPr>
              <a:t>eine winzige Raupe, die sofort beginnt, viele Blätter zu fressen. Raupen sehen ganz anders aus als Schmetterlinge. </a:t>
            </a:r>
            <a:br>
              <a:rPr lang="de-DE" sz="1400" spc="-40" dirty="0">
                <a:solidFill>
                  <a:schemeClr val="tx2"/>
                </a:solidFill>
              </a:rPr>
            </a:br>
            <a:r>
              <a:rPr lang="de-DE" sz="1400" spc="-40" dirty="0">
                <a:solidFill>
                  <a:schemeClr val="tx2"/>
                </a:solidFill>
              </a:rPr>
              <a:t>Sie erinnern an einen Wurm.</a:t>
            </a:r>
          </a:p>
        </p:txBody>
      </p:sp>
      <p:sp>
        <p:nvSpPr>
          <p:cNvPr id="8" name="Rechteck: abgerundete Ecken 7">
            <a:extLst>
              <a:ext uri="{FF2B5EF4-FFF2-40B4-BE49-F238E27FC236}">
                <a16:creationId xmlns:a16="http://schemas.microsoft.com/office/drawing/2014/main" id="{56FE602A-A365-ADE5-15F4-AC272DF815BE}"/>
              </a:ext>
            </a:extLst>
          </p:cNvPr>
          <p:cNvSpPr/>
          <p:nvPr/>
        </p:nvSpPr>
        <p:spPr>
          <a:xfrm>
            <a:off x="644525" y="9372716"/>
            <a:ext cx="6269038" cy="934549"/>
          </a:xfrm>
          <a:prstGeom prst="roundRect">
            <a:avLst>
              <a:gd name="adj" fmla="val 5024"/>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noAutofit/>
          </a:bodyPr>
          <a:lstStyle/>
          <a:p>
            <a:pPr algn="ctr"/>
            <a:r>
              <a:rPr lang="de-DE" sz="3200" b="1" dirty="0">
                <a:solidFill>
                  <a:schemeClr val="accent5"/>
                </a:solidFill>
              </a:rPr>
              <a:t>Wie entsteht ein Schmetterling?</a:t>
            </a:r>
          </a:p>
        </p:txBody>
      </p:sp>
      <p:pic>
        <p:nvPicPr>
          <p:cNvPr id="11" name="Picture 1068">
            <a:extLst>
              <a:ext uri="{FF2B5EF4-FFF2-40B4-BE49-F238E27FC236}">
                <a16:creationId xmlns:a16="http://schemas.microsoft.com/office/drawing/2014/main" id="{7875BD71-F28D-600B-4FF7-FB494FC40BB9}"/>
              </a:ext>
            </a:extLst>
          </p:cNvPr>
          <p:cNvPicPr/>
          <p:nvPr/>
        </p:nvPicPr>
        <p:blipFill rotWithShape="1">
          <a:blip r:embed="rId2" cstate="print">
            <a:extLst>
              <a:ext uri="{28A0092B-C50C-407E-A947-70E740481C1C}">
                <a14:useLocalDpi xmlns:a14="http://schemas.microsoft.com/office/drawing/2010/main"/>
              </a:ext>
            </a:extLst>
          </a:blip>
          <a:srcRect/>
          <a:stretch>
            <a:fillRect/>
          </a:stretch>
        </p:blipFill>
        <p:spPr bwMode="auto">
          <a:xfrm>
            <a:off x="1695518" y="1359361"/>
            <a:ext cx="1900436" cy="1802178"/>
          </a:xfrm>
          <a:prstGeom prst="rect">
            <a:avLst/>
          </a:prstGeom>
          <a:ln>
            <a:noFill/>
          </a:ln>
          <a:extLst>
            <a:ext uri="{53640926-AAD7-44D8-BBD7-CCE9431645EC}">
              <a14:shadowObscured xmlns:a14="http://schemas.microsoft.com/office/drawing/2010/main"/>
            </a:ext>
          </a:extLst>
        </p:spPr>
      </p:pic>
      <p:sp>
        <p:nvSpPr>
          <p:cNvPr id="16" name="Rechteck: abgerundete Ecken 15">
            <a:extLst>
              <a:ext uri="{FF2B5EF4-FFF2-40B4-BE49-F238E27FC236}">
                <a16:creationId xmlns:a16="http://schemas.microsoft.com/office/drawing/2014/main" id="{A62693F5-620A-5084-7217-D770B286129A}"/>
              </a:ext>
            </a:extLst>
          </p:cNvPr>
          <p:cNvSpPr/>
          <p:nvPr/>
        </p:nvSpPr>
        <p:spPr>
          <a:xfrm>
            <a:off x="1604590" y="1241424"/>
            <a:ext cx="2038053" cy="2038053"/>
          </a:xfrm>
          <a:prstGeom prst="roundRect">
            <a:avLst>
              <a:gd name="adj" fmla="val 3966"/>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noAutofit/>
          </a:bodyPr>
          <a:lstStyle/>
          <a:p>
            <a:pPr algn="ctr"/>
            <a:endParaRPr lang="de-DE" sz="1300" dirty="0">
              <a:solidFill>
                <a:schemeClr val="tx2"/>
              </a:solidFill>
            </a:endParaRPr>
          </a:p>
        </p:txBody>
      </p:sp>
      <p:grpSp>
        <p:nvGrpSpPr>
          <p:cNvPr id="25" name="Gruppieren 24">
            <a:extLst>
              <a:ext uri="{FF2B5EF4-FFF2-40B4-BE49-F238E27FC236}">
                <a16:creationId xmlns:a16="http://schemas.microsoft.com/office/drawing/2014/main" id="{03655985-877C-B214-4E2F-B05FDDFAAFB7}"/>
              </a:ext>
            </a:extLst>
          </p:cNvPr>
          <p:cNvGrpSpPr/>
          <p:nvPr/>
        </p:nvGrpSpPr>
        <p:grpSpPr>
          <a:xfrm>
            <a:off x="1630925" y="3406783"/>
            <a:ext cx="2037600" cy="2037600"/>
            <a:chOff x="1404079" y="3406783"/>
            <a:chExt cx="2037600" cy="2037600"/>
          </a:xfrm>
        </p:grpSpPr>
        <p:pic>
          <p:nvPicPr>
            <p:cNvPr id="13" name="Picture 1068">
              <a:extLst>
                <a:ext uri="{FF2B5EF4-FFF2-40B4-BE49-F238E27FC236}">
                  <a16:creationId xmlns:a16="http://schemas.microsoft.com/office/drawing/2014/main" id="{F777BF27-B055-D856-4D8C-DD2D39972680}"/>
                </a:ext>
              </a:extLst>
            </p:cNvPr>
            <p:cNvPicPr/>
            <p:nvPr/>
          </p:nvPicPr>
          <p:blipFill rotWithShape="1">
            <a:blip r:embed="rId3" cstate="hqprint">
              <a:extLst>
                <a:ext uri="{28A0092B-C50C-407E-A947-70E740481C1C}">
                  <a14:useLocalDpi xmlns:a14="http://schemas.microsoft.com/office/drawing/2010/main"/>
                </a:ext>
              </a:extLst>
            </a:blip>
            <a:srcRect/>
            <a:stretch>
              <a:fillRect/>
            </a:stretch>
          </p:blipFill>
          <p:spPr bwMode="auto">
            <a:xfrm>
              <a:off x="1497571" y="3525790"/>
              <a:ext cx="1821585" cy="1799586"/>
            </a:xfrm>
            <a:prstGeom prst="rect">
              <a:avLst/>
            </a:prstGeom>
            <a:ln>
              <a:noFill/>
            </a:ln>
            <a:extLst>
              <a:ext uri="{53640926-AAD7-44D8-BBD7-CCE9431645EC}">
                <a14:shadowObscured xmlns:a14="http://schemas.microsoft.com/office/drawing/2010/main"/>
              </a:ext>
            </a:extLst>
          </p:spPr>
        </p:pic>
        <p:sp>
          <p:nvSpPr>
            <p:cNvPr id="17" name="Rechteck: abgerundete Ecken 16">
              <a:extLst>
                <a:ext uri="{FF2B5EF4-FFF2-40B4-BE49-F238E27FC236}">
                  <a16:creationId xmlns:a16="http://schemas.microsoft.com/office/drawing/2014/main" id="{2EBD3AAB-510A-1AB4-C5CC-F3A3642F0A92}"/>
                </a:ext>
              </a:extLst>
            </p:cNvPr>
            <p:cNvSpPr/>
            <p:nvPr/>
          </p:nvSpPr>
          <p:spPr>
            <a:xfrm>
              <a:off x="1404079" y="3406783"/>
              <a:ext cx="2037600" cy="2037600"/>
            </a:xfrm>
            <a:prstGeom prst="roundRect">
              <a:avLst>
                <a:gd name="adj" fmla="val 3966"/>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noAutofit/>
            </a:bodyPr>
            <a:lstStyle/>
            <a:p>
              <a:pPr algn="ctr"/>
              <a:endParaRPr lang="de-DE" sz="1300" dirty="0">
                <a:solidFill>
                  <a:schemeClr val="tx2"/>
                </a:solidFill>
              </a:endParaRPr>
            </a:p>
          </p:txBody>
        </p:sp>
      </p:grpSp>
      <p:grpSp>
        <p:nvGrpSpPr>
          <p:cNvPr id="26" name="Gruppieren 25">
            <a:extLst>
              <a:ext uri="{FF2B5EF4-FFF2-40B4-BE49-F238E27FC236}">
                <a16:creationId xmlns:a16="http://schemas.microsoft.com/office/drawing/2014/main" id="{6603A2B5-0FCD-CBDE-2AB5-73276563D078}"/>
              </a:ext>
            </a:extLst>
          </p:cNvPr>
          <p:cNvGrpSpPr/>
          <p:nvPr/>
        </p:nvGrpSpPr>
        <p:grpSpPr>
          <a:xfrm>
            <a:off x="3917485" y="3406783"/>
            <a:ext cx="2037600" cy="2037600"/>
            <a:chOff x="4057155" y="1118560"/>
            <a:chExt cx="2037600" cy="2037600"/>
          </a:xfrm>
        </p:grpSpPr>
        <p:pic>
          <p:nvPicPr>
            <p:cNvPr id="14" name="Picture 1068">
              <a:extLst>
                <a:ext uri="{FF2B5EF4-FFF2-40B4-BE49-F238E27FC236}">
                  <a16:creationId xmlns:a16="http://schemas.microsoft.com/office/drawing/2014/main" id="{66190289-EA9F-C5E9-6BE5-06F4DFDFC355}"/>
                </a:ext>
              </a:extLst>
            </p:cNvPr>
            <p:cNvPicPr/>
            <p:nvPr/>
          </p:nvPicPr>
          <p:blipFill rotWithShape="1">
            <a:blip r:embed="rId4" cstate="hqprint">
              <a:extLst>
                <a:ext uri="{28A0092B-C50C-407E-A947-70E740481C1C}">
                  <a14:useLocalDpi xmlns:a14="http://schemas.microsoft.com/office/drawing/2010/main"/>
                </a:ext>
              </a:extLst>
            </a:blip>
            <a:srcRect/>
            <a:stretch>
              <a:fillRect/>
            </a:stretch>
          </p:blipFill>
          <p:spPr bwMode="auto">
            <a:xfrm>
              <a:off x="4153990" y="1275666"/>
              <a:ext cx="1872957" cy="1723389"/>
            </a:xfrm>
            <a:prstGeom prst="rect">
              <a:avLst/>
            </a:prstGeom>
            <a:ln>
              <a:noFill/>
            </a:ln>
            <a:extLst>
              <a:ext uri="{53640926-AAD7-44D8-BBD7-CCE9431645EC}">
                <a14:shadowObscured xmlns:a14="http://schemas.microsoft.com/office/drawing/2010/main"/>
              </a:ext>
            </a:extLst>
          </p:spPr>
        </p:pic>
        <p:sp>
          <p:nvSpPr>
            <p:cNvPr id="18" name="Rechteck: abgerundete Ecken 17">
              <a:extLst>
                <a:ext uri="{FF2B5EF4-FFF2-40B4-BE49-F238E27FC236}">
                  <a16:creationId xmlns:a16="http://schemas.microsoft.com/office/drawing/2014/main" id="{989BF4F3-BCEE-5339-E29E-F8C368E6EC98}"/>
                </a:ext>
              </a:extLst>
            </p:cNvPr>
            <p:cNvSpPr/>
            <p:nvPr/>
          </p:nvSpPr>
          <p:spPr>
            <a:xfrm>
              <a:off x="4057155" y="1118560"/>
              <a:ext cx="2037600" cy="2037600"/>
            </a:xfrm>
            <a:prstGeom prst="roundRect">
              <a:avLst>
                <a:gd name="adj" fmla="val 3966"/>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noAutofit/>
            </a:bodyPr>
            <a:lstStyle/>
            <a:p>
              <a:pPr algn="ctr"/>
              <a:endParaRPr lang="de-DE" sz="1300" dirty="0">
                <a:solidFill>
                  <a:schemeClr val="tx2"/>
                </a:solidFill>
              </a:endParaRPr>
            </a:p>
          </p:txBody>
        </p:sp>
      </p:grpSp>
      <p:grpSp>
        <p:nvGrpSpPr>
          <p:cNvPr id="24" name="Gruppieren 23">
            <a:extLst>
              <a:ext uri="{FF2B5EF4-FFF2-40B4-BE49-F238E27FC236}">
                <a16:creationId xmlns:a16="http://schemas.microsoft.com/office/drawing/2014/main" id="{8737523B-278A-2637-80D6-A35671EDAE13}"/>
              </a:ext>
            </a:extLst>
          </p:cNvPr>
          <p:cNvGrpSpPr/>
          <p:nvPr/>
        </p:nvGrpSpPr>
        <p:grpSpPr>
          <a:xfrm>
            <a:off x="3917485" y="1234835"/>
            <a:ext cx="2037600" cy="2037600"/>
            <a:chOff x="4129725" y="3392710"/>
            <a:chExt cx="2037600" cy="2037600"/>
          </a:xfrm>
        </p:grpSpPr>
        <p:pic>
          <p:nvPicPr>
            <p:cNvPr id="12" name="Picture 1068">
              <a:extLst>
                <a:ext uri="{FF2B5EF4-FFF2-40B4-BE49-F238E27FC236}">
                  <a16:creationId xmlns:a16="http://schemas.microsoft.com/office/drawing/2014/main" id="{1727C7E2-3FD4-FE54-8CCB-A5C36020F18B}"/>
                </a:ext>
              </a:extLst>
            </p:cNvPr>
            <p:cNvPicPr/>
            <p:nvPr/>
          </p:nvPicPr>
          <p:blipFill rotWithShape="1">
            <a:blip r:embed="rId5" cstate="print">
              <a:extLst>
                <a:ext uri="{28A0092B-C50C-407E-A947-70E740481C1C}">
                  <a14:useLocalDpi xmlns:a14="http://schemas.microsoft.com/office/drawing/2010/main"/>
                </a:ext>
              </a:extLst>
            </a:blip>
            <a:srcRect/>
            <a:stretch>
              <a:fillRect/>
            </a:stretch>
          </p:blipFill>
          <p:spPr bwMode="auto">
            <a:xfrm>
              <a:off x="4139477" y="3510421"/>
              <a:ext cx="1872957" cy="1802179"/>
            </a:xfrm>
            <a:prstGeom prst="rect">
              <a:avLst/>
            </a:prstGeom>
            <a:ln>
              <a:noFill/>
            </a:ln>
            <a:extLst>
              <a:ext uri="{53640926-AAD7-44D8-BBD7-CCE9431645EC}">
                <a14:shadowObscured xmlns:a14="http://schemas.microsoft.com/office/drawing/2010/main"/>
              </a:ext>
            </a:extLst>
          </p:spPr>
        </p:pic>
        <p:sp>
          <p:nvSpPr>
            <p:cNvPr id="19" name="Rechteck: abgerundete Ecken 18">
              <a:extLst>
                <a:ext uri="{FF2B5EF4-FFF2-40B4-BE49-F238E27FC236}">
                  <a16:creationId xmlns:a16="http://schemas.microsoft.com/office/drawing/2014/main" id="{FA24FD1B-68B6-BED6-6094-78B34A871DA0}"/>
                </a:ext>
              </a:extLst>
            </p:cNvPr>
            <p:cNvSpPr/>
            <p:nvPr/>
          </p:nvSpPr>
          <p:spPr>
            <a:xfrm>
              <a:off x="4129725" y="3392710"/>
              <a:ext cx="2037600" cy="2037600"/>
            </a:xfrm>
            <a:prstGeom prst="roundRect">
              <a:avLst>
                <a:gd name="adj" fmla="val 3966"/>
              </a:avLst>
            </a:prstGeom>
            <a:noFill/>
            <a:ln w="19050">
              <a:solidFill>
                <a:schemeClr val="accent5"/>
              </a:solidFill>
              <a:prstDash val="dash"/>
            </a:ln>
          </p:spPr>
          <p:style>
            <a:lnRef idx="1">
              <a:schemeClr val="accent1"/>
            </a:lnRef>
            <a:fillRef idx="3">
              <a:schemeClr val="accent1"/>
            </a:fillRef>
            <a:effectRef idx="2">
              <a:schemeClr val="accent1"/>
            </a:effectRef>
            <a:fontRef idx="minor">
              <a:schemeClr val="lt1"/>
            </a:fontRef>
          </p:style>
          <p:txBody>
            <a:bodyPr wrap="square" lIns="54000" tIns="72000" rIns="54000" bIns="72000" rtlCol="0" anchor="ctr">
              <a:noAutofit/>
            </a:bodyPr>
            <a:lstStyle/>
            <a:p>
              <a:pPr algn="ctr"/>
              <a:endParaRPr lang="de-DE" sz="1300" dirty="0">
                <a:solidFill>
                  <a:schemeClr val="tx2"/>
                </a:solidFill>
              </a:endParaRPr>
            </a:p>
          </p:txBody>
        </p:sp>
      </p:grpSp>
    </p:spTree>
    <p:extLst>
      <p:ext uri="{BB962C8B-B14F-4D97-AF65-F5344CB8AC3E}">
        <p14:creationId xmlns:p14="http://schemas.microsoft.com/office/powerpoint/2010/main" val="2062681998"/>
      </p:ext>
    </p:extLst>
  </p:cSld>
  <p:clrMapOvr>
    <a:masterClrMapping/>
  </p:clrMapOvr>
</p:sld>
</file>

<file path=ppt/theme/theme1.xml><?xml version="1.0" encoding="utf-8"?>
<a:theme xmlns:a="http://schemas.openxmlformats.org/drawingml/2006/main" name="Jugend präsentiert">
  <a:themeElements>
    <a:clrScheme name="JP_Sek2_Farben">
      <a:dk1>
        <a:sysClr val="windowText" lastClr="000000"/>
      </a:dk1>
      <a:lt1>
        <a:sysClr val="window" lastClr="FFFFFF"/>
      </a:lt1>
      <a:dk2>
        <a:srgbClr val="505E67"/>
      </a:dk2>
      <a:lt2>
        <a:srgbClr val="E0E2E4"/>
      </a:lt2>
      <a:accent1>
        <a:srgbClr val="EF7D00"/>
      </a:accent1>
      <a:accent2>
        <a:srgbClr val="F59C00"/>
      </a:accent2>
      <a:accent3>
        <a:srgbClr val="719F36"/>
      </a:accent3>
      <a:accent4>
        <a:srgbClr val="E63612"/>
      </a:accent4>
      <a:accent5>
        <a:srgbClr val="0068A3"/>
      </a:accent5>
      <a:accent6>
        <a:srgbClr val="10A5AA"/>
      </a:accent6>
      <a:hlink>
        <a:srgbClr val="0068A3"/>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tx2">
              <a:lumMod val="40000"/>
              <a:lumOff val="60000"/>
            </a:schemeClr>
          </a:solidFill>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spcAft>
            <a:spcPts val="600"/>
          </a:spcAft>
          <a:defRPr sz="1400" dirty="0">
            <a:solidFill>
              <a:schemeClr val="tx2"/>
            </a:solidFill>
          </a:defRPr>
        </a:defPPr>
      </a:lstStyle>
    </a:txDef>
  </a:objectDefaults>
  <a:extraClrSchemeLst/>
  <a:extLst>
    <a:ext uri="{05A4C25C-085E-4340-85A3-A5531E510DB2}">
      <thm15:themeFamily xmlns:thm15="http://schemas.microsoft.com/office/thememl/2012/main" name="_Vorlage.potx" id="{ECF27036-414A-43DB-96D9-220440AB823E}" vid="{11DCCF4D-DAB3-49BF-ABEE-393FEDFB3D0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86B3805B85A60C489183F7B1A68EACE1" ma:contentTypeVersion="14" ma:contentTypeDescription="Ein neues Dokument erstellen." ma:contentTypeScope="" ma:versionID="ce14a25ef1aae65c6f9aadf7055a6a3e">
  <xsd:schema xmlns:xsd="http://www.w3.org/2001/XMLSchema" xmlns:xs="http://www.w3.org/2001/XMLSchema" xmlns:p="http://schemas.microsoft.com/office/2006/metadata/properties" xmlns:ns2="52806471-2cc8-4125-b85b-4fac380c6b8c" xmlns:ns3="be442d10-d911-4372-a859-a1514b63a75b" targetNamespace="http://schemas.microsoft.com/office/2006/metadata/properties" ma:root="true" ma:fieldsID="9aeb5df7bf1dadf4e8c6ef9cdd0a1f98" ns2:_="" ns3:_="">
    <xsd:import namespace="52806471-2cc8-4125-b85b-4fac380c6b8c"/>
    <xsd:import namespace="be442d10-d911-4372-a859-a1514b63a7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06471-2cc8-4125-b85b-4fac380c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97274645-6c63-4aa2-82a7-6c546a97149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42d10-d911-4372-a859-a1514b63a75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94058b-4e19-45de-8ce1-c146260152b0}" ma:internalName="TaxCatchAll" ma:showField="CatchAllData" ma:web="be442d10-d911-4372-a859-a1514b63a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806471-2cc8-4125-b85b-4fac380c6b8c">
      <Terms xmlns="http://schemas.microsoft.com/office/infopath/2007/PartnerControls"/>
    </lcf76f155ced4ddcb4097134ff3c332f>
    <TaxCatchAll xmlns="be442d10-d911-4372-a859-a1514b63a75b" xsi:nil="true"/>
  </documentManagement>
</p:properties>
</file>

<file path=customXml/itemProps1.xml><?xml version="1.0" encoding="utf-8"?>
<ds:datastoreItem xmlns:ds="http://schemas.openxmlformats.org/officeDocument/2006/customXml" ds:itemID="{F61E8B43-5737-47F4-81BF-13F194B11808}">
  <ds:schemaRefs>
    <ds:schemaRef ds:uri="http://schemas.microsoft.com/sharepoint/v3/contenttype/forms"/>
  </ds:schemaRefs>
</ds:datastoreItem>
</file>

<file path=customXml/itemProps2.xml><?xml version="1.0" encoding="utf-8"?>
<ds:datastoreItem xmlns:ds="http://schemas.openxmlformats.org/officeDocument/2006/customXml" ds:itemID="{564957FC-4DD9-439D-9120-1583847B1EB3}"/>
</file>

<file path=customXml/itemProps3.xml><?xml version="1.0" encoding="utf-8"?>
<ds:datastoreItem xmlns:ds="http://schemas.openxmlformats.org/officeDocument/2006/customXml" ds:itemID="{B2F42906-04DF-4440-8AF4-FD53A3B97313}">
  <ds:schemaRefs>
    <ds:schemaRef ds:uri="http://purl.org/dc/terms/"/>
    <ds:schemaRef ds:uri="http://purl.org/dc/dcmitype/"/>
    <ds:schemaRef ds:uri="80384d34-eb3f-4ea5-8351-3db51d2655f7"/>
    <ds:schemaRef ds:uri="2ee8b66d-eda1-42ab-aa04-c801b05d5baa"/>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_Vorlage</Template>
  <TotalTime>0</TotalTime>
  <Words>464</Words>
  <Application>Microsoft Office PowerPoint</Application>
  <PresentationFormat>Benutzerdefiniert</PresentationFormat>
  <Paragraphs>49</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Aptos</vt:lpstr>
      <vt:lpstr>Arial</vt:lpstr>
      <vt:lpstr>Wingdings</vt:lpstr>
      <vt:lpstr>Wingdings 2</vt:lpstr>
      <vt:lpstr>Jugend präsentiert</vt:lpstr>
      <vt:lpstr>Vom Schnipsel zum fertigen Poster</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Josef Beller</dc:creator>
  <cp:keywords/>
  <dc:description>generated using python-pptx</dc:description>
  <cp:lastModifiedBy>Hanna Kippenberg</cp:lastModifiedBy>
  <cp:revision>6</cp:revision>
  <dcterms:created xsi:type="dcterms:W3CDTF">2026-03-16T14:06:47Z</dcterms:created>
  <dcterms:modified xsi:type="dcterms:W3CDTF">2026-03-19T16:53:23Z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0x01010086B3805B85A60C489183F7B1A68EACE1</vt:lpwstr>
  </property>
  <property fmtid="{D5CDD505-2E9C-101B-9397-08002B2CF9AE}" pid="3" name="MediaServiceImageTags">
    <vt:lpwstr/>
  </property>
</Properties>
</file>