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67" r:id="rId5"/>
    <p:sldId id="268" r:id="rId6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6344" autoAdjust="0"/>
  </p:normalViewPr>
  <p:slideViewPr>
    <p:cSldViewPr snapToGrid="0" snapToObjects="1">
      <p:cViewPr varScale="1">
        <p:scale>
          <a:sx n="47" d="100"/>
          <a:sy n="47" d="100"/>
        </p:scale>
        <p:origin x="792" y="4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 Kippenberg" userId="4d15421c-a486-4f72-8795-0b6c18cf6efb" providerId="ADAL" clId="{E86C577C-E891-49FC-847C-592A025B61D3}"/>
    <pc:docChg chg="delSld">
      <pc:chgData name="Hanna Kippenberg" userId="4d15421c-a486-4f72-8795-0b6c18cf6efb" providerId="ADAL" clId="{E86C577C-E891-49FC-847C-592A025B61D3}" dt="2026-03-19T15:51:27.263" v="0" actId="47"/>
      <pc:docMkLst>
        <pc:docMk/>
      </pc:docMkLst>
      <pc:sldChg chg="del">
        <pc:chgData name="Hanna Kippenberg" userId="4d15421c-a486-4f72-8795-0b6c18cf6efb" providerId="ADAL" clId="{E86C577C-E891-49FC-847C-592A025B61D3}" dt="2026-03-19T15:51:27.263" v="0" actId="47"/>
        <pc:sldMkLst>
          <pc:docMk/>
          <pc:sldMk cId="1324002825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50FB7-2999-8441-93B6-D0A1B5525E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43D86-F19A-F140-8D71-F7A74C5F1B4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98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764000"/>
            <a:ext cx="6264000" cy="8559513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423A46A4-3556-07C2-B2B2-B80FEE4950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837" y="1245933"/>
            <a:ext cx="6264000" cy="432000"/>
          </a:xfrm>
        </p:spPr>
        <p:txBody>
          <a:bodyPr/>
          <a:lstStyle/>
          <a:p>
            <a:r>
              <a:rPr lang="de-DE" dirty="0"/>
              <a:t>Überschrift der Übung eingeben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145DE8ED-1154-62F7-511C-6191F3B5CB45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386AB2F9-6606-8529-35F3-C509537CDD57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FE7D88D3-79F5-6A43-3736-41F421EB95A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3328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 Folge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241432"/>
            <a:ext cx="6264000" cy="9082082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145DE8ED-1154-62F7-511C-6191F3B5CB45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386AB2F9-6606-8529-35F3-C509537CDD57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FE7D88D3-79F5-6A43-3736-41F421EB95A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787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DD52D2-4B72-3A96-F724-F3173798E1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32BE83ED-D416-5FDD-18D5-A4E1BD804A3F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A894E3F5-5326-830B-A22F-3BC0416DBF63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5" name="Gerader Verbinder 4">
              <a:extLst>
                <a:ext uri="{FF2B5EF4-FFF2-40B4-BE49-F238E27FC236}">
                  <a16:creationId xmlns:a16="http://schemas.microsoft.com/office/drawing/2014/main" id="{41EEAB6B-BC87-8A2F-8D2B-E277AE4D570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59008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32BE83ED-D416-5FDD-18D5-A4E1BD804A3F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A894E3F5-5326-830B-A22F-3BC0416DBF63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5" name="Gerader Verbinder 4">
              <a:extLst>
                <a:ext uri="{FF2B5EF4-FFF2-40B4-BE49-F238E27FC236}">
                  <a16:creationId xmlns:a16="http://schemas.microsoft.com/office/drawing/2014/main" id="{41EEAB6B-BC87-8A2F-8D2B-E277AE4D570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033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764000"/>
            <a:ext cx="6264000" cy="8559513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487A75B-318F-399A-5177-F48BEBF83D08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43E4BFE-A693-BE9B-A262-09D1A05CAB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12905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 Folge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241426"/>
            <a:ext cx="6264000" cy="9082088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487A75B-318F-399A-5177-F48BEBF83D08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58954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4831600A-DCD8-875E-BFAA-768C01F0EAA4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554DECC-093C-3F12-6139-72BBCEE85C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122225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4831600A-DCD8-875E-BFAA-768C01F0EAA4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87724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3">
            <a:extLst>
              <a:ext uri="{FF2B5EF4-FFF2-40B4-BE49-F238E27FC236}">
                <a16:creationId xmlns:a16="http://schemas.microsoft.com/office/drawing/2014/main" id="{641FC9B6-D38A-67E5-841B-E46586B0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37" y="1245932"/>
            <a:ext cx="6264000" cy="432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Überschrift der Übung eingeben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52803C5-DD9D-D91F-DFBA-9751767DCD1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60788" y="360000"/>
            <a:ext cx="1292889" cy="711089"/>
          </a:xfrm>
          <a:prstGeom prst="rect">
            <a:avLst/>
          </a:prstGeom>
        </p:spPr>
      </p:pic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3539341-9D89-2C9B-5FDC-97414E376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7837" y="1764000"/>
            <a:ext cx="6264000" cy="8487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56" r:id="rId3"/>
    <p:sldLayoutId id="2147483664" r:id="rId4"/>
    <p:sldLayoutId id="2147483661" r:id="rId5"/>
    <p:sldLayoutId id="2147483666" r:id="rId6"/>
    <p:sldLayoutId id="2147483662" r:id="rId7"/>
    <p:sldLayoutId id="2147483667" r:id="rId8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600" b="1" i="0" kern="1200">
          <a:solidFill>
            <a:schemeClr val="accent6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90000"/>
        </a:lnSpc>
        <a:spcBef>
          <a:spcPts val="2400"/>
        </a:spcBef>
        <a:spcAft>
          <a:spcPts val="800"/>
        </a:spcAft>
        <a:buFont typeface="Arial"/>
        <a:buNone/>
        <a:defRPr sz="1800" b="1" i="0" kern="1200">
          <a:solidFill>
            <a:schemeClr val="accent6"/>
          </a:solidFill>
          <a:latin typeface="Aptos" panose="020B0004020202020204" pitchFamily="34" charset="0"/>
          <a:ea typeface="+mn-ea"/>
          <a:cs typeface="+mn-cs"/>
        </a:defRPr>
      </a:lvl1pPr>
      <a:lvl2pPr marL="0" indent="0" algn="l" defTabSz="457200" rtl="0" eaLnBrk="1" latinLnBrk="0" hangingPunct="1">
        <a:spcBef>
          <a:spcPts val="0"/>
        </a:spcBef>
        <a:spcAft>
          <a:spcPts val="600"/>
        </a:spcAft>
        <a:buFont typeface="Arial"/>
        <a:buNone/>
        <a:tabLst/>
        <a:defRPr sz="14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2pPr>
      <a:lvl3pPr marL="244800" indent="-244800" algn="l" defTabSz="457200" rtl="0" eaLnBrk="1" latinLnBrk="0" hangingPunct="1">
        <a:spcBef>
          <a:spcPts val="0"/>
        </a:spcBef>
        <a:spcAft>
          <a:spcPts val="600"/>
        </a:spcAft>
        <a:buClr>
          <a:schemeClr val="accent6"/>
        </a:buClr>
        <a:buSzPct val="92000"/>
        <a:buFont typeface="Wingdings" panose="05000000000000000000" pitchFamily="2" charset="2"/>
        <a:buChar char="¡"/>
        <a:defRPr sz="14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3pPr>
      <a:lvl4pPr marL="244800" indent="-244800" algn="l" defTabSz="457200" rtl="0" eaLnBrk="1" latinLnBrk="0" hangingPunct="1">
        <a:spcBef>
          <a:spcPts val="0"/>
        </a:spcBef>
        <a:spcAft>
          <a:spcPts val="600"/>
        </a:spcAft>
        <a:buClr>
          <a:schemeClr val="accent6"/>
        </a:buClr>
        <a:buSzPct val="92000"/>
        <a:buFont typeface="Wingdings 2" panose="05020102010507070707" pitchFamily="18" charset="2"/>
        <a:buChar char=""/>
        <a:defRPr sz="14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4pPr>
      <a:lvl5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5pPr>
      <a:lvl6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06" userDrawn="1">
          <p15:clr>
            <a:srgbClr val="F26B43"/>
          </p15:clr>
        </p15:guide>
        <p15:guide id="2" pos="4355" userDrawn="1">
          <p15:clr>
            <a:srgbClr val="F26B43"/>
          </p15:clr>
        </p15:guide>
        <p15:guide id="3" orient="horz" pos="6503" userDrawn="1">
          <p15:clr>
            <a:srgbClr val="F26B43"/>
          </p15:clr>
        </p15:guide>
        <p15:guide id="4" orient="horz" pos="595" userDrawn="1">
          <p15:clr>
            <a:srgbClr val="F26B43"/>
          </p15:clr>
        </p15:guide>
        <p15:guide id="5" orient="horz" pos="782" userDrawn="1">
          <p15:clr>
            <a:srgbClr val="F26B43"/>
          </p15:clr>
        </p15:guide>
        <p15:guide id="6" orient="horz" pos="110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FB277EC-5CA3-058A-6B00-A6F9899E0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Beobachtungsaufträge für Kleingruppen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EA7511A5-EF00-36E0-5458-8DC7780C163F}"/>
              </a:ext>
            </a:extLst>
          </p:cNvPr>
          <p:cNvSpPr txBox="1">
            <a:spLocks/>
          </p:cNvSpPr>
          <p:nvPr/>
        </p:nvSpPr>
        <p:spPr>
          <a:xfrm>
            <a:off x="644525" y="1757363"/>
            <a:ext cx="6264000" cy="2150774"/>
          </a:xfrm>
          <a:prstGeom prst="rect">
            <a:avLst/>
          </a:prstGeom>
          <a:noFill/>
          <a:ln w="9525">
            <a:solidFill>
              <a:schemeClr val="accent6"/>
            </a:solidFill>
            <a:prstDash val="dash"/>
          </a:ln>
        </p:spPr>
        <p:txBody>
          <a:bodyPr vert="horz" lIns="216000" tIns="180000" rIns="216000" bIns="180000" rtlCol="0"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ts val="2400"/>
              </a:spcBef>
              <a:spcAft>
                <a:spcPts val="800"/>
              </a:spcAft>
              <a:buFont typeface="Arial"/>
              <a:buNone/>
              <a:defRPr sz="1600" b="1" i="0" kern="1200">
                <a:solidFill>
                  <a:schemeClr val="accent6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tabLst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" panose="05000000000000000000" pitchFamily="2" charset="2"/>
              <a:buChar char="¡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 2" panose="05020102010507070707" pitchFamily="18" charset="2"/>
              <a:buChar char="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/>
              <a:t>Team Körperhaltung und Raumverhalten</a:t>
            </a:r>
          </a:p>
          <a:p>
            <a:pPr lvl="1"/>
            <a:r>
              <a:rPr lang="de-DE" dirty="0"/>
              <a:t>Du achtest beim nächsten Videoausschnitt genau darauf, wie die Person steht und wie sie sich im Raum bewegt.</a:t>
            </a:r>
          </a:p>
          <a:p>
            <a:pPr marL="242888" lvl="3" indent="-242888">
              <a:buSzPct val="92000"/>
            </a:pPr>
            <a:r>
              <a:rPr lang="de-DE" dirty="0"/>
              <a:t>Beschreibe die gezeigte Verhaltensweise in diesem Bereich genau. </a:t>
            </a:r>
            <a:br>
              <a:rPr lang="de-DE" dirty="0"/>
            </a:br>
            <a:r>
              <a:rPr lang="de-DE" dirty="0"/>
              <a:t>Wie wirkt diese auf dich?</a:t>
            </a:r>
          </a:p>
          <a:p>
            <a:pPr marL="242888" lvl="3" indent="-242888">
              <a:buSzPct val="92000"/>
            </a:pPr>
            <a:r>
              <a:rPr lang="de-DE" dirty="0"/>
              <a:t>Überlege, wie du dich in diesem Bereich verhalten musst, damit deine Präsentation ein Erfolg wird.</a:t>
            </a:r>
          </a:p>
        </p:txBody>
      </p:sp>
      <p:sp>
        <p:nvSpPr>
          <p:cNvPr id="15" name="Textplatzhalter 8">
            <a:extLst>
              <a:ext uri="{FF2B5EF4-FFF2-40B4-BE49-F238E27FC236}">
                <a16:creationId xmlns:a16="http://schemas.microsoft.com/office/drawing/2014/main" id="{EBB7C354-C0E3-0E2A-D9D0-22A4CDFC4E02}"/>
              </a:ext>
            </a:extLst>
          </p:cNvPr>
          <p:cNvSpPr txBox="1">
            <a:spLocks/>
          </p:cNvSpPr>
          <p:nvPr/>
        </p:nvSpPr>
        <p:spPr>
          <a:xfrm>
            <a:off x="651150" y="4508500"/>
            <a:ext cx="6264000" cy="2150774"/>
          </a:xfrm>
          <a:prstGeom prst="rect">
            <a:avLst/>
          </a:prstGeom>
          <a:noFill/>
          <a:ln w="9525">
            <a:solidFill>
              <a:schemeClr val="accent6"/>
            </a:solidFill>
            <a:prstDash val="dash"/>
          </a:ln>
        </p:spPr>
        <p:txBody>
          <a:bodyPr vert="horz" lIns="216000" tIns="180000" rIns="216000" bIns="180000" rtlCol="0"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ts val="2400"/>
              </a:spcBef>
              <a:spcAft>
                <a:spcPts val="800"/>
              </a:spcAft>
              <a:buFont typeface="Arial"/>
              <a:buNone/>
              <a:defRPr sz="1600" b="1" i="0" kern="1200">
                <a:solidFill>
                  <a:schemeClr val="accent6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tabLst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" panose="05000000000000000000" pitchFamily="2" charset="2"/>
              <a:buChar char="¡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 2" panose="05020102010507070707" pitchFamily="18" charset="2"/>
              <a:buChar char="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/>
              <a:t>Team Gestik</a:t>
            </a:r>
          </a:p>
          <a:p>
            <a:pPr lvl="1"/>
            <a:r>
              <a:rPr lang="de-DE" dirty="0"/>
              <a:t>Du achtest beim nächsten Videoausschnitt genau darauf, was die Person beim Präsentieren mit Ihren Händen macht.</a:t>
            </a:r>
          </a:p>
          <a:p>
            <a:pPr marL="242888" lvl="3" indent="-242888">
              <a:buSzPct val="92000"/>
            </a:pPr>
            <a:r>
              <a:rPr lang="de-DE" dirty="0"/>
              <a:t>Beschreibe die gezeigte Verhaltensweise in diesem Bereich genau.</a:t>
            </a:r>
            <a:br>
              <a:rPr lang="de-DE" dirty="0"/>
            </a:br>
            <a:r>
              <a:rPr lang="de-DE" dirty="0"/>
              <a:t>Wie wirkt diese auf dich?</a:t>
            </a:r>
          </a:p>
          <a:p>
            <a:pPr marL="242888" lvl="3" indent="-242888">
              <a:buSzPct val="92000"/>
            </a:pPr>
            <a:r>
              <a:rPr lang="de-DE" dirty="0"/>
              <a:t>Überlege, wie du dich in diesem Bereich verhalten musst, damit deine Präsentation ein Erfolg wird.</a:t>
            </a:r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C036A6A8-369C-3C70-5926-A27B83C9AA13}"/>
              </a:ext>
            </a:extLst>
          </p:cNvPr>
          <p:cNvSpPr txBox="1">
            <a:spLocks/>
          </p:cNvSpPr>
          <p:nvPr/>
        </p:nvSpPr>
        <p:spPr>
          <a:xfrm>
            <a:off x="651150" y="7259637"/>
            <a:ext cx="6264000" cy="2150774"/>
          </a:xfrm>
          <a:prstGeom prst="rect">
            <a:avLst/>
          </a:prstGeom>
          <a:noFill/>
          <a:ln w="9525">
            <a:solidFill>
              <a:schemeClr val="accent6"/>
            </a:solidFill>
            <a:prstDash val="dash"/>
          </a:ln>
        </p:spPr>
        <p:txBody>
          <a:bodyPr vert="horz" lIns="216000" tIns="180000" rIns="216000" bIns="180000" rtlCol="0"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ts val="2400"/>
              </a:spcBef>
              <a:spcAft>
                <a:spcPts val="800"/>
              </a:spcAft>
              <a:buFont typeface="Arial"/>
              <a:buNone/>
              <a:defRPr sz="1600" b="1" i="0" kern="1200">
                <a:solidFill>
                  <a:schemeClr val="accent6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tabLst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" panose="05000000000000000000" pitchFamily="2" charset="2"/>
              <a:buChar char="¡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 2" panose="05020102010507070707" pitchFamily="18" charset="2"/>
              <a:buChar char="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/>
              <a:t>Team Mimik und Blickkontakt</a:t>
            </a:r>
          </a:p>
          <a:p>
            <a:pPr lvl="1"/>
            <a:r>
              <a:rPr lang="de-DE" dirty="0"/>
              <a:t>Du achtest beim nächsten Videoausschnitt genau auf den Gesichtsausdruck und ob das Publikum angesehen wird.</a:t>
            </a:r>
          </a:p>
          <a:p>
            <a:pPr marL="244800" lvl="3" indent="-244800">
              <a:buSzPct val="92000"/>
            </a:pPr>
            <a:r>
              <a:rPr lang="de-DE" dirty="0"/>
              <a:t>Beschreibe die gezeigte Verhaltensweise in diesem Bereich genau.</a:t>
            </a:r>
            <a:br>
              <a:rPr lang="de-DE" dirty="0"/>
            </a:br>
            <a:r>
              <a:rPr lang="de-DE" dirty="0"/>
              <a:t>Wie wirkt diese auf dich?</a:t>
            </a:r>
          </a:p>
          <a:p>
            <a:pPr marL="244800" lvl="3" indent="-244800">
              <a:buSzPct val="92000"/>
            </a:pPr>
            <a:r>
              <a:rPr lang="de-DE" dirty="0"/>
              <a:t>Überlege, wie du dich in diesem Bereich verhalten musst, damit deine Präsentation ein Erfolg wird.</a:t>
            </a:r>
          </a:p>
        </p:txBody>
      </p:sp>
    </p:spTree>
    <p:extLst>
      <p:ext uri="{BB962C8B-B14F-4D97-AF65-F5344CB8AC3E}">
        <p14:creationId xmlns:p14="http://schemas.microsoft.com/office/powerpoint/2010/main" val="723996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F997E-4699-A1DC-780A-5AD452E90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005E088A-E43E-1B97-D681-A1F89CC5C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Beobachtungsaufträge für Kleingruppen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6681C3EC-6037-FF18-6FF3-AB72C0573B9C}"/>
              </a:ext>
            </a:extLst>
          </p:cNvPr>
          <p:cNvSpPr txBox="1">
            <a:spLocks/>
          </p:cNvSpPr>
          <p:nvPr/>
        </p:nvSpPr>
        <p:spPr>
          <a:xfrm>
            <a:off x="644525" y="1757363"/>
            <a:ext cx="6264000" cy="2150774"/>
          </a:xfrm>
          <a:prstGeom prst="rect">
            <a:avLst/>
          </a:prstGeom>
          <a:noFill/>
          <a:ln w="9525">
            <a:solidFill>
              <a:schemeClr val="accent6"/>
            </a:solidFill>
            <a:prstDash val="dash"/>
          </a:ln>
        </p:spPr>
        <p:txBody>
          <a:bodyPr vert="horz" lIns="216000" tIns="180000" rIns="216000" bIns="180000" rtlCol="0"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ts val="2400"/>
              </a:spcBef>
              <a:spcAft>
                <a:spcPts val="800"/>
              </a:spcAft>
              <a:buFont typeface="Arial"/>
              <a:buNone/>
              <a:defRPr sz="1600" b="1" i="0" kern="1200">
                <a:solidFill>
                  <a:schemeClr val="accent6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tabLst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" panose="05000000000000000000" pitchFamily="2" charset="2"/>
              <a:buChar char="¡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 2" panose="05020102010507070707" pitchFamily="18" charset="2"/>
              <a:buChar char="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/>
              <a:t>Team Lautstärke</a:t>
            </a:r>
          </a:p>
          <a:p>
            <a:pPr lvl="1"/>
            <a:r>
              <a:rPr lang="de-DE" dirty="0"/>
              <a:t>Du achtest beim nächsten Videoausschnitt genau darauf, wie laut gesprochen wird.</a:t>
            </a:r>
          </a:p>
          <a:p>
            <a:pPr marL="244800" lvl="3" indent="-244800">
              <a:buSzPct val="92000"/>
            </a:pPr>
            <a:r>
              <a:rPr lang="de-DE" dirty="0"/>
              <a:t>Beschreibe die gezeigte Verhaltensweise in diesem Bereich genau.</a:t>
            </a:r>
            <a:br>
              <a:rPr lang="de-DE" dirty="0"/>
            </a:br>
            <a:r>
              <a:rPr lang="de-DE" dirty="0"/>
              <a:t>Wie wirkt diese auf dich?</a:t>
            </a:r>
          </a:p>
          <a:p>
            <a:pPr marL="244800" lvl="3" indent="-244800">
              <a:buSzPct val="92000"/>
            </a:pPr>
            <a:r>
              <a:rPr lang="de-DE" dirty="0"/>
              <a:t>Überlege, wie du dich in diesem Bereich verhalten musst, damit deine Präsentation ein Erfolg wird.</a:t>
            </a:r>
          </a:p>
        </p:txBody>
      </p:sp>
      <p:sp>
        <p:nvSpPr>
          <p:cNvPr id="15" name="Textplatzhalter 8">
            <a:extLst>
              <a:ext uri="{FF2B5EF4-FFF2-40B4-BE49-F238E27FC236}">
                <a16:creationId xmlns:a16="http://schemas.microsoft.com/office/drawing/2014/main" id="{F7529588-22E2-DF86-1A73-A1C11345A4F9}"/>
              </a:ext>
            </a:extLst>
          </p:cNvPr>
          <p:cNvSpPr txBox="1">
            <a:spLocks/>
          </p:cNvSpPr>
          <p:nvPr/>
        </p:nvSpPr>
        <p:spPr>
          <a:xfrm>
            <a:off x="651150" y="4508500"/>
            <a:ext cx="6264000" cy="2324100"/>
          </a:xfrm>
          <a:prstGeom prst="rect">
            <a:avLst/>
          </a:prstGeom>
          <a:noFill/>
          <a:ln w="9525">
            <a:solidFill>
              <a:schemeClr val="accent6"/>
            </a:solidFill>
            <a:prstDash val="dash"/>
          </a:ln>
        </p:spPr>
        <p:txBody>
          <a:bodyPr vert="horz" lIns="216000" tIns="180000" rIns="216000" bIns="180000" rtlCol="0"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ts val="2400"/>
              </a:spcBef>
              <a:spcAft>
                <a:spcPts val="800"/>
              </a:spcAft>
              <a:buFont typeface="Arial"/>
              <a:buNone/>
              <a:defRPr sz="1600" b="1" i="0" kern="1200">
                <a:solidFill>
                  <a:schemeClr val="accent6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tabLst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" panose="05000000000000000000" pitchFamily="2" charset="2"/>
              <a:buChar char="¡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 2" panose="05020102010507070707" pitchFamily="18" charset="2"/>
              <a:buChar char="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/>
              <a:t>Team Sprechtempo und Sprechpausen</a:t>
            </a:r>
          </a:p>
          <a:p>
            <a:pPr lvl="1"/>
            <a:r>
              <a:rPr lang="de-DE" dirty="0"/>
              <a:t>Du achtest beim nächsten Videoausschnitt genau darauf, wie schnell gesprochen wird und ob zwischen den Sätzen Pausen beim Sprechen gemacht werden.</a:t>
            </a:r>
          </a:p>
          <a:p>
            <a:pPr marL="244800" lvl="3" indent="-244800">
              <a:buSzPct val="92000"/>
            </a:pPr>
            <a:r>
              <a:rPr lang="de-DE" dirty="0"/>
              <a:t>Beschreibe die gezeigte Verhaltensweise in diesem Bereich genau.</a:t>
            </a:r>
            <a:br>
              <a:rPr lang="de-DE" dirty="0"/>
            </a:br>
            <a:r>
              <a:rPr lang="de-DE" dirty="0"/>
              <a:t>Wie wirkt diese auf dich?</a:t>
            </a:r>
          </a:p>
          <a:p>
            <a:pPr marL="244800" lvl="3" indent="-244800">
              <a:buSzPct val="92000"/>
            </a:pPr>
            <a:r>
              <a:rPr lang="de-DE" dirty="0"/>
              <a:t>Überlege, wie du dich in diesem Bereich verhalten musst, damit deine Präsentation ein Erfolg wird.</a:t>
            </a:r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8378C7A9-44A5-9BDB-16FD-9D044D491B52}"/>
              </a:ext>
            </a:extLst>
          </p:cNvPr>
          <p:cNvSpPr txBox="1">
            <a:spLocks/>
          </p:cNvSpPr>
          <p:nvPr/>
        </p:nvSpPr>
        <p:spPr>
          <a:xfrm>
            <a:off x="651150" y="7259637"/>
            <a:ext cx="6264000" cy="2150774"/>
          </a:xfrm>
          <a:prstGeom prst="rect">
            <a:avLst/>
          </a:prstGeom>
          <a:noFill/>
          <a:ln w="9525">
            <a:solidFill>
              <a:schemeClr val="accent6"/>
            </a:solidFill>
            <a:prstDash val="dash"/>
          </a:ln>
        </p:spPr>
        <p:txBody>
          <a:bodyPr vert="horz" lIns="216000" tIns="180000" rIns="216000" bIns="180000" rtlCol="0"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ts val="2400"/>
              </a:spcBef>
              <a:spcAft>
                <a:spcPts val="800"/>
              </a:spcAft>
              <a:buFont typeface="Arial"/>
              <a:buNone/>
              <a:defRPr sz="1600" b="1" i="0" kern="1200">
                <a:solidFill>
                  <a:schemeClr val="accent6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0"/>
              </a:spcBef>
              <a:spcAft>
                <a:spcPts val="600"/>
              </a:spcAft>
              <a:buFont typeface="Arial"/>
              <a:buNone/>
              <a:tabLst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" panose="05000000000000000000" pitchFamily="2" charset="2"/>
              <a:buChar char="¡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285750" indent="-285750" algn="l" defTabSz="4572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 2" panose="05020102010507070707" pitchFamily="18" charset="2"/>
              <a:buChar char=""/>
              <a:defRPr sz="14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b="0" i="0" kern="120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/>
              <a:t>Team Satzmelodie und Fülllaute</a:t>
            </a:r>
          </a:p>
          <a:p>
            <a:pPr lvl="1"/>
            <a:r>
              <a:rPr lang="de-DE" dirty="0"/>
              <a:t>Du achtest beim nächsten Videoausschnitt genau auf die Satzmelodie, also welche Wörter betont werden, und ob viele Fülllaute zu hören sind.</a:t>
            </a:r>
          </a:p>
          <a:p>
            <a:pPr marL="244800" lvl="3" indent="-244800">
              <a:buSzPct val="92000"/>
            </a:pPr>
            <a:r>
              <a:rPr lang="de-DE" dirty="0"/>
              <a:t>Beschreibe die gezeigte Verhaltensweise in diesem Bereich genau. </a:t>
            </a:r>
            <a:br>
              <a:rPr lang="de-DE" dirty="0"/>
            </a:br>
            <a:r>
              <a:rPr lang="de-DE" dirty="0"/>
              <a:t>Wie wirkt diese auf dich?</a:t>
            </a:r>
          </a:p>
          <a:p>
            <a:pPr marL="244800" lvl="3" indent="-244800">
              <a:buSzPct val="92000"/>
            </a:pPr>
            <a:r>
              <a:rPr lang="de-DE" dirty="0"/>
              <a:t>Überlege, wie du dich in diesem Bereich verhalten musst, damit deine Präsentation ein Erfolg wird.</a:t>
            </a:r>
          </a:p>
        </p:txBody>
      </p:sp>
    </p:spTree>
    <p:extLst>
      <p:ext uri="{BB962C8B-B14F-4D97-AF65-F5344CB8AC3E}">
        <p14:creationId xmlns:p14="http://schemas.microsoft.com/office/powerpoint/2010/main" val="577845172"/>
      </p:ext>
    </p:extLst>
  </p:cSld>
  <p:clrMapOvr>
    <a:masterClrMapping/>
  </p:clrMapOvr>
</p:sld>
</file>

<file path=ppt/theme/theme1.xml><?xml version="1.0" encoding="utf-8"?>
<a:theme xmlns:a="http://schemas.openxmlformats.org/drawingml/2006/main" name="Jugend präsentiert">
  <a:themeElements>
    <a:clrScheme name="JP_Sek2_Farben">
      <a:dk1>
        <a:sysClr val="windowText" lastClr="000000"/>
      </a:dk1>
      <a:lt1>
        <a:sysClr val="window" lastClr="FFFFFF"/>
      </a:lt1>
      <a:dk2>
        <a:srgbClr val="505E67"/>
      </a:dk2>
      <a:lt2>
        <a:srgbClr val="E0E2E4"/>
      </a:lt2>
      <a:accent1>
        <a:srgbClr val="EF7D00"/>
      </a:accent1>
      <a:accent2>
        <a:srgbClr val="F59C00"/>
      </a:accent2>
      <a:accent3>
        <a:srgbClr val="719F36"/>
      </a:accent3>
      <a:accent4>
        <a:srgbClr val="E63612"/>
      </a:accent4>
      <a:accent5>
        <a:srgbClr val="0068A3"/>
      </a:accent5>
      <a:accent6>
        <a:srgbClr val="10A5AA"/>
      </a:accent6>
      <a:hlink>
        <a:srgbClr val="0068A3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>
              <a:lumMod val="40000"/>
              <a:lumOff val="60000"/>
            </a:schemeClr>
          </a:solidFill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spcAft>
            <a:spcPts val="600"/>
          </a:spcAft>
          <a:defRPr sz="1400" dirty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_Vorlage.potx" id="{ECF27036-414A-43DB-96D9-220440AB823E}" vid="{11DCCF4D-DAB3-49BF-ABEE-393FEDFB3D0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B3805B85A60C489183F7B1A68EACE1" ma:contentTypeVersion="14" ma:contentTypeDescription="Ein neues Dokument erstellen." ma:contentTypeScope="" ma:versionID="ce14a25ef1aae65c6f9aadf7055a6a3e">
  <xsd:schema xmlns:xsd="http://www.w3.org/2001/XMLSchema" xmlns:xs="http://www.w3.org/2001/XMLSchema" xmlns:p="http://schemas.microsoft.com/office/2006/metadata/properties" xmlns:ns2="52806471-2cc8-4125-b85b-4fac380c6b8c" xmlns:ns3="be442d10-d911-4372-a859-a1514b63a75b" targetNamespace="http://schemas.microsoft.com/office/2006/metadata/properties" ma:root="true" ma:fieldsID="9aeb5df7bf1dadf4e8c6ef9cdd0a1f98" ns2:_="" ns3:_="">
    <xsd:import namespace="52806471-2cc8-4125-b85b-4fac380c6b8c"/>
    <xsd:import namespace="be442d10-d911-4372-a859-a1514b63a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806471-2cc8-4125-b85b-4fac380c6b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97274645-6c63-4aa2-82a7-6c546a9714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442d10-d911-4372-a859-a1514b63a75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994058b-4e19-45de-8ce1-c146260152b0}" ma:internalName="TaxCatchAll" ma:showField="CatchAllData" ma:web="be442d10-d911-4372-a859-a1514b63a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806471-2cc8-4125-b85b-4fac380c6b8c">
      <Terms xmlns="http://schemas.microsoft.com/office/infopath/2007/PartnerControls"/>
    </lcf76f155ced4ddcb4097134ff3c332f>
    <TaxCatchAll xmlns="be442d10-d911-4372-a859-a1514b63a75b" xsi:nil="true"/>
  </documentManagement>
</p:properties>
</file>

<file path=customXml/itemProps1.xml><?xml version="1.0" encoding="utf-8"?>
<ds:datastoreItem xmlns:ds="http://schemas.openxmlformats.org/officeDocument/2006/customXml" ds:itemID="{8BB80E94-2196-4690-B6CE-2ECC315498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124942-432F-42C8-A025-BB4FADB027E2}"/>
</file>

<file path=customXml/itemProps3.xml><?xml version="1.0" encoding="utf-8"?>
<ds:datastoreItem xmlns:ds="http://schemas.openxmlformats.org/officeDocument/2006/customXml" ds:itemID="{4CA325E3-8925-40E9-9BF0-8703D124AA8D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www.w3.org/XML/1998/namespace"/>
    <ds:schemaRef ds:uri="http://purl.org/dc/terms/"/>
    <ds:schemaRef ds:uri="80384d34-eb3f-4ea5-8351-3db51d2655f7"/>
    <ds:schemaRef ds:uri="http://schemas.microsoft.com/office/infopath/2007/PartnerControls"/>
    <ds:schemaRef ds:uri="2ee8b66d-eda1-42ab-aa04-c801b05d5ba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_Vorlage</Template>
  <TotalTime>0</TotalTime>
  <Words>344</Words>
  <Application>Microsoft Office PowerPoint</Application>
  <PresentationFormat>Benutzerdefiniert</PresentationFormat>
  <Paragraphs>26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Arial</vt:lpstr>
      <vt:lpstr>Wingdings</vt:lpstr>
      <vt:lpstr>Wingdings 2</vt:lpstr>
      <vt:lpstr>Jugend präsentiert</vt:lpstr>
      <vt:lpstr>Beobachtungsaufträge für Kleingruppen</vt:lpstr>
      <vt:lpstr>Beobachtungsaufträge für Kleingruppen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Josef Beller</dc:creator>
  <cp:keywords/>
  <dc:description>generated using python-pptx</dc:description>
  <cp:lastModifiedBy>Hanna Kippenberg</cp:lastModifiedBy>
  <cp:revision>4</cp:revision>
  <dcterms:created xsi:type="dcterms:W3CDTF">2026-03-16T13:50:00Z</dcterms:created>
  <dcterms:modified xsi:type="dcterms:W3CDTF">2026-03-19T15:51:38Z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0x01010086B3805B85A60C489183F7B1A68EACE1</vt:lpwstr>
  </property>
  <property fmtid="{D5CDD505-2E9C-101B-9397-08002B2CF9AE}" pid="3" name="MediaServiceImageTags">
    <vt:lpwstr/>
  </property>
</Properties>
</file>