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60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A923"/>
    <a:srgbClr val="70A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63E2A0-D646-4448-AD1F-7EB2E417460B}" v="1" dt="2026-03-02T13:14:12.2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3"/>
    <p:restoredTop sz="97741"/>
  </p:normalViewPr>
  <p:slideViewPr>
    <p:cSldViewPr snapToGrid="0" snapToObjects="1">
      <p:cViewPr varScale="1">
        <p:scale>
          <a:sx n="78" d="100"/>
          <a:sy n="78" d="100"/>
        </p:scale>
        <p:origin x="3064" y="17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0FB7-2999-8441-93B6-D0A1B5525EA2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43D86-F19A-F140-8D71-F7A74C5F1B4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8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0EF0C-EB0B-DBFB-50F1-C803C456D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A1E7BE6-4C8C-0630-69D4-96F5F9076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9B716E7-71C4-75A2-32BA-7BC3B1C0F6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440014-303D-66C9-BDAD-2B95DE3FEE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43D86-F19A-F140-8D71-F7A74C5F1B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96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0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E7C210-A86B-0135-AD48-67F52E94E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2052000"/>
            <a:ext cx="6842125" cy="576745"/>
          </a:xfrm>
        </p:spPr>
        <p:txBody>
          <a:bodyPr/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F43D722F-2A48-1827-47BA-D53E6BE0D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1260221"/>
            <a:ext cx="6842125" cy="71108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100647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D247FAD-9EBA-817F-3CCC-D84B96A39A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000" y="360000"/>
            <a:ext cx="6840000" cy="71108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FBBECD-21AB-4CF2-DA23-FC6DBF5D4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4" y="2052000"/>
            <a:ext cx="6842125" cy="5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641FC9B6-D38A-67E5-841B-E46586B0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4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4536" userDrawn="1">
          <p15:clr>
            <a:srgbClr val="F26B43"/>
          </p15:clr>
        </p15:guide>
        <p15:guide id="3" orient="horz" pos="6503" userDrawn="1">
          <p15:clr>
            <a:srgbClr val="F26B43"/>
          </p15:clr>
        </p15:guide>
        <p15:guide id="4" orient="horz" pos="6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65CD9-CDB2-8997-B007-5313FA2A8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3A31E82-EA08-7EE0-E60C-CF5E55420CF4}"/>
              </a:ext>
            </a:extLst>
          </p:cNvPr>
          <p:cNvSpPr/>
          <p:nvPr/>
        </p:nvSpPr>
        <p:spPr>
          <a:xfrm>
            <a:off x="739303" y="4687191"/>
            <a:ext cx="2937163" cy="1317429"/>
          </a:xfrm>
          <a:prstGeom prst="rect">
            <a:avLst/>
          </a:prstGeom>
          <a:noFill/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180000" tIns="72000" rIns="180000" bIns="72000" rtlCol="0" anchor="ctr"/>
          <a:lstStyle/>
          <a:p>
            <a:pPr algn="ctr">
              <a:lnSpc>
                <a:spcPct val="112000"/>
              </a:lnSpc>
            </a:pPr>
            <a:r>
              <a:rPr lang="de-DE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Eichhörnchen fressen zum Beispiel Käfer, Würmer, Samen, Beeren und Nüsse.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C81F858-C9F6-E634-BC17-825E0DAA9BDB}"/>
              </a:ext>
            </a:extLst>
          </p:cNvPr>
          <p:cNvSpPr/>
          <p:nvPr/>
        </p:nvSpPr>
        <p:spPr>
          <a:xfrm>
            <a:off x="3976451" y="4683995"/>
            <a:ext cx="2937163" cy="1317429"/>
          </a:xfrm>
          <a:prstGeom prst="rect">
            <a:avLst/>
          </a:prstGeom>
          <a:noFill/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180000" tIns="72000" rIns="180000" bIns="72000" rtlCol="0" anchor="ctr"/>
          <a:lstStyle/>
          <a:p>
            <a:pPr algn="ctr">
              <a:lnSpc>
                <a:spcPct val="112000"/>
              </a:lnSpc>
            </a:pPr>
            <a:r>
              <a:rPr lang="de-DE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Schwangerschaft beim Eichhörnchen dauert </a:t>
            </a:r>
            <a:br>
              <a:rPr lang="de-DE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 Tage.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72459A8-062D-5BC8-5E6A-1AFE3E34E356}"/>
              </a:ext>
            </a:extLst>
          </p:cNvPr>
          <p:cNvSpPr/>
          <p:nvPr/>
        </p:nvSpPr>
        <p:spPr>
          <a:xfrm>
            <a:off x="739303" y="6150978"/>
            <a:ext cx="2937163" cy="1317429"/>
          </a:xfrm>
          <a:prstGeom prst="rect">
            <a:avLst/>
          </a:prstGeom>
          <a:noFill/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180000" tIns="72000" rIns="180000" bIns="72000" rtlCol="0" anchor="ctr"/>
          <a:lstStyle/>
          <a:p>
            <a:pPr algn="ctr">
              <a:lnSpc>
                <a:spcPct val="112000"/>
              </a:lnSpc>
            </a:pPr>
            <a:r>
              <a:rPr lang="de-DE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Jungtiere werden von der Mutter gesäugt. Sie trinken also Milch.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DA86085-849A-C762-C761-67B7B4747F40}"/>
              </a:ext>
            </a:extLst>
          </p:cNvPr>
          <p:cNvSpPr/>
          <p:nvPr/>
        </p:nvSpPr>
        <p:spPr>
          <a:xfrm>
            <a:off x="3976451" y="6147782"/>
            <a:ext cx="2937163" cy="1317429"/>
          </a:xfrm>
          <a:prstGeom prst="rect">
            <a:avLst/>
          </a:prstGeom>
          <a:noFill/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180000" tIns="72000" rIns="180000" bIns="72000" rtlCol="0" anchor="ctr"/>
          <a:lstStyle/>
          <a:p>
            <a:pPr algn="ctr">
              <a:lnSpc>
                <a:spcPct val="112000"/>
              </a:lnSpc>
            </a:pPr>
            <a:r>
              <a:rPr lang="de-DE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 der Geburt sind Eichhörnchen blind, nackt und taub.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0D31FAF-4303-BD02-D53B-65A4529F650D}"/>
              </a:ext>
            </a:extLst>
          </p:cNvPr>
          <p:cNvSpPr/>
          <p:nvPr/>
        </p:nvSpPr>
        <p:spPr>
          <a:xfrm>
            <a:off x="739303" y="7614765"/>
            <a:ext cx="2937163" cy="1317429"/>
          </a:xfrm>
          <a:prstGeom prst="rect">
            <a:avLst/>
          </a:prstGeom>
          <a:noFill/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180000" tIns="72000" rIns="180000" bIns="72000" rtlCol="0" anchor="ctr"/>
          <a:lstStyle/>
          <a:p>
            <a:pPr algn="ctr">
              <a:lnSpc>
                <a:spcPct val="112000"/>
              </a:lnSpc>
            </a:pPr>
            <a:r>
              <a:rPr lang="de-DE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Herbst legt das Eichhörnchen Vorräte für den Winter an.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B0EBDB5-4741-C4B9-9960-299339E3D477}"/>
              </a:ext>
            </a:extLst>
          </p:cNvPr>
          <p:cNvSpPr/>
          <p:nvPr/>
        </p:nvSpPr>
        <p:spPr>
          <a:xfrm>
            <a:off x="3976451" y="7611569"/>
            <a:ext cx="2937163" cy="1317429"/>
          </a:xfrm>
          <a:prstGeom prst="rect">
            <a:avLst/>
          </a:prstGeom>
          <a:noFill/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180000" tIns="72000" rIns="180000" bIns="72000" rtlCol="0" anchor="ctr"/>
          <a:lstStyle/>
          <a:p>
            <a:pPr algn="ctr">
              <a:lnSpc>
                <a:spcPct val="112000"/>
              </a:lnSpc>
            </a:pPr>
            <a:r>
              <a:rPr lang="de-DE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Eichhörnchen bringt meist fünf Jungtiere zur Welt.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BE587AF-C219-C8A1-9B3F-1868AC78B2B6}"/>
              </a:ext>
            </a:extLst>
          </p:cNvPr>
          <p:cNvSpPr/>
          <p:nvPr/>
        </p:nvSpPr>
        <p:spPr>
          <a:xfrm>
            <a:off x="739303" y="9078552"/>
            <a:ext cx="2937163" cy="1317429"/>
          </a:xfrm>
          <a:prstGeom prst="rect">
            <a:avLst/>
          </a:prstGeom>
          <a:noFill/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180000" tIns="72000" rIns="180000" bIns="72000" rtlCol="0" anchor="ctr"/>
          <a:lstStyle/>
          <a:p>
            <a:pPr algn="ctr">
              <a:lnSpc>
                <a:spcPct val="112000"/>
              </a:lnSpc>
            </a:pPr>
            <a:r>
              <a:rPr lang="de-DE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Selbst wenn Schnee liegt, können Eichhörnchen vergrabene Nüsse erschnüffeln.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76BC7F2-6CFB-FDF7-CDB2-5056A448A854}"/>
              </a:ext>
            </a:extLst>
          </p:cNvPr>
          <p:cNvSpPr/>
          <p:nvPr/>
        </p:nvSpPr>
        <p:spPr>
          <a:xfrm>
            <a:off x="3976451" y="9075356"/>
            <a:ext cx="2937163" cy="1317429"/>
          </a:xfrm>
          <a:prstGeom prst="rect">
            <a:avLst/>
          </a:prstGeom>
          <a:noFill/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180000" tIns="72000" rIns="180000" bIns="72000" rtlCol="0" anchor="ctr"/>
          <a:lstStyle/>
          <a:p>
            <a:pPr algn="ctr">
              <a:lnSpc>
                <a:spcPct val="112000"/>
              </a:lnSpc>
            </a:pPr>
            <a:r>
              <a:rPr lang="de-DE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Jungtiere werden von der Mutter gesäugt. Sie trinken also Milch.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7476A2E-6517-374D-E689-3B79A35E7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2347" y="1539426"/>
            <a:ext cx="1512709" cy="2760304"/>
          </a:xfrm>
          <a:prstGeom prst="rect">
            <a:avLst/>
          </a:prstGeom>
        </p:spPr>
      </p:pic>
      <p:sp>
        <p:nvSpPr>
          <p:cNvPr id="7" name="Abschlusszeichen 6">
            <a:extLst>
              <a:ext uri="{FF2B5EF4-FFF2-40B4-BE49-F238E27FC236}">
                <a16:creationId xmlns:a16="http://schemas.microsoft.com/office/drawing/2014/main" id="{FF473AC1-E34D-873C-724F-486E2A6E2253}"/>
              </a:ext>
            </a:extLst>
          </p:cNvPr>
          <p:cNvSpPr/>
          <p:nvPr/>
        </p:nvSpPr>
        <p:spPr>
          <a:xfrm>
            <a:off x="1631832" y="4184073"/>
            <a:ext cx="1512708" cy="356760"/>
          </a:xfrm>
          <a:prstGeom prst="flowChartTerminator">
            <a:avLst/>
          </a:prstGeom>
          <a:solidFill>
            <a:srgbClr val="6FA923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Ernährung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5AD3048-DDE4-8C54-AEDC-1DBDE2988A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85373" y="1539426"/>
            <a:ext cx="1599615" cy="2775802"/>
          </a:xfrm>
          <a:prstGeom prst="rect">
            <a:avLst/>
          </a:prstGeom>
        </p:spPr>
      </p:pic>
      <p:sp>
        <p:nvSpPr>
          <p:cNvPr id="16" name="Abschlusszeichen 15">
            <a:extLst>
              <a:ext uri="{FF2B5EF4-FFF2-40B4-BE49-F238E27FC236}">
                <a16:creationId xmlns:a16="http://schemas.microsoft.com/office/drawing/2014/main" id="{318350DC-F0C8-E35A-DB32-5B2C000D6FF1}"/>
              </a:ext>
            </a:extLst>
          </p:cNvPr>
          <p:cNvSpPr/>
          <p:nvPr/>
        </p:nvSpPr>
        <p:spPr>
          <a:xfrm>
            <a:off x="4763401" y="4184073"/>
            <a:ext cx="1512708" cy="356760"/>
          </a:xfrm>
          <a:prstGeom prst="flowChartTerminator">
            <a:avLst/>
          </a:prstGeom>
          <a:solidFill>
            <a:srgbClr val="6FA923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Nachwuchs</a:t>
            </a:r>
          </a:p>
        </p:txBody>
      </p:sp>
    </p:spTree>
    <p:extLst>
      <p:ext uri="{BB962C8B-B14F-4D97-AF65-F5344CB8AC3E}">
        <p14:creationId xmlns:p14="http://schemas.microsoft.com/office/powerpoint/2010/main" val="870836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JP Kids">
      <a:dk1>
        <a:srgbClr val="000000"/>
      </a:dk1>
      <a:lt1>
        <a:srgbClr val="FFFFFF"/>
      </a:lt1>
      <a:dk2>
        <a:srgbClr val="416169"/>
      </a:dk2>
      <a:lt2>
        <a:srgbClr val="EF7D00"/>
      </a:lt2>
      <a:accent1>
        <a:srgbClr val="0CAF8F"/>
      </a:accent1>
      <a:accent2>
        <a:srgbClr val="694C89"/>
      </a:accent2>
      <a:accent3>
        <a:srgbClr val="70A822"/>
      </a:accent3>
      <a:accent4>
        <a:srgbClr val="245399"/>
      </a:accent4>
      <a:accent5>
        <a:srgbClr val="B3115B"/>
      </a:accent5>
      <a:accent6>
        <a:srgbClr val="13A8D6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>
              <a:lumMod val="40000"/>
              <a:lumOff val="60000"/>
            </a:schemeClr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5" id="{DED5B18C-D40F-624C-B384-CE2144464AA5}" vid="{1622FD7F-755D-DC4B-9AD3-A534D0697A8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806471-2cc8-4125-b85b-4fac380c6b8c">
      <Terms xmlns="http://schemas.microsoft.com/office/infopath/2007/PartnerControls"/>
    </lcf76f155ced4ddcb4097134ff3c332f>
    <TaxCatchAll xmlns="be442d10-d911-4372-a859-a1514b63a75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B3805B85A60C489183F7B1A68EACE1" ma:contentTypeVersion="13" ma:contentTypeDescription="Create a new document." ma:contentTypeScope="" ma:versionID="2c63752b4fb8481c82d1bfe954d986c6">
  <xsd:schema xmlns:xsd="http://www.w3.org/2001/XMLSchema" xmlns:xs="http://www.w3.org/2001/XMLSchema" xmlns:p="http://schemas.microsoft.com/office/2006/metadata/properties" xmlns:ns2="52806471-2cc8-4125-b85b-4fac380c6b8c" xmlns:ns3="be442d10-d911-4372-a859-a1514b63a75b" targetNamespace="http://schemas.microsoft.com/office/2006/metadata/properties" ma:root="true" ma:fieldsID="58c9e8fbd28b77eaf434f41e49e7173a" ns2:_="" ns3:_="">
    <xsd:import namespace="52806471-2cc8-4125-b85b-4fac380c6b8c"/>
    <xsd:import namespace="be442d10-d911-4372-a859-a1514b63a7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06471-2cc8-4125-b85b-4fac380c6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7274645-6c63-4aa2-82a7-6c546a971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42d10-d911-4372-a859-a1514b63a7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7744ce-4575-4212-a4ef-f6e6bfd1f8f9}" ma:internalName="TaxCatchAll" ma:showField="CatchAllData" ma:web="be442d10-d911-4372-a859-a1514b63a7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945B88-FCAA-4D4C-9EA8-03F824D25F91}">
  <ds:schemaRefs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52806471-2cc8-4125-b85b-4fac380c6b8c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be442d10-d911-4372-a859-a1514b63a75b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5E3723B-24EE-4841-801A-F9F9E85B6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806471-2cc8-4125-b85b-4fac380c6b8c"/>
    <ds:schemaRef ds:uri="be442d10-d911-4372-a859-a1514b63a7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39B9F3-CBDE-49D7-9E94-AFDA9A089C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92</Words>
  <Application>Microsoft Macintosh PowerPoint</Application>
  <PresentationFormat>Benutzerdefiniert</PresentationFormat>
  <Paragraphs>11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Simon, Alena</dc:creator>
  <cp:keywords/>
  <dc:description>generated using python-pptx</dc:description>
  <cp:lastModifiedBy>Simon, Alena</cp:lastModifiedBy>
  <cp:revision>2</cp:revision>
  <dcterms:created xsi:type="dcterms:W3CDTF">2026-02-20T08:58:51Z</dcterms:created>
  <dcterms:modified xsi:type="dcterms:W3CDTF">2026-03-02T13:14:25Z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0x01010086B3805B85A60C489183F7B1A68EACE1</vt:lpwstr>
  </property>
</Properties>
</file>