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56" r:id="rId5"/>
    <p:sldId id="259" r:id="rId6"/>
    <p:sldId id="260" r:id="rId7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821"/>
    <a:srgbClr val="B71738"/>
    <a:srgbClr val="79AB2A"/>
    <a:srgbClr val="FFCC01"/>
    <a:srgbClr val="009D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B56847-4F63-4241-9D1E-067CA83F026F}" v="10" dt="2026-03-02T13:03:11.8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09"/>
    <p:restoredTop sz="97741"/>
  </p:normalViewPr>
  <p:slideViewPr>
    <p:cSldViewPr snapToGrid="0" snapToObjects="1">
      <p:cViewPr>
        <p:scale>
          <a:sx n="61" d="100"/>
          <a:sy n="61" d="100"/>
        </p:scale>
        <p:origin x="3200" y="7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50FB7-2999-8441-93B6-D0A1B5525EA2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43D86-F19A-F140-8D71-F7A74C5F1B4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98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43D86-F19A-F140-8D71-F7A74C5F1B4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73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00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E7C210-A86B-0135-AD48-67F52E94E9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4" y="2052000"/>
            <a:ext cx="6842125" cy="576745"/>
          </a:xfrm>
        </p:spPr>
        <p:txBody>
          <a:bodyPr/>
          <a:lstStyle/>
          <a:p>
            <a:pPr lvl="0"/>
            <a:r>
              <a:rPr lang="de-DE" dirty="0"/>
              <a:t>Hier steht eine genauere Beschreibung der Aufgabe.</a:t>
            </a:r>
          </a:p>
        </p:txBody>
      </p:sp>
      <p:sp>
        <p:nvSpPr>
          <p:cNvPr id="23" name="Titel 22">
            <a:extLst>
              <a:ext uri="{FF2B5EF4-FFF2-40B4-BE49-F238E27FC236}">
                <a16:creationId xmlns:a16="http://schemas.microsoft.com/office/drawing/2014/main" id="{F43D722F-2A48-1827-47BA-D53E6BE0D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4" y="1260221"/>
            <a:ext cx="6842125" cy="71108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Überschrift der Übung eingeben</a:t>
            </a:r>
          </a:p>
        </p:txBody>
      </p:sp>
    </p:spTree>
    <p:extLst>
      <p:ext uri="{BB962C8B-B14F-4D97-AF65-F5344CB8AC3E}">
        <p14:creationId xmlns:p14="http://schemas.microsoft.com/office/powerpoint/2010/main" val="100647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D247FAD-9EBA-817F-3CCC-D84B96A39A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000" y="360000"/>
            <a:ext cx="6840000" cy="711089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FBBECD-21AB-4CF2-DA23-FC6DBF5D4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4" y="2052000"/>
            <a:ext cx="6842125" cy="57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Hier steht eine genauere Beschreibung der Aufgabe.</a:t>
            </a:r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641FC9B6-D38A-67E5-841B-E46586B02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1260221"/>
            <a:ext cx="6842125" cy="711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Überschrift der Übung eingeben</a:t>
            </a:r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accent4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pos="4536" userDrawn="1">
          <p15:clr>
            <a:srgbClr val="F26B43"/>
          </p15:clr>
        </p15:guide>
        <p15:guide id="3" orient="horz" pos="6503" userDrawn="1">
          <p15:clr>
            <a:srgbClr val="F26B43"/>
          </p15:clr>
        </p15:guide>
        <p15:guide id="4" orient="horz" pos="6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54021AF-2849-D8C3-22B5-A99C0D977F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74" y="1802618"/>
            <a:ext cx="6842125" cy="711089"/>
          </a:xfrm>
        </p:spPr>
        <p:txBody>
          <a:bodyPr/>
          <a:lstStyle/>
          <a:p>
            <a:pPr>
              <a:buNone/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Emilia</a:t>
            </a:r>
            <a:r>
              <a:rPr lang="de-DE" sz="15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hat</a:t>
            </a:r>
            <a:r>
              <a:rPr lang="de-DE" sz="15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 ihrer</a:t>
            </a:r>
            <a:r>
              <a:rPr lang="de-DE" sz="15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Recherche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zum</a:t>
            </a:r>
            <a:r>
              <a:rPr lang="de-DE" sz="15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Thema </a:t>
            </a:r>
            <a:r>
              <a:rPr lang="de-DE" sz="1600" dirty="0">
                <a:effectLst/>
                <a:latin typeface="Helvetica" pitchFamily="2" charset="0"/>
              </a:rPr>
              <a:t>„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Vulkane</a:t>
            </a:r>
            <a:r>
              <a:rPr lang="de-DE" sz="1600" dirty="0">
                <a:effectLst/>
                <a:latin typeface="Helvetica" pitchFamily="2" charset="0"/>
              </a:rPr>
              <a:t>“</a:t>
            </a:r>
            <a:r>
              <a:rPr lang="de-DE" sz="15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drei</a:t>
            </a:r>
            <a:r>
              <a:rPr lang="de-DE" sz="15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Texte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herausgesucht.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fand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sie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einem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Kinderlexikon,</a:t>
            </a:r>
            <a:r>
              <a:rPr lang="de-DE" sz="15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einer </a:t>
            </a:r>
            <a:r>
              <a:rPr lang="de-DE" sz="15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Seite</a:t>
            </a:r>
            <a:r>
              <a:rPr lang="de-DE" sz="1500" spc="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im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Internet,</a:t>
            </a:r>
            <a:r>
              <a:rPr lang="de-DE" sz="1500" spc="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</a:t>
            </a:r>
            <a:r>
              <a:rPr lang="de-DE" sz="1500" spc="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de-DE" sz="1500" spc="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lang="de-DE" sz="1500" spc="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einem</a:t>
            </a:r>
            <a:r>
              <a:rPr lang="de-DE" sz="1500" spc="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wissenschaftlichen</a:t>
            </a:r>
            <a:r>
              <a:rPr lang="de-DE" sz="1500" spc="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Lexikon.</a:t>
            </a:r>
            <a:endParaRPr lang="de-DE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763FE91-2F86-DC3B-4335-C5DAC0A5B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1260222"/>
            <a:ext cx="6842125" cy="427388"/>
          </a:xfrm>
        </p:spPr>
        <p:txBody>
          <a:bodyPr/>
          <a:lstStyle/>
          <a:p>
            <a:r>
              <a:rPr lang="de-DE" dirty="0">
                <a:solidFill>
                  <a:srgbClr val="70A8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 findest du Antworten?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F39045E-506E-7530-30A2-E30A3EEEC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774" y="2811975"/>
            <a:ext cx="576746" cy="576746"/>
          </a:xfrm>
          <a:prstGeom prst="rect">
            <a:avLst/>
          </a:prstGeom>
        </p:spPr>
      </p:pic>
      <p:sp>
        <p:nvSpPr>
          <p:cNvPr id="3" name="Textplatzhalter 6">
            <a:extLst>
              <a:ext uri="{FF2B5EF4-FFF2-40B4-BE49-F238E27FC236}">
                <a16:creationId xmlns:a16="http://schemas.microsoft.com/office/drawing/2014/main" id="{3B76F3A0-301F-B382-8AB2-96E7E9009089}"/>
              </a:ext>
            </a:extLst>
          </p:cNvPr>
          <p:cNvSpPr txBox="1">
            <a:spLocks/>
          </p:cNvSpPr>
          <p:nvPr/>
        </p:nvSpPr>
        <p:spPr>
          <a:xfrm>
            <a:off x="1106920" y="2744803"/>
            <a:ext cx="6093978" cy="5767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3175">
              <a:lnSpc>
                <a:spcPct val="112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Findest du in den Texten die Antworten auf die folgenden Fragen? Unterstreiche die Antworten in den Texten farbig.</a:t>
            </a:r>
          </a:p>
        </p:txBody>
      </p:sp>
      <p:sp>
        <p:nvSpPr>
          <p:cNvPr id="4" name="Textplatzhalter 6">
            <a:extLst>
              <a:ext uri="{FF2B5EF4-FFF2-40B4-BE49-F238E27FC236}">
                <a16:creationId xmlns:a16="http://schemas.microsoft.com/office/drawing/2014/main" id="{B115A705-608F-2405-EBDB-ACBEFBB2C5A6}"/>
              </a:ext>
            </a:extLst>
          </p:cNvPr>
          <p:cNvSpPr txBox="1">
            <a:spLocks/>
          </p:cNvSpPr>
          <p:nvPr/>
        </p:nvSpPr>
        <p:spPr>
          <a:xfrm>
            <a:off x="1106919" y="3361958"/>
            <a:ext cx="6093978" cy="10696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3175">
              <a:lnSpc>
                <a:spcPct val="112000"/>
              </a:lnSpc>
              <a:spcBef>
                <a:spcPts val="100"/>
              </a:spcBef>
            </a:pPr>
            <a:r>
              <a:rPr lang="de-DE" sz="1500" b="1" u="sng" dirty="0">
                <a:solidFill>
                  <a:srgbClr val="009DD0"/>
                </a:solidFill>
                <a:uFill>
                  <a:solidFill>
                    <a:srgbClr val="009DD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Blau</a:t>
            </a:r>
            <a:r>
              <a:rPr lang="de-DE" sz="1500" u="sng" dirty="0">
                <a:solidFill>
                  <a:srgbClr val="009DD0"/>
                </a:solidFill>
                <a:uFill>
                  <a:solidFill>
                    <a:srgbClr val="009DD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de-DE" sz="1500" u="sng" dirty="0">
                <a:uFill>
                  <a:solidFill>
                    <a:srgbClr val="009DD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Was ist ein Vulkan?</a:t>
            </a:r>
          </a:p>
          <a:p>
            <a:pPr marL="12700" marR="5080" indent="3175">
              <a:lnSpc>
                <a:spcPct val="112000"/>
              </a:lnSpc>
              <a:spcBef>
                <a:spcPts val="100"/>
              </a:spcBef>
            </a:pPr>
            <a:r>
              <a:rPr lang="de-DE" sz="1500" b="1" u="sng" dirty="0">
                <a:solidFill>
                  <a:srgbClr val="FFCC01"/>
                </a:solidFill>
                <a:uFill>
                  <a:solidFill>
                    <a:srgbClr val="FFCC01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Gelb:</a:t>
            </a:r>
            <a:r>
              <a:rPr lang="de-DE" sz="1500" b="1" u="sng" dirty="0">
                <a:uFill>
                  <a:solidFill>
                    <a:srgbClr val="FFCC01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u="sng" dirty="0">
                <a:uFill>
                  <a:solidFill>
                    <a:srgbClr val="FFCC01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passiert bei einem Vulkanausbruch?</a:t>
            </a:r>
          </a:p>
          <a:p>
            <a:pPr marL="12700" marR="5080" indent="3175">
              <a:lnSpc>
                <a:spcPct val="112000"/>
              </a:lnSpc>
              <a:spcBef>
                <a:spcPts val="100"/>
              </a:spcBef>
            </a:pPr>
            <a:r>
              <a:rPr lang="de-DE" sz="1500" b="1" u="sng" dirty="0">
                <a:solidFill>
                  <a:srgbClr val="79AB2A"/>
                </a:solidFill>
                <a:uFill>
                  <a:solidFill>
                    <a:srgbClr val="79AB2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Grün:</a:t>
            </a:r>
            <a:r>
              <a:rPr lang="de-DE" sz="1500" b="1" u="sng" dirty="0">
                <a:uFill>
                  <a:solidFill>
                    <a:srgbClr val="79AB2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u="sng" dirty="0">
                <a:uFill>
                  <a:solidFill>
                    <a:srgbClr val="79AB2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 gibt es die meisten Vulkane?</a:t>
            </a:r>
          </a:p>
          <a:p>
            <a:pPr marL="12700" marR="5080" indent="3175">
              <a:lnSpc>
                <a:spcPct val="112000"/>
              </a:lnSpc>
              <a:spcBef>
                <a:spcPts val="100"/>
              </a:spcBef>
            </a:pPr>
            <a:r>
              <a:rPr lang="de-DE" sz="1500" b="1" u="sng" dirty="0">
                <a:solidFill>
                  <a:srgbClr val="B71738"/>
                </a:solidFill>
                <a:uFill>
                  <a:solidFill>
                    <a:srgbClr val="B71738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Rot: </a:t>
            </a:r>
            <a:r>
              <a:rPr lang="de-DE" sz="1500" u="sng" dirty="0">
                <a:uFill>
                  <a:solidFill>
                    <a:srgbClr val="B71738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viele aktive Vulkan gibt es?</a:t>
            </a: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C8B7BE1B-1F22-A569-3D34-7C04349BCD42}"/>
              </a:ext>
            </a:extLst>
          </p:cNvPr>
          <p:cNvSpPr/>
          <p:nvPr/>
        </p:nvSpPr>
        <p:spPr>
          <a:xfrm>
            <a:off x="358775" y="4904913"/>
            <a:ext cx="539750" cy="436245"/>
          </a:xfrm>
          <a:custGeom>
            <a:avLst/>
            <a:gdLst/>
            <a:ahLst/>
            <a:cxnLst/>
            <a:rect l="l" t="t" r="r" b="b"/>
            <a:pathLst>
              <a:path w="539750" h="436245">
                <a:moveTo>
                  <a:pt x="355971" y="0"/>
                </a:moveTo>
                <a:lnTo>
                  <a:pt x="303768" y="7264"/>
                </a:lnTo>
                <a:lnTo>
                  <a:pt x="251895" y="15034"/>
                </a:lnTo>
                <a:lnTo>
                  <a:pt x="200217" y="23233"/>
                </a:lnTo>
                <a:lnTo>
                  <a:pt x="148596" y="31781"/>
                </a:lnTo>
                <a:lnTo>
                  <a:pt x="44986" y="49618"/>
                </a:lnTo>
                <a:lnTo>
                  <a:pt x="13092" y="74992"/>
                </a:lnTo>
                <a:lnTo>
                  <a:pt x="0" y="102725"/>
                </a:lnTo>
                <a:lnTo>
                  <a:pt x="3809" y="132556"/>
                </a:lnTo>
                <a:lnTo>
                  <a:pt x="22621" y="164223"/>
                </a:lnTo>
                <a:lnTo>
                  <a:pt x="7782" y="185581"/>
                </a:lnTo>
                <a:lnTo>
                  <a:pt x="871" y="209297"/>
                </a:lnTo>
                <a:lnTo>
                  <a:pt x="4835" y="236159"/>
                </a:lnTo>
                <a:lnTo>
                  <a:pt x="22621" y="266953"/>
                </a:lnTo>
                <a:lnTo>
                  <a:pt x="6058" y="293279"/>
                </a:lnTo>
                <a:lnTo>
                  <a:pt x="173" y="319803"/>
                </a:lnTo>
                <a:lnTo>
                  <a:pt x="6210" y="346458"/>
                </a:lnTo>
                <a:lnTo>
                  <a:pt x="25415" y="373176"/>
                </a:lnTo>
                <a:lnTo>
                  <a:pt x="105781" y="399824"/>
                </a:lnTo>
                <a:lnTo>
                  <a:pt x="186147" y="426986"/>
                </a:lnTo>
                <a:lnTo>
                  <a:pt x="207957" y="433815"/>
                </a:lnTo>
                <a:lnTo>
                  <a:pt x="226947" y="435989"/>
                </a:lnTo>
                <a:lnTo>
                  <a:pt x="245806" y="434360"/>
                </a:lnTo>
                <a:lnTo>
                  <a:pt x="267223" y="429780"/>
                </a:lnTo>
                <a:lnTo>
                  <a:pt x="525795" y="367588"/>
                </a:lnTo>
                <a:lnTo>
                  <a:pt x="527027" y="362457"/>
                </a:lnTo>
                <a:lnTo>
                  <a:pt x="524654" y="352739"/>
                </a:lnTo>
                <a:lnTo>
                  <a:pt x="519007" y="343807"/>
                </a:lnTo>
                <a:lnTo>
                  <a:pt x="510416" y="341033"/>
                </a:lnTo>
                <a:lnTo>
                  <a:pt x="268620" y="393445"/>
                </a:lnTo>
                <a:lnTo>
                  <a:pt x="244320" y="399885"/>
                </a:lnTo>
                <a:lnTo>
                  <a:pt x="222577" y="401478"/>
                </a:lnTo>
                <a:lnTo>
                  <a:pt x="201491" y="398357"/>
                </a:lnTo>
                <a:lnTo>
                  <a:pt x="179162" y="390651"/>
                </a:lnTo>
                <a:lnTo>
                  <a:pt x="46383" y="346621"/>
                </a:lnTo>
                <a:lnTo>
                  <a:pt x="32766" y="327697"/>
                </a:lnTo>
                <a:lnTo>
                  <a:pt x="32318" y="310019"/>
                </a:lnTo>
                <a:lnTo>
                  <a:pt x="44319" y="295618"/>
                </a:lnTo>
                <a:lnTo>
                  <a:pt x="68049" y="286524"/>
                </a:lnTo>
                <a:lnTo>
                  <a:pt x="97943" y="295847"/>
                </a:lnTo>
                <a:lnTo>
                  <a:pt x="159046" y="314235"/>
                </a:lnTo>
                <a:lnTo>
                  <a:pt x="188941" y="323557"/>
                </a:lnTo>
                <a:lnTo>
                  <a:pt x="208696" y="330637"/>
                </a:lnTo>
                <a:lnTo>
                  <a:pt x="230090" y="332473"/>
                </a:lnTo>
                <a:lnTo>
                  <a:pt x="252925" y="329851"/>
                </a:lnTo>
                <a:lnTo>
                  <a:pt x="277002" y="323557"/>
                </a:lnTo>
                <a:lnTo>
                  <a:pt x="495734" y="271843"/>
                </a:lnTo>
                <a:lnTo>
                  <a:pt x="524386" y="265556"/>
                </a:lnTo>
                <a:lnTo>
                  <a:pt x="523611" y="254624"/>
                </a:lnTo>
                <a:lnTo>
                  <a:pt x="521330" y="245725"/>
                </a:lnTo>
                <a:lnTo>
                  <a:pt x="517608" y="240103"/>
                </a:lnTo>
                <a:lnTo>
                  <a:pt x="512511" y="239001"/>
                </a:lnTo>
                <a:lnTo>
                  <a:pt x="263020" y="294208"/>
                </a:lnTo>
                <a:lnTo>
                  <a:pt x="247158" y="298170"/>
                </a:lnTo>
                <a:lnTo>
                  <a:pt x="228868" y="298137"/>
                </a:lnTo>
                <a:lnTo>
                  <a:pt x="191049" y="290017"/>
                </a:lnTo>
                <a:lnTo>
                  <a:pt x="44986" y="242493"/>
                </a:lnTo>
                <a:lnTo>
                  <a:pt x="28913" y="208865"/>
                </a:lnTo>
                <a:lnTo>
                  <a:pt x="40269" y="191296"/>
                </a:lnTo>
                <a:lnTo>
                  <a:pt x="63160" y="185191"/>
                </a:lnTo>
                <a:lnTo>
                  <a:pt x="85474" y="191021"/>
                </a:lnTo>
                <a:lnTo>
                  <a:pt x="121156" y="203009"/>
                </a:lnTo>
                <a:lnTo>
                  <a:pt x="183353" y="225018"/>
                </a:lnTo>
                <a:lnTo>
                  <a:pt x="207135" y="231028"/>
                </a:lnTo>
                <a:lnTo>
                  <a:pt x="262568" y="226793"/>
                </a:lnTo>
                <a:lnTo>
                  <a:pt x="528589" y="164223"/>
                </a:lnTo>
                <a:lnTo>
                  <a:pt x="529844" y="158644"/>
                </a:lnTo>
                <a:lnTo>
                  <a:pt x="527103" y="147366"/>
                </a:lnTo>
                <a:lnTo>
                  <a:pt x="520038" y="137004"/>
                </a:lnTo>
                <a:lnTo>
                  <a:pt x="508320" y="134175"/>
                </a:lnTo>
                <a:lnTo>
                  <a:pt x="250936" y="191401"/>
                </a:lnTo>
                <a:lnTo>
                  <a:pt x="233060" y="193660"/>
                </a:lnTo>
                <a:lnTo>
                  <a:pt x="170655" y="184052"/>
                </a:lnTo>
                <a:lnTo>
                  <a:pt x="121592" y="166319"/>
                </a:lnTo>
                <a:lnTo>
                  <a:pt x="74235" y="148062"/>
                </a:lnTo>
                <a:lnTo>
                  <a:pt x="37023" y="122608"/>
                </a:lnTo>
                <a:lnTo>
                  <a:pt x="36160" y="105781"/>
                </a:lnTo>
                <a:lnTo>
                  <a:pt x="47222" y="91969"/>
                </a:lnTo>
                <a:lnTo>
                  <a:pt x="70145" y="85953"/>
                </a:lnTo>
                <a:lnTo>
                  <a:pt x="89622" y="90746"/>
                </a:lnTo>
                <a:lnTo>
                  <a:pt x="119584" y="101763"/>
                </a:lnTo>
                <a:lnTo>
                  <a:pt x="150335" y="113958"/>
                </a:lnTo>
                <a:lnTo>
                  <a:pt x="172177" y="122288"/>
                </a:lnTo>
                <a:lnTo>
                  <a:pt x="203146" y="131343"/>
                </a:lnTo>
                <a:lnTo>
                  <a:pt x="230182" y="132862"/>
                </a:lnTo>
                <a:lnTo>
                  <a:pt x="255121" y="129269"/>
                </a:lnTo>
                <a:lnTo>
                  <a:pt x="279796" y="122986"/>
                </a:lnTo>
                <a:lnTo>
                  <a:pt x="330364" y="109328"/>
                </a:lnTo>
                <a:lnTo>
                  <a:pt x="382442" y="95533"/>
                </a:lnTo>
                <a:lnTo>
                  <a:pt x="435024" y="82138"/>
                </a:lnTo>
                <a:lnTo>
                  <a:pt x="487102" y="69681"/>
                </a:lnTo>
                <a:lnTo>
                  <a:pt x="537670" y="58699"/>
                </a:lnTo>
                <a:lnTo>
                  <a:pt x="539220" y="51788"/>
                </a:lnTo>
                <a:lnTo>
                  <a:pt x="535924" y="39571"/>
                </a:lnTo>
                <a:lnTo>
                  <a:pt x="531580" y="28533"/>
                </a:lnTo>
                <a:lnTo>
                  <a:pt x="529986" y="25158"/>
                </a:lnTo>
                <a:lnTo>
                  <a:pt x="503386" y="22406"/>
                </a:lnTo>
                <a:lnTo>
                  <a:pt x="443503" y="13627"/>
                </a:lnTo>
                <a:lnTo>
                  <a:pt x="355971" y="0"/>
                </a:lnTo>
                <a:close/>
              </a:path>
            </a:pathLst>
          </a:custGeom>
          <a:solidFill>
            <a:srgbClr val="DFE4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Abschlusszeichen 8">
            <a:extLst>
              <a:ext uri="{FF2B5EF4-FFF2-40B4-BE49-F238E27FC236}">
                <a16:creationId xmlns:a16="http://schemas.microsoft.com/office/drawing/2014/main" id="{E9B8AD8B-7436-BB1C-9513-557F7903607A}"/>
              </a:ext>
            </a:extLst>
          </p:cNvPr>
          <p:cNvSpPr/>
          <p:nvPr/>
        </p:nvSpPr>
        <p:spPr>
          <a:xfrm>
            <a:off x="1088422" y="4962417"/>
            <a:ext cx="860426" cy="321236"/>
          </a:xfrm>
          <a:prstGeom prst="flowChartTerminator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</a:t>
            </a:r>
            <a:r>
              <a:rPr lang="de-DE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3C152D27-F449-F6A4-2A62-2AC09098F185}"/>
              </a:ext>
            </a:extLst>
          </p:cNvPr>
          <p:cNvSpPr txBox="1">
            <a:spLocks/>
          </p:cNvSpPr>
          <p:nvPr/>
        </p:nvSpPr>
        <p:spPr>
          <a:xfrm>
            <a:off x="1088422" y="5398662"/>
            <a:ext cx="6093978" cy="4781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3175">
              <a:lnSpc>
                <a:spcPct val="150000"/>
              </a:lnSpc>
              <a:spcBef>
                <a:spcPts val="100"/>
              </a:spcBef>
            </a:pPr>
            <a:r>
              <a:rPr lang="de-DE" sz="1400" spc="-4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Erde</a:t>
            </a:r>
            <a:r>
              <a:rPr lang="de-DE" sz="1400" spc="-1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besteht</a:t>
            </a:r>
            <a:r>
              <a:rPr lang="de-DE" sz="1400" spc="-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</a:t>
            </a:r>
            <a:r>
              <a:rPr lang="de-DE" sz="1400" spc="-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vielen</a:t>
            </a:r>
            <a:r>
              <a:rPr lang="de-DE" sz="1400" spc="-1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verschiedenen</a:t>
            </a:r>
            <a:r>
              <a:rPr lang="de-DE" sz="1400" spc="-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Gesteinsschichten.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de-DE" sz="1400" spc="1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laufen</a:t>
            </a:r>
            <a:r>
              <a:rPr lang="de-DE" sz="1400" spc="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</a:t>
            </a:r>
            <a:r>
              <a:rPr lang="de-DE" sz="1400" spc="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de-DE" sz="1400" spc="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festen</a:t>
            </a:r>
            <a:r>
              <a:rPr lang="de-DE" sz="1400" spc="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Schicht,</a:t>
            </a:r>
            <a:r>
              <a:rPr lang="de-DE" sz="1400" spc="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</a:t>
            </a:r>
            <a:r>
              <a:rPr lang="de-DE" sz="1400" spc="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Erdkruste</a:t>
            </a:r>
            <a:r>
              <a:rPr lang="de-DE" sz="1400" spc="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heißt.</a:t>
            </a:r>
            <a:r>
              <a:rPr lang="de-DE" sz="1400" spc="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Weiter</a:t>
            </a:r>
            <a:r>
              <a:rPr lang="de-DE" sz="1400" spc="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3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Inneren</a:t>
            </a:r>
            <a:r>
              <a:rPr lang="de-DE" sz="1400" spc="-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de-DE" sz="1400" spc="-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4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Erde</a:t>
            </a:r>
            <a:r>
              <a:rPr lang="de-DE" sz="1400" spc="-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de-DE" sz="1400" spc="-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4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de-DE" sz="1400" spc="-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</a:t>
            </a:r>
            <a:r>
              <a:rPr lang="de-DE" sz="1400" spc="-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heiß,</a:t>
            </a:r>
            <a:r>
              <a:rPr lang="de-DE" sz="1400" spc="-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dass</a:t>
            </a:r>
            <a:r>
              <a:rPr lang="de-DE" sz="1400" spc="-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de-DE" sz="1400" spc="-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Gestein</a:t>
            </a:r>
            <a:r>
              <a:rPr lang="de-DE" sz="1400" spc="-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schmilzt</a:t>
            </a:r>
            <a:r>
              <a:rPr lang="de-DE" sz="1400" spc="-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deshalb</a:t>
            </a:r>
            <a:r>
              <a:rPr lang="de-DE" sz="1400" spc="-3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flüssig</a:t>
            </a:r>
            <a:r>
              <a:rPr lang="de-DE" sz="1400" spc="-3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ist.</a:t>
            </a:r>
            <a:r>
              <a:rPr lang="de-DE" sz="1400" spc="-3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6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de-DE" sz="1400" spc="-3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flüssige</a:t>
            </a:r>
            <a:r>
              <a:rPr lang="de-DE" sz="1400" spc="-3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Gestein</a:t>
            </a:r>
            <a:r>
              <a:rPr lang="de-DE" sz="1400" spc="-3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6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de-DE" sz="1400" spc="-3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Erdinneren</a:t>
            </a:r>
            <a:r>
              <a:rPr lang="de-DE" sz="1400" spc="-3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steht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unter</a:t>
            </a:r>
            <a:r>
              <a:rPr lang="de-DE" sz="1400" spc="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hohem</a:t>
            </a:r>
            <a:r>
              <a:rPr lang="de-DE" sz="1400" spc="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Druck.</a:t>
            </a:r>
            <a:r>
              <a:rPr lang="de-DE" sz="1400" spc="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Wird</a:t>
            </a:r>
            <a:r>
              <a:rPr lang="de-DE" sz="1400" spc="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de-DE" sz="1400" spc="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Druck</a:t>
            </a:r>
            <a:r>
              <a:rPr lang="de-DE" sz="1400" spc="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</a:t>
            </a:r>
            <a:r>
              <a:rPr lang="de-DE" sz="1400" spc="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groß,</a:t>
            </a:r>
            <a:r>
              <a:rPr lang="de-DE" sz="1400" spc="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gibt</a:t>
            </a:r>
            <a:r>
              <a:rPr lang="de-DE" sz="1400" spc="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4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de-DE" sz="1400" spc="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starke Explosionen.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6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flüssige</a:t>
            </a:r>
            <a:r>
              <a:rPr lang="de-DE" sz="1400" spc="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Gestein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bricht</a:t>
            </a:r>
            <a:r>
              <a:rPr lang="de-DE" sz="1400" spc="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dann als</a:t>
            </a:r>
            <a:r>
              <a:rPr lang="de-DE" sz="1400" spc="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5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Lava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durch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Öffnungen</a:t>
            </a:r>
            <a:r>
              <a:rPr lang="de-DE" sz="1400" spc="-1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de-DE" sz="1400" spc="-1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Erdkruste</a:t>
            </a:r>
            <a:r>
              <a:rPr lang="de-DE" sz="1400" spc="-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</a:t>
            </a:r>
            <a:r>
              <a:rPr lang="de-DE" sz="1400" spc="-1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</a:t>
            </a:r>
            <a:r>
              <a:rPr lang="de-DE" sz="1400" spc="-1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Oberfläche. </a:t>
            </a:r>
            <a:r>
              <a:rPr lang="de-DE" sz="1400" spc="-3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Diese</a:t>
            </a:r>
            <a:r>
              <a:rPr lang="de-DE" sz="1400" spc="-1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Öffnungen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nennt</a:t>
            </a:r>
            <a:r>
              <a:rPr lang="de-DE" sz="1400" spc="3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</a:t>
            </a:r>
            <a:r>
              <a:rPr lang="de-DE" sz="1400" spc="3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Vulkane.</a:t>
            </a:r>
            <a:r>
              <a:rPr lang="de-DE" sz="1400" spc="3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6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de-DE" sz="1400" spc="3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Herausbrechen</a:t>
            </a:r>
            <a:r>
              <a:rPr lang="de-DE" sz="1400" spc="3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de-DE" sz="1400" spc="3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5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Lava</a:t>
            </a:r>
            <a:r>
              <a:rPr lang="de-DE" sz="1400" spc="3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nennt</a:t>
            </a:r>
            <a:r>
              <a:rPr lang="de-DE" sz="1400" spc="3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 </a:t>
            </a:r>
            <a:r>
              <a:rPr lang="de-DE" sz="1400" spc="-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Vulkanausbruch.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</a:t>
            </a:r>
            <a:r>
              <a:rPr lang="de-DE" sz="1400" spc="-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de-DE" sz="1400" spc="-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Erdoberfläche</a:t>
            </a:r>
            <a:r>
              <a:rPr lang="de-DE" sz="1400" spc="-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kühlt</a:t>
            </a:r>
            <a:r>
              <a:rPr lang="de-DE" sz="1400" spc="-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</a:t>
            </a:r>
            <a:r>
              <a:rPr lang="de-DE" sz="1400" spc="-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5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Lava</a:t>
            </a:r>
            <a:r>
              <a:rPr lang="de-DE" sz="1400" spc="-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</a:t>
            </a:r>
            <a:r>
              <a:rPr lang="de-DE" sz="1400" spc="-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wird</a:t>
            </a:r>
            <a:r>
              <a:rPr lang="de-DE" sz="1400" spc="-3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fest.</a:t>
            </a:r>
            <a:r>
              <a:rPr lang="de-DE" sz="1400" spc="-3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Deshalb</a:t>
            </a:r>
            <a:r>
              <a:rPr lang="de-DE" sz="1400" spc="-3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sehen</a:t>
            </a:r>
            <a:r>
              <a:rPr lang="de-DE" sz="1400" spc="-3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viele</a:t>
            </a:r>
            <a:r>
              <a:rPr lang="de-DE" sz="1400" spc="-3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Vulkane</a:t>
            </a:r>
            <a:r>
              <a:rPr lang="de-DE" sz="1400" spc="-3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</a:t>
            </a:r>
            <a:r>
              <a:rPr lang="de-DE" sz="1400" spc="-3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</a:t>
            </a:r>
            <a:r>
              <a:rPr lang="de-DE" sz="1400" spc="-3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3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Berge,</a:t>
            </a:r>
            <a:r>
              <a:rPr lang="de-DE" sz="1400" spc="-3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</a:t>
            </a:r>
            <a:r>
              <a:rPr lang="de-DE" sz="1400" spc="-3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denen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</a:t>
            </a:r>
            <a:r>
              <a:rPr lang="de-DE" sz="1400" spc="3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Spitze</a:t>
            </a:r>
            <a:r>
              <a:rPr lang="de-DE" sz="1400" spc="3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fehlt.</a:t>
            </a:r>
            <a:r>
              <a:rPr lang="de-DE" sz="1400" spc="3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3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</a:t>
            </a:r>
            <a:r>
              <a:rPr lang="de-DE" sz="1400" spc="3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meisten</a:t>
            </a:r>
            <a:r>
              <a:rPr lang="de-DE" sz="1400" spc="3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Vulkane</a:t>
            </a:r>
            <a:r>
              <a:rPr lang="de-DE" sz="1400" spc="3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gibt</a:t>
            </a:r>
            <a:r>
              <a:rPr lang="de-DE" sz="1400" spc="3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4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de-DE" sz="1400" spc="3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dort,</a:t>
            </a:r>
            <a:r>
              <a:rPr lang="de-DE" sz="1400" spc="3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</a:t>
            </a:r>
            <a:r>
              <a:rPr lang="de-DE" sz="1400" spc="3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zwei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Erdplatten</a:t>
            </a:r>
            <a:r>
              <a:rPr lang="de-DE" sz="1400" spc="9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aufeinandertreffen.</a:t>
            </a:r>
            <a:r>
              <a:rPr lang="de-DE" sz="1400" spc="9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6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de-DE" sz="1400" spc="9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de-DE" sz="1400" spc="9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zum</a:t>
            </a:r>
            <a:r>
              <a:rPr lang="de-DE" sz="1400" spc="9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Beispiel</a:t>
            </a:r>
            <a:r>
              <a:rPr lang="de-DE" sz="1400" spc="9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3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 </a:t>
            </a:r>
            <a:r>
              <a:rPr lang="de-DE" sz="1400" spc="-2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Pazifischen</a:t>
            </a:r>
            <a:r>
              <a:rPr lang="de-DE" sz="1400" spc="2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3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Ozean</a:t>
            </a:r>
            <a:r>
              <a:rPr lang="de-DE" sz="1400" spc="3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de-DE" sz="1400" spc="2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4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Fall.</a:t>
            </a:r>
            <a:r>
              <a:rPr lang="de-DE" sz="1400" spc="3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Insgesamt</a:t>
            </a:r>
            <a:r>
              <a:rPr lang="de-DE" sz="1400" spc="2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gibt</a:t>
            </a:r>
            <a:r>
              <a:rPr lang="de-DE" sz="1400" spc="3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4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de-DE" sz="1400" spc="2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</a:t>
            </a:r>
            <a:r>
              <a:rPr lang="de-DE" sz="1400" spc="3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de-DE" sz="1400" spc="2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Erde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ungefähr</a:t>
            </a:r>
            <a:r>
              <a:rPr lang="de-DE" sz="1400" spc="6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1000</a:t>
            </a:r>
            <a:r>
              <a:rPr lang="de-DE" sz="1400" spc="6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aktive</a:t>
            </a:r>
            <a:r>
              <a:rPr lang="de-DE" sz="1400" spc="6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Vulkane.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9ECD45B-CE1C-9ADE-F092-590BAC737495}"/>
              </a:ext>
            </a:extLst>
          </p:cNvPr>
          <p:cNvSpPr txBox="1"/>
          <p:nvPr/>
        </p:nvSpPr>
        <p:spPr>
          <a:xfrm>
            <a:off x="6950659" y="10180497"/>
            <a:ext cx="4572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900" b="1" dirty="0">
                <a:solidFill>
                  <a:srgbClr val="70A8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schlusszeichen 4">
            <a:extLst>
              <a:ext uri="{FF2B5EF4-FFF2-40B4-BE49-F238E27FC236}">
                <a16:creationId xmlns:a16="http://schemas.microsoft.com/office/drawing/2014/main" id="{CC9F1630-4BF1-6B7C-5B21-549CEA8B2662}"/>
              </a:ext>
            </a:extLst>
          </p:cNvPr>
          <p:cNvSpPr/>
          <p:nvPr/>
        </p:nvSpPr>
        <p:spPr>
          <a:xfrm>
            <a:off x="1162337" y="1426522"/>
            <a:ext cx="860426" cy="321236"/>
          </a:xfrm>
          <a:prstGeom prst="flowChartTerminator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</a:t>
            </a:r>
            <a:r>
              <a:rPr lang="de-DE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6E9AF545-D9EF-DCC7-5DA4-24C699F5AD71}"/>
              </a:ext>
            </a:extLst>
          </p:cNvPr>
          <p:cNvSpPr txBox="1">
            <a:spLocks/>
          </p:cNvSpPr>
          <p:nvPr/>
        </p:nvSpPr>
        <p:spPr>
          <a:xfrm>
            <a:off x="1162337" y="1862767"/>
            <a:ext cx="5880147" cy="4781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3175">
              <a:lnSpc>
                <a:spcPct val="150000"/>
              </a:lnSpc>
              <a:spcBef>
                <a:spcPts val="100"/>
              </a:spcBef>
            </a:pPr>
            <a:r>
              <a:rPr lang="de-DE" sz="1400" spc="-4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Vorsicht: Vulkane sind richtig gefährlich. Ein Freund hat mir</a:t>
            </a:r>
          </a:p>
          <a:p>
            <a:pPr marL="12700" marR="5080" indent="3175">
              <a:lnSpc>
                <a:spcPct val="150000"/>
              </a:lnSpc>
              <a:spcBef>
                <a:spcPts val="100"/>
              </a:spcBef>
            </a:pPr>
            <a:r>
              <a:rPr lang="de-DE" sz="1400" spc="-4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erzählt, dass sie ganze Städte zerstören.</a:t>
            </a:r>
          </a:p>
          <a:p>
            <a:pPr marL="12700" marR="5080" indent="3175">
              <a:lnSpc>
                <a:spcPct val="150000"/>
              </a:lnSpc>
              <a:spcBef>
                <a:spcPts val="100"/>
              </a:spcBef>
            </a:pPr>
            <a:r>
              <a:rPr lang="de-DE" sz="1400" spc="-4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Wenn sie ausbrechen, spucken sie Feuer. Ich habe mal gesehen,</a:t>
            </a:r>
          </a:p>
          <a:p>
            <a:pPr marL="12700" marR="5080" indent="3175">
              <a:lnSpc>
                <a:spcPct val="150000"/>
              </a:lnSpc>
              <a:spcBef>
                <a:spcPts val="100"/>
              </a:spcBef>
            </a:pPr>
            <a:r>
              <a:rPr lang="de-DE" sz="1400" spc="-4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dass Steine und Lava wie Bomben aus ihnen herausschießen.</a:t>
            </a:r>
          </a:p>
          <a:p>
            <a:pPr marL="12700" marR="5080" indent="3175">
              <a:lnSpc>
                <a:spcPct val="150000"/>
              </a:lnSpc>
              <a:spcBef>
                <a:spcPts val="100"/>
              </a:spcBef>
            </a:pPr>
            <a:r>
              <a:rPr lang="de-DE" sz="1400" spc="-4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Heiße Flüsse aus Lava können wahrscheinlich Wälder und</a:t>
            </a:r>
          </a:p>
          <a:p>
            <a:pPr marL="12700" marR="5080" indent="3175">
              <a:lnSpc>
                <a:spcPct val="150000"/>
              </a:lnSpc>
              <a:spcBef>
                <a:spcPts val="100"/>
              </a:spcBef>
            </a:pPr>
            <a:r>
              <a:rPr lang="de-DE" sz="1400" spc="-4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Felder verbrennen. Bestimmt verhindern die großen,</a:t>
            </a:r>
          </a:p>
          <a:p>
            <a:pPr marL="12700" marR="5080" indent="3175">
              <a:lnSpc>
                <a:spcPct val="150000"/>
              </a:lnSpc>
              <a:spcBef>
                <a:spcPts val="100"/>
              </a:spcBef>
            </a:pPr>
            <a:r>
              <a:rPr lang="de-DE" sz="1400" spc="-4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kilometerhohen Aschewolken, dass Flugzeuge fliegen können.</a:t>
            </a:r>
          </a:p>
          <a:p>
            <a:pPr marL="12700" marR="5080" indent="3175">
              <a:lnSpc>
                <a:spcPct val="150000"/>
              </a:lnSpc>
              <a:spcBef>
                <a:spcPts val="100"/>
              </a:spcBef>
            </a:pPr>
            <a:r>
              <a:rPr lang="de-DE" sz="1400" spc="-4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größte Passagierflugzeug ist der A380. Es hat eine Länge</a:t>
            </a:r>
          </a:p>
          <a:p>
            <a:pPr marL="12700" marR="5080" indent="3175">
              <a:lnSpc>
                <a:spcPct val="150000"/>
              </a:lnSpc>
              <a:spcBef>
                <a:spcPts val="100"/>
              </a:spcBef>
            </a:pPr>
            <a:r>
              <a:rPr lang="de-DE" sz="1400" spc="-4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von 72,8 Metern. Die Asche fällt dann wie schwarzer Regen auf</a:t>
            </a:r>
          </a:p>
          <a:p>
            <a:pPr marL="12700" marR="5080" indent="3175">
              <a:lnSpc>
                <a:spcPct val="150000"/>
              </a:lnSpc>
              <a:spcBef>
                <a:spcPts val="100"/>
              </a:spcBef>
            </a:pPr>
            <a:r>
              <a:rPr lang="de-DE" sz="1400" spc="-4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Erde herunter. Ein Vulkanausbruch fühlt sich sicherlich so</a:t>
            </a:r>
          </a:p>
          <a:p>
            <a:pPr marL="12700" marR="5080" indent="3175">
              <a:lnSpc>
                <a:spcPct val="150000"/>
              </a:lnSpc>
              <a:spcBef>
                <a:spcPts val="100"/>
              </a:spcBef>
            </a:pPr>
            <a:r>
              <a:rPr lang="de-DE" sz="1400" spc="-4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wie ein Erdbeben oder als wenn ein großer LKW am Haus</a:t>
            </a:r>
          </a:p>
          <a:p>
            <a:pPr marL="12700" marR="5080" indent="3175">
              <a:lnSpc>
                <a:spcPct val="150000"/>
              </a:lnSpc>
              <a:spcBef>
                <a:spcPts val="100"/>
              </a:spcBef>
            </a:pPr>
            <a:r>
              <a:rPr lang="de-DE" sz="1400" spc="-4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vorbeifährt. Vielleicht sind Erdrutsche, Gerölllawinen oder</a:t>
            </a:r>
          </a:p>
          <a:p>
            <a:pPr marL="12700" marR="5080" indent="3175">
              <a:lnSpc>
                <a:spcPct val="150000"/>
              </a:lnSpc>
              <a:spcBef>
                <a:spcPts val="100"/>
              </a:spcBef>
            </a:pPr>
            <a:r>
              <a:rPr lang="de-DE" sz="1400" spc="-4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Tsunamis die Folge davon. 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7A896691-9546-7369-7A0D-28057A513F2B}"/>
              </a:ext>
            </a:extLst>
          </p:cNvPr>
          <p:cNvSpPr/>
          <p:nvPr/>
        </p:nvSpPr>
        <p:spPr>
          <a:xfrm>
            <a:off x="367529" y="1333971"/>
            <a:ext cx="643124" cy="506337"/>
          </a:xfrm>
          <a:custGeom>
            <a:avLst/>
            <a:gdLst/>
            <a:ahLst/>
            <a:cxnLst/>
            <a:rect l="l" t="t" r="r" b="b"/>
            <a:pathLst>
              <a:path w="540385" h="425450">
                <a:moveTo>
                  <a:pt x="443775" y="0"/>
                </a:moveTo>
                <a:lnTo>
                  <a:pt x="96074" y="0"/>
                </a:lnTo>
                <a:lnTo>
                  <a:pt x="73518" y="4554"/>
                </a:lnTo>
                <a:lnTo>
                  <a:pt x="55097" y="16975"/>
                </a:lnTo>
                <a:lnTo>
                  <a:pt x="42678" y="35399"/>
                </a:lnTo>
                <a:lnTo>
                  <a:pt x="38124" y="57962"/>
                </a:lnTo>
                <a:lnTo>
                  <a:pt x="38124" y="312547"/>
                </a:lnTo>
                <a:lnTo>
                  <a:pt x="18472" y="324524"/>
                </a:lnTo>
                <a:lnTo>
                  <a:pt x="5391" y="342482"/>
                </a:lnTo>
                <a:lnTo>
                  <a:pt x="0" y="364033"/>
                </a:lnTo>
                <a:lnTo>
                  <a:pt x="3346" y="386334"/>
                </a:lnTo>
                <a:lnTo>
                  <a:pt x="39943" y="422134"/>
                </a:lnTo>
                <a:lnTo>
                  <a:pt x="57441" y="424980"/>
                </a:lnTo>
                <a:lnTo>
                  <a:pt x="482408" y="424980"/>
                </a:lnTo>
                <a:lnTo>
                  <a:pt x="504929" y="420247"/>
                </a:lnTo>
                <a:lnTo>
                  <a:pt x="523251" y="407682"/>
                </a:lnTo>
                <a:lnTo>
                  <a:pt x="535525" y="389164"/>
                </a:lnTo>
                <a:lnTo>
                  <a:pt x="535985" y="386791"/>
                </a:lnTo>
                <a:lnTo>
                  <a:pt x="536074" y="386334"/>
                </a:lnTo>
                <a:lnTo>
                  <a:pt x="57441" y="386334"/>
                </a:lnTo>
                <a:lnTo>
                  <a:pt x="49922" y="384815"/>
                </a:lnTo>
                <a:lnTo>
                  <a:pt x="43782" y="380676"/>
                </a:lnTo>
                <a:lnTo>
                  <a:pt x="39642" y="374536"/>
                </a:lnTo>
                <a:lnTo>
                  <a:pt x="38124" y="367017"/>
                </a:lnTo>
                <a:lnTo>
                  <a:pt x="39642" y="359498"/>
                </a:lnTo>
                <a:lnTo>
                  <a:pt x="43782" y="353358"/>
                </a:lnTo>
                <a:lnTo>
                  <a:pt x="49922" y="349218"/>
                </a:lnTo>
                <a:lnTo>
                  <a:pt x="57441" y="347700"/>
                </a:lnTo>
                <a:lnTo>
                  <a:pt x="536374" y="347700"/>
                </a:lnTo>
                <a:lnTo>
                  <a:pt x="529285" y="333573"/>
                </a:lnTo>
                <a:lnTo>
                  <a:pt x="517271" y="321065"/>
                </a:lnTo>
                <a:lnTo>
                  <a:pt x="501725" y="312547"/>
                </a:lnTo>
                <a:lnTo>
                  <a:pt x="501725" y="57962"/>
                </a:lnTo>
                <a:lnTo>
                  <a:pt x="497171" y="35399"/>
                </a:lnTo>
                <a:lnTo>
                  <a:pt x="484751" y="16975"/>
                </a:lnTo>
                <a:lnTo>
                  <a:pt x="466331" y="4554"/>
                </a:lnTo>
                <a:lnTo>
                  <a:pt x="443775" y="0"/>
                </a:lnTo>
                <a:close/>
              </a:path>
              <a:path w="540385" h="425450">
                <a:moveTo>
                  <a:pt x="536374" y="347700"/>
                </a:moveTo>
                <a:lnTo>
                  <a:pt x="482408" y="347700"/>
                </a:lnTo>
                <a:lnTo>
                  <a:pt x="489927" y="349218"/>
                </a:lnTo>
                <a:lnTo>
                  <a:pt x="496067" y="353358"/>
                </a:lnTo>
                <a:lnTo>
                  <a:pt x="500207" y="359498"/>
                </a:lnTo>
                <a:lnTo>
                  <a:pt x="501635" y="366572"/>
                </a:lnTo>
                <a:lnTo>
                  <a:pt x="501725" y="367017"/>
                </a:lnTo>
                <a:lnTo>
                  <a:pt x="500207" y="374536"/>
                </a:lnTo>
                <a:lnTo>
                  <a:pt x="496067" y="380676"/>
                </a:lnTo>
                <a:lnTo>
                  <a:pt x="489927" y="384815"/>
                </a:lnTo>
                <a:lnTo>
                  <a:pt x="482408" y="386334"/>
                </a:lnTo>
                <a:lnTo>
                  <a:pt x="536074" y="386334"/>
                </a:lnTo>
                <a:lnTo>
                  <a:pt x="539815" y="367017"/>
                </a:lnTo>
                <a:lnTo>
                  <a:pt x="539901" y="366572"/>
                </a:lnTo>
                <a:lnTo>
                  <a:pt x="537086" y="349218"/>
                </a:lnTo>
                <a:lnTo>
                  <a:pt x="537063" y="349074"/>
                </a:lnTo>
                <a:lnTo>
                  <a:pt x="536374" y="347700"/>
                </a:lnTo>
                <a:close/>
              </a:path>
            </a:pathLst>
          </a:custGeom>
          <a:solidFill>
            <a:srgbClr val="E0E4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Abschlusszeichen 7">
            <a:extLst>
              <a:ext uri="{FF2B5EF4-FFF2-40B4-BE49-F238E27FC236}">
                <a16:creationId xmlns:a16="http://schemas.microsoft.com/office/drawing/2014/main" id="{11C050D0-A265-B8BC-E890-722A05469151}"/>
              </a:ext>
            </a:extLst>
          </p:cNvPr>
          <p:cNvSpPr/>
          <p:nvPr/>
        </p:nvSpPr>
        <p:spPr>
          <a:xfrm>
            <a:off x="1162337" y="6530679"/>
            <a:ext cx="860426" cy="321236"/>
          </a:xfrm>
          <a:prstGeom prst="flowChartTerminator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</a:t>
            </a:r>
            <a:r>
              <a:rPr lang="de-DE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84B8377D-33EB-F56C-8B03-05B62E8C7741}"/>
              </a:ext>
            </a:extLst>
          </p:cNvPr>
          <p:cNvSpPr txBox="1">
            <a:spLocks/>
          </p:cNvSpPr>
          <p:nvPr/>
        </p:nvSpPr>
        <p:spPr>
          <a:xfrm>
            <a:off x="1162336" y="6966925"/>
            <a:ext cx="5880147" cy="18621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3175">
              <a:lnSpc>
                <a:spcPct val="150000"/>
              </a:lnSpc>
              <a:spcBef>
                <a:spcPts val="100"/>
              </a:spcBef>
            </a:pPr>
            <a:r>
              <a:rPr lang="de-DE" sz="1400" spc="-4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 Eruptionen wird zwischen explosiv und effusiv differenziert. Explosive Eruptionen zeichnen sich durch die Produktion von </a:t>
            </a:r>
            <a:br>
              <a:rPr lang="de-DE" sz="1400" spc="-4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400" spc="-45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Tephra</a:t>
            </a:r>
            <a:r>
              <a:rPr lang="de-DE" sz="1400" spc="-4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aus, während es bei effusiven Eruptionen zu vermehrter Produktion von Lava kommt.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012D940-77B7-25AD-D969-CFFD47C5E529}"/>
              </a:ext>
            </a:extLst>
          </p:cNvPr>
          <p:cNvSpPr txBox="1"/>
          <p:nvPr/>
        </p:nvSpPr>
        <p:spPr>
          <a:xfrm>
            <a:off x="6927799" y="10180497"/>
            <a:ext cx="50292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900" b="1" dirty="0">
                <a:solidFill>
                  <a:srgbClr val="70A8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pic>
        <p:nvPicPr>
          <p:cNvPr id="3" name="Grafik 2" descr="Ein Bild, das Kreis, Grafiken, Design enthält.&#10;&#10;KI-generierte Inhalte können fehlerhaft sein.">
            <a:extLst>
              <a:ext uri="{FF2B5EF4-FFF2-40B4-BE49-F238E27FC236}">
                <a16:creationId xmlns:a16="http://schemas.microsoft.com/office/drawing/2014/main" id="{2A8EE21A-7348-0714-9FF3-D8B76DB6C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62" y="6339802"/>
            <a:ext cx="749300" cy="6096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0190BA9F-BA9F-3020-2896-6B0EA4A75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679"/>
          <a:stretch>
            <a:fillRect/>
          </a:stretch>
        </p:blipFill>
        <p:spPr>
          <a:xfrm>
            <a:off x="0" y="8433274"/>
            <a:ext cx="1451746" cy="2258539"/>
          </a:xfrm>
          <a:prstGeom prst="rect">
            <a:avLst/>
          </a:prstGeom>
        </p:spPr>
      </p:pic>
      <p:sp>
        <p:nvSpPr>
          <p:cNvPr id="21" name="Abgerundete rechteckige Legende 20">
            <a:extLst>
              <a:ext uri="{FF2B5EF4-FFF2-40B4-BE49-F238E27FC236}">
                <a16:creationId xmlns:a16="http://schemas.microsoft.com/office/drawing/2014/main" id="{4DB8663E-66C2-42B3-53E9-52F9F2A768EC}"/>
              </a:ext>
            </a:extLst>
          </p:cNvPr>
          <p:cNvSpPr/>
          <p:nvPr/>
        </p:nvSpPr>
        <p:spPr>
          <a:xfrm>
            <a:off x="1950850" y="8829046"/>
            <a:ext cx="4741497" cy="1293971"/>
          </a:xfrm>
          <a:prstGeom prst="wedgeRoundRectCallout">
            <a:avLst>
              <a:gd name="adj1" fmla="val -65254"/>
              <a:gd name="adj2" fmla="val -2112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9144" marR="9144" algn="l" rtl="0" eaLnBrk="1" latinLnBrk="0" hangingPunct="1">
              <a:spcBef>
                <a:spcPts val="100"/>
              </a:spcBef>
              <a:buNone/>
            </a:pPr>
            <a:r>
              <a:rPr lang="de-DE" sz="14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Beim</a:t>
            </a:r>
            <a:r>
              <a:rPr lang="de-DE" sz="1400" kern="1200" spc="1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Unterstreichen</a:t>
            </a:r>
            <a:r>
              <a:rPr lang="de-DE" sz="1400" kern="1200" spc="1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hast</a:t>
            </a:r>
            <a:r>
              <a:rPr lang="de-DE" sz="1400" kern="1200" spc="1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</a:t>
            </a:r>
            <a:r>
              <a:rPr lang="de-DE" sz="1400" kern="1200" spc="1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sicher</a:t>
            </a:r>
            <a:r>
              <a:rPr lang="de-DE" sz="1400" kern="1200" spc="1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gemerkt,</a:t>
            </a:r>
            <a:r>
              <a:rPr lang="de-DE" sz="1400" kern="1200" spc="2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kern="1200" spc="-2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dass</a:t>
            </a:r>
            <a:r>
              <a:rPr lang="de-DE" sz="1400" kern="1200" spc="1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kern="1200" spc="-2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 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nicht</a:t>
            </a:r>
            <a:r>
              <a:rPr lang="de-DE" sz="1400" kern="1200" spc="2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jeder</a:t>
            </a:r>
            <a:r>
              <a:rPr lang="de-DE" sz="1400" kern="1200" spc="2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kern="1200" spc="-2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</a:t>
            </a:r>
            <a:r>
              <a:rPr lang="de-DE" sz="1400" kern="1200" spc="2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gleich</a:t>
            </a:r>
            <a:r>
              <a:rPr lang="de-DE" sz="1400" kern="1200" spc="2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kern="1200" spc="5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</a:t>
            </a:r>
            <a:r>
              <a:rPr lang="de-DE" sz="1400" kern="1200" spc="2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dabei</a:t>
            </a:r>
            <a:r>
              <a:rPr lang="de-DE" sz="1400" kern="1200" spc="2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hilft,</a:t>
            </a:r>
            <a:r>
              <a:rPr lang="de-DE" sz="1400" kern="1200" spc="2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deine</a:t>
            </a:r>
            <a:r>
              <a:rPr lang="de-DE" sz="1400" kern="1200" spc="2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kern="1200" spc="-3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Fragen</a:t>
            </a:r>
            <a:r>
              <a:rPr lang="de-DE" sz="1400" kern="1200" spc="2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kern="1200" spc="-2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über </a:t>
            </a:r>
            <a:r>
              <a:rPr lang="de-DE" sz="1400" kern="1200" spc="-1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Vulkane</a:t>
            </a:r>
            <a:r>
              <a:rPr lang="de-DE" sz="1400" kern="1200" spc="3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</a:t>
            </a:r>
            <a:r>
              <a:rPr lang="de-DE" sz="1400" kern="1200" spc="4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beantworten.</a:t>
            </a:r>
            <a:r>
              <a:rPr lang="de-DE" sz="1400" spc="3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kern="1200" spc="-2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Deswegen</a:t>
            </a:r>
            <a:r>
              <a:rPr lang="de-DE" sz="1400" kern="1200" spc="4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de-DE" sz="1400" kern="1200" spc="3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kern="1200" spc="-4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de-DE" sz="1400" kern="1200" spc="4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wichtig,</a:t>
            </a:r>
            <a:r>
              <a:rPr lang="de-DE" sz="1400" kern="1200" spc="3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kern="1200" spc="-2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dass 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de-DE" sz="1400" kern="1200" spc="7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kern="1200" spc="-2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</a:t>
            </a:r>
            <a:r>
              <a:rPr lang="de-DE" sz="1400" kern="1200" spc="7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</a:t>
            </a:r>
            <a:r>
              <a:rPr lang="de-DE" sz="1400" kern="1200" spc="8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gute</a:t>
            </a:r>
            <a:r>
              <a:rPr lang="de-DE" sz="1400" kern="1200" spc="7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  <a:r>
              <a:rPr lang="de-DE" sz="1400" kern="1200" spc="7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sachlich</a:t>
            </a:r>
            <a:r>
              <a:rPr lang="de-DE" sz="1400" kern="1200" spc="8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richtige</a:t>
            </a:r>
            <a:r>
              <a:rPr lang="de-DE" sz="1400" kern="1200" spc="7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Antworten</a:t>
            </a:r>
            <a:r>
              <a:rPr lang="de-DE" sz="1400" kern="1200" spc="7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kern="1200" spc="-1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gibt.</a:t>
            </a:r>
            <a:endParaRPr lang="de-DE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085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5">
            <a:extLst>
              <a:ext uri="{FF2B5EF4-FFF2-40B4-BE49-F238E27FC236}">
                <a16:creationId xmlns:a16="http://schemas.microsoft.com/office/drawing/2014/main" id="{653145A9-D8EE-35AF-8767-0AE3EFC2F7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851246"/>
              </p:ext>
            </p:extLst>
          </p:nvPr>
        </p:nvGraphicFramePr>
        <p:xfrm>
          <a:off x="539751" y="2163982"/>
          <a:ext cx="6480171" cy="6124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96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1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R w="6350">
                      <a:solidFill>
                        <a:srgbClr val="79AC2C"/>
                      </a:solidFill>
                      <a:prstDash val="solid"/>
                    </a:lnR>
                    <a:lnB w="6350">
                      <a:solidFill>
                        <a:srgbClr val="79AC2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79AC2C"/>
                      </a:solidFill>
                      <a:prstDash val="solid"/>
                    </a:lnL>
                    <a:lnR w="6350">
                      <a:solidFill>
                        <a:srgbClr val="79AC2C"/>
                      </a:solidFill>
                      <a:prstDash val="solid"/>
                    </a:lnR>
                    <a:lnT w="6350">
                      <a:solidFill>
                        <a:srgbClr val="79AC2C"/>
                      </a:solidFill>
                      <a:prstDash val="solid"/>
                    </a:lnT>
                    <a:lnB w="6350">
                      <a:solidFill>
                        <a:srgbClr val="79AC2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79AC2C"/>
                      </a:solidFill>
                      <a:prstDash val="solid"/>
                    </a:lnL>
                    <a:lnR w="6350">
                      <a:solidFill>
                        <a:srgbClr val="79AC2C"/>
                      </a:solidFill>
                      <a:prstDash val="solid"/>
                    </a:lnR>
                    <a:lnT w="6350">
                      <a:solidFill>
                        <a:srgbClr val="79AC2C"/>
                      </a:solidFill>
                      <a:prstDash val="solid"/>
                    </a:lnT>
                    <a:lnB w="6350">
                      <a:solidFill>
                        <a:srgbClr val="79AC2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79AC2C"/>
                      </a:solidFill>
                      <a:prstDash val="solid"/>
                    </a:lnL>
                    <a:lnR w="6350">
                      <a:solidFill>
                        <a:srgbClr val="79AC2C"/>
                      </a:solidFill>
                      <a:prstDash val="solid"/>
                    </a:lnR>
                    <a:lnT w="6350">
                      <a:solidFill>
                        <a:srgbClr val="79AC2C"/>
                      </a:solidFill>
                      <a:prstDash val="solid"/>
                    </a:lnT>
                    <a:lnB w="6350">
                      <a:solidFill>
                        <a:srgbClr val="79AC2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50800">
                        <a:lnSpc>
                          <a:spcPct val="112000"/>
                        </a:lnSpc>
                        <a:spcBef>
                          <a:spcPts val="1185"/>
                        </a:spcBef>
                      </a:pP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Welcher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Text </a:t>
                      </a:r>
                      <a:r>
                        <a:rPr sz="1400" spc="6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hat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sz="1400" spc="6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am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besten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gefallen?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50495" marB="0">
                    <a:lnL w="6350">
                      <a:solidFill>
                        <a:srgbClr val="79AC2C"/>
                      </a:solidFill>
                      <a:prstDash val="solid"/>
                    </a:lnL>
                    <a:lnR w="6350">
                      <a:solidFill>
                        <a:srgbClr val="79AC2C"/>
                      </a:solidFill>
                      <a:prstDash val="solid"/>
                    </a:lnR>
                    <a:lnT w="6350">
                      <a:solidFill>
                        <a:srgbClr val="79AC2C"/>
                      </a:solidFill>
                      <a:prstDash val="solid"/>
                    </a:lnT>
                    <a:lnB w="6350">
                      <a:solidFill>
                        <a:srgbClr val="79AC2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79AC2C"/>
                      </a:solidFill>
                      <a:prstDash val="solid"/>
                    </a:lnL>
                    <a:lnR w="6350">
                      <a:solidFill>
                        <a:srgbClr val="79AC2C"/>
                      </a:solidFill>
                      <a:prstDash val="solid"/>
                    </a:lnR>
                    <a:lnT w="6350">
                      <a:solidFill>
                        <a:srgbClr val="79AC2C"/>
                      </a:solidFill>
                      <a:prstDash val="solid"/>
                    </a:lnT>
                    <a:lnB w="6350">
                      <a:solidFill>
                        <a:srgbClr val="79AC2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79AC2C"/>
                      </a:solidFill>
                      <a:prstDash val="solid"/>
                    </a:lnL>
                    <a:lnR w="6350">
                      <a:solidFill>
                        <a:srgbClr val="79AC2C"/>
                      </a:solidFill>
                      <a:prstDash val="solid"/>
                    </a:lnR>
                    <a:lnT w="6350">
                      <a:solidFill>
                        <a:srgbClr val="79AC2C"/>
                      </a:solidFill>
                      <a:prstDash val="solid"/>
                    </a:lnT>
                    <a:lnB w="6350">
                      <a:solidFill>
                        <a:srgbClr val="79AC2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79AC2C"/>
                      </a:solidFill>
                      <a:prstDash val="solid"/>
                    </a:lnL>
                    <a:lnR w="6350">
                      <a:solidFill>
                        <a:srgbClr val="79AC2C"/>
                      </a:solidFill>
                      <a:prstDash val="solid"/>
                    </a:lnR>
                    <a:lnT w="6350">
                      <a:solidFill>
                        <a:srgbClr val="79AC2C"/>
                      </a:solidFill>
                      <a:prstDash val="solid"/>
                    </a:lnT>
                    <a:lnB w="6350">
                      <a:solidFill>
                        <a:srgbClr val="79AC2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500">
                <a:tc gridSpan="4">
                  <a:txBody>
                    <a:bodyPr/>
                    <a:lstStyle/>
                    <a:p>
                      <a:pPr marL="50800">
                        <a:lnSpc>
                          <a:spcPct val="112000"/>
                        </a:lnSpc>
                        <a:spcBef>
                          <a:spcPts val="475"/>
                        </a:spcBef>
                      </a:pP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Warum?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79AC2C"/>
                      </a:solidFill>
                      <a:prstDash val="solid"/>
                    </a:lnL>
                    <a:lnR w="6350">
                      <a:solidFill>
                        <a:srgbClr val="79AC2C"/>
                      </a:solidFill>
                      <a:prstDash val="solid"/>
                    </a:lnR>
                    <a:lnT w="6350">
                      <a:solidFill>
                        <a:srgbClr val="79AC2C"/>
                      </a:solidFill>
                      <a:prstDash val="solid"/>
                    </a:lnT>
                    <a:lnB w="6350">
                      <a:solidFill>
                        <a:srgbClr val="79AC2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50800">
                        <a:lnSpc>
                          <a:spcPct val="112000"/>
                        </a:lnSpc>
                        <a:spcBef>
                          <a:spcPts val="1185"/>
                        </a:spcBef>
                      </a:pP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Welcher</a:t>
                      </a:r>
                      <a:r>
                        <a:rPr sz="1400" spc="-3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Text</a:t>
                      </a:r>
                      <a:r>
                        <a:rPr sz="1400" spc="-3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war</a:t>
                      </a:r>
                      <a:r>
                        <a:rPr sz="1400" spc="-25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sz="1400" spc="6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am</a:t>
                      </a:r>
                      <a:r>
                        <a:rPr sz="1400" spc="-3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sz="1400" spc="-1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schwersten?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50495" marB="0">
                    <a:lnL w="6350">
                      <a:solidFill>
                        <a:srgbClr val="79AC2C"/>
                      </a:solidFill>
                      <a:prstDash val="solid"/>
                    </a:lnL>
                    <a:lnR w="6350">
                      <a:solidFill>
                        <a:srgbClr val="79AC2C"/>
                      </a:solidFill>
                      <a:prstDash val="solid"/>
                    </a:lnR>
                    <a:lnT w="6350">
                      <a:solidFill>
                        <a:srgbClr val="79AC2C"/>
                      </a:solidFill>
                      <a:prstDash val="solid"/>
                    </a:lnT>
                    <a:lnB w="6350" cap="flat" cmpd="sng" algn="ctr">
                      <a:solidFill>
                        <a:srgbClr val="79A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79AC2C"/>
                      </a:solidFill>
                      <a:prstDash val="solid"/>
                    </a:lnL>
                    <a:lnR w="6350">
                      <a:solidFill>
                        <a:srgbClr val="79AC2C"/>
                      </a:solidFill>
                      <a:prstDash val="solid"/>
                    </a:lnR>
                    <a:lnT w="6350">
                      <a:solidFill>
                        <a:srgbClr val="79AC2C"/>
                      </a:solidFill>
                      <a:prstDash val="solid"/>
                    </a:lnT>
                    <a:lnB w="6350" cap="flat" cmpd="sng" algn="ctr">
                      <a:solidFill>
                        <a:srgbClr val="79A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79AC2C"/>
                      </a:solidFill>
                      <a:prstDash val="solid"/>
                    </a:lnL>
                    <a:lnR w="6350">
                      <a:solidFill>
                        <a:srgbClr val="79AC2C"/>
                      </a:solidFill>
                      <a:prstDash val="solid"/>
                    </a:lnR>
                    <a:lnT w="6350">
                      <a:solidFill>
                        <a:srgbClr val="79AC2C"/>
                      </a:solidFill>
                      <a:prstDash val="solid"/>
                    </a:lnT>
                    <a:lnB w="6350" cap="flat" cmpd="sng" algn="ctr">
                      <a:solidFill>
                        <a:srgbClr val="79A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79AC2C"/>
                      </a:solidFill>
                      <a:prstDash val="solid"/>
                    </a:lnL>
                    <a:lnR w="6350">
                      <a:solidFill>
                        <a:srgbClr val="79AC2C"/>
                      </a:solidFill>
                      <a:prstDash val="solid"/>
                    </a:lnR>
                    <a:lnT w="6350">
                      <a:solidFill>
                        <a:srgbClr val="79AC2C"/>
                      </a:solidFill>
                      <a:prstDash val="solid"/>
                    </a:lnT>
                    <a:lnB w="6350" cap="flat" cmpd="sng" algn="ctr">
                      <a:solidFill>
                        <a:srgbClr val="79A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0000">
                <a:tc gridSpan="4">
                  <a:txBody>
                    <a:bodyPr/>
                    <a:lstStyle/>
                    <a:p>
                      <a:pPr marL="50800">
                        <a:lnSpc>
                          <a:spcPct val="112000"/>
                        </a:lnSpc>
                        <a:spcBef>
                          <a:spcPts val="1185"/>
                        </a:spcBef>
                      </a:pPr>
                      <a:r>
                        <a:rPr lang="de-DE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Warum?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50495" marB="0">
                    <a:lnL w="6350">
                      <a:solidFill>
                        <a:srgbClr val="79AC2C"/>
                      </a:solidFill>
                      <a:prstDash val="solid"/>
                    </a:lnL>
                    <a:lnR w="6350">
                      <a:solidFill>
                        <a:srgbClr val="79AC2C"/>
                      </a:solidFill>
                      <a:prstDash val="solid"/>
                    </a:lnR>
                    <a:lnT w="6350" cap="flat" cmpd="sng" algn="ctr">
                      <a:solidFill>
                        <a:srgbClr val="79A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79A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9A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A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79A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9A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A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79A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79AC2C"/>
                      </a:solidFill>
                      <a:prstDash val="solid"/>
                    </a:lnR>
                    <a:lnT w="6350" cap="flat" cmpd="sng" algn="ctr">
                      <a:solidFill>
                        <a:srgbClr val="79A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A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29624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50800">
                        <a:lnSpc>
                          <a:spcPct val="112000"/>
                        </a:lnSpc>
                        <a:spcBef>
                          <a:spcPts val="1185"/>
                        </a:spcBef>
                      </a:pPr>
                      <a:r>
                        <a:rPr lang="de-DE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Welcher Text hilft Emilia am besten, </a:t>
                      </a:r>
                      <a:br>
                        <a:rPr lang="de-DE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de-DE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die Fragen zu beantworten? 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50495" marB="0">
                    <a:lnL w="6350">
                      <a:solidFill>
                        <a:srgbClr val="79AC2C"/>
                      </a:solidFill>
                      <a:prstDash val="solid"/>
                    </a:lnL>
                    <a:lnR w="6350" cap="flat" cmpd="sng" algn="ctr">
                      <a:solidFill>
                        <a:srgbClr val="79A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79AC2C"/>
                      </a:solidFill>
                      <a:prstDash val="solid"/>
                    </a:lnT>
                    <a:lnB w="6350" cap="flat" cmpd="sng" algn="ctr">
                      <a:solidFill>
                        <a:srgbClr val="79A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79A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9A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79AC2C"/>
                      </a:solidFill>
                      <a:prstDash val="solid"/>
                    </a:lnT>
                    <a:lnB w="6350" cap="flat" cmpd="sng" algn="ctr">
                      <a:solidFill>
                        <a:srgbClr val="79A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79A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9A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79AC2C"/>
                      </a:solidFill>
                      <a:prstDash val="solid"/>
                    </a:lnT>
                    <a:lnB w="6350" cap="flat" cmpd="sng" algn="ctr">
                      <a:solidFill>
                        <a:srgbClr val="79A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79A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79AC2C"/>
                      </a:solidFill>
                      <a:prstDash val="solid"/>
                    </a:lnR>
                    <a:lnT w="6350">
                      <a:solidFill>
                        <a:srgbClr val="79AC2C"/>
                      </a:solidFill>
                      <a:prstDash val="solid"/>
                    </a:lnT>
                    <a:lnB w="6350" cap="flat" cmpd="sng" algn="ctr">
                      <a:solidFill>
                        <a:srgbClr val="79A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25682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50800">
                        <a:lnSpc>
                          <a:spcPct val="112000"/>
                        </a:lnSpc>
                        <a:spcBef>
                          <a:spcPts val="1185"/>
                        </a:spcBef>
                      </a:pPr>
                      <a:r>
                        <a:rPr lang="de-DE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Warum?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50495" marB="0">
                    <a:lnL w="6350">
                      <a:solidFill>
                        <a:srgbClr val="79AC2C"/>
                      </a:solidFill>
                      <a:prstDash val="solid"/>
                    </a:lnL>
                    <a:lnR w="6350" cap="flat" cmpd="sng" algn="ctr">
                      <a:solidFill>
                        <a:srgbClr val="79A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79AC2C"/>
                      </a:solidFill>
                      <a:prstDash val="solid"/>
                    </a:lnT>
                    <a:lnB w="6350">
                      <a:solidFill>
                        <a:srgbClr val="79AC2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79A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9A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79AC2C"/>
                      </a:solidFill>
                      <a:prstDash val="solid"/>
                    </a:lnT>
                    <a:lnB w="6350">
                      <a:solidFill>
                        <a:srgbClr val="79AC2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79A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9A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79AC2C"/>
                      </a:solidFill>
                      <a:prstDash val="solid"/>
                    </a:lnT>
                    <a:lnB w="6350">
                      <a:solidFill>
                        <a:srgbClr val="79AC2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79AC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79AC2C"/>
                      </a:solidFill>
                      <a:prstDash val="solid"/>
                    </a:lnR>
                    <a:lnT w="6350">
                      <a:solidFill>
                        <a:srgbClr val="79AC2C"/>
                      </a:solidFill>
                      <a:prstDash val="solid"/>
                    </a:lnT>
                    <a:lnB w="6350">
                      <a:solidFill>
                        <a:srgbClr val="79AC2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864261"/>
                  </a:ext>
                </a:extLst>
              </a:tr>
            </a:tbl>
          </a:graphicData>
        </a:graphic>
      </p:graphicFrame>
      <p:sp>
        <p:nvSpPr>
          <p:cNvPr id="22" name="object 6">
            <a:extLst>
              <a:ext uri="{FF2B5EF4-FFF2-40B4-BE49-F238E27FC236}">
                <a16:creationId xmlns:a16="http://schemas.microsoft.com/office/drawing/2014/main" id="{7202EEA5-20C4-17A6-BBD7-D440446A2B6F}"/>
              </a:ext>
            </a:extLst>
          </p:cNvPr>
          <p:cNvSpPr/>
          <p:nvPr/>
        </p:nvSpPr>
        <p:spPr>
          <a:xfrm>
            <a:off x="4683492" y="2323707"/>
            <a:ext cx="539750" cy="436245"/>
          </a:xfrm>
          <a:custGeom>
            <a:avLst/>
            <a:gdLst/>
            <a:ahLst/>
            <a:cxnLst/>
            <a:rect l="l" t="t" r="r" b="b"/>
            <a:pathLst>
              <a:path w="539750" h="436244">
                <a:moveTo>
                  <a:pt x="355971" y="0"/>
                </a:moveTo>
                <a:lnTo>
                  <a:pt x="303768" y="7264"/>
                </a:lnTo>
                <a:lnTo>
                  <a:pt x="251895" y="15034"/>
                </a:lnTo>
                <a:lnTo>
                  <a:pt x="200217" y="23233"/>
                </a:lnTo>
                <a:lnTo>
                  <a:pt x="148596" y="31781"/>
                </a:lnTo>
                <a:lnTo>
                  <a:pt x="44986" y="49618"/>
                </a:lnTo>
                <a:lnTo>
                  <a:pt x="13092" y="74992"/>
                </a:lnTo>
                <a:lnTo>
                  <a:pt x="0" y="102725"/>
                </a:lnTo>
                <a:lnTo>
                  <a:pt x="3810" y="132556"/>
                </a:lnTo>
                <a:lnTo>
                  <a:pt x="22621" y="164223"/>
                </a:lnTo>
                <a:lnTo>
                  <a:pt x="7782" y="185581"/>
                </a:lnTo>
                <a:lnTo>
                  <a:pt x="871" y="209297"/>
                </a:lnTo>
                <a:lnTo>
                  <a:pt x="4835" y="236159"/>
                </a:lnTo>
                <a:lnTo>
                  <a:pt x="22621" y="266953"/>
                </a:lnTo>
                <a:lnTo>
                  <a:pt x="6058" y="293279"/>
                </a:lnTo>
                <a:lnTo>
                  <a:pt x="173" y="319803"/>
                </a:lnTo>
                <a:lnTo>
                  <a:pt x="6210" y="346458"/>
                </a:lnTo>
                <a:lnTo>
                  <a:pt x="25415" y="373176"/>
                </a:lnTo>
                <a:lnTo>
                  <a:pt x="105781" y="399824"/>
                </a:lnTo>
                <a:lnTo>
                  <a:pt x="186147" y="426986"/>
                </a:lnTo>
                <a:lnTo>
                  <a:pt x="207957" y="433815"/>
                </a:lnTo>
                <a:lnTo>
                  <a:pt x="226947" y="435989"/>
                </a:lnTo>
                <a:lnTo>
                  <a:pt x="245806" y="434360"/>
                </a:lnTo>
                <a:lnTo>
                  <a:pt x="267223" y="429780"/>
                </a:lnTo>
                <a:lnTo>
                  <a:pt x="525795" y="367588"/>
                </a:lnTo>
                <a:lnTo>
                  <a:pt x="527027" y="362457"/>
                </a:lnTo>
                <a:lnTo>
                  <a:pt x="524654" y="352739"/>
                </a:lnTo>
                <a:lnTo>
                  <a:pt x="519007" y="343807"/>
                </a:lnTo>
                <a:lnTo>
                  <a:pt x="510416" y="341033"/>
                </a:lnTo>
                <a:lnTo>
                  <a:pt x="268620" y="393445"/>
                </a:lnTo>
                <a:lnTo>
                  <a:pt x="244320" y="399885"/>
                </a:lnTo>
                <a:lnTo>
                  <a:pt x="222577" y="401478"/>
                </a:lnTo>
                <a:lnTo>
                  <a:pt x="201491" y="398357"/>
                </a:lnTo>
                <a:lnTo>
                  <a:pt x="179162" y="390651"/>
                </a:lnTo>
                <a:lnTo>
                  <a:pt x="46383" y="346621"/>
                </a:lnTo>
                <a:lnTo>
                  <a:pt x="32766" y="327697"/>
                </a:lnTo>
                <a:lnTo>
                  <a:pt x="32318" y="310019"/>
                </a:lnTo>
                <a:lnTo>
                  <a:pt x="44319" y="295618"/>
                </a:lnTo>
                <a:lnTo>
                  <a:pt x="68049" y="286524"/>
                </a:lnTo>
                <a:lnTo>
                  <a:pt x="97943" y="295847"/>
                </a:lnTo>
                <a:lnTo>
                  <a:pt x="159046" y="314235"/>
                </a:lnTo>
                <a:lnTo>
                  <a:pt x="188941" y="323557"/>
                </a:lnTo>
                <a:lnTo>
                  <a:pt x="208696" y="330637"/>
                </a:lnTo>
                <a:lnTo>
                  <a:pt x="230090" y="332473"/>
                </a:lnTo>
                <a:lnTo>
                  <a:pt x="252925" y="329851"/>
                </a:lnTo>
                <a:lnTo>
                  <a:pt x="277002" y="323557"/>
                </a:lnTo>
                <a:lnTo>
                  <a:pt x="495734" y="271843"/>
                </a:lnTo>
                <a:lnTo>
                  <a:pt x="524386" y="265556"/>
                </a:lnTo>
                <a:lnTo>
                  <a:pt x="523611" y="254624"/>
                </a:lnTo>
                <a:lnTo>
                  <a:pt x="521330" y="245725"/>
                </a:lnTo>
                <a:lnTo>
                  <a:pt x="517608" y="240103"/>
                </a:lnTo>
                <a:lnTo>
                  <a:pt x="512511" y="239001"/>
                </a:lnTo>
                <a:lnTo>
                  <a:pt x="263020" y="294208"/>
                </a:lnTo>
                <a:lnTo>
                  <a:pt x="247158" y="298170"/>
                </a:lnTo>
                <a:lnTo>
                  <a:pt x="228868" y="298137"/>
                </a:lnTo>
                <a:lnTo>
                  <a:pt x="191049" y="290017"/>
                </a:lnTo>
                <a:lnTo>
                  <a:pt x="44986" y="242493"/>
                </a:lnTo>
                <a:lnTo>
                  <a:pt x="28913" y="208865"/>
                </a:lnTo>
                <a:lnTo>
                  <a:pt x="40269" y="191296"/>
                </a:lnTo>
                <a:lnTo>
                  <a:pt x="63160" y="185191"/>
                </a:lnTo>
                <a:lnTo>
                  <a:pt x="85474" y="191021"/>
                </a:lnTo>
                <a:lnTo>
                  <a:pt x="121156" y="203009"/>
                </a:lnTo>
                <a:lnTo>
                  <a:pt x="183353" y="225018"/>
                </a:lnTo>
                <a:lnTo>
                  <a:pt x="207135" y="231028"/>
                </a:lnTo>
                <a:lnTo>
                  <a:pt x="262568" y="226793"/>
                </a:lnTo>
                <a:lnTo>
                  <a:pt x="528589" y="164223"/>
                </a:lnTo>
                <a:lnTo>
                  <a:pt x="529844" y="158644"/>
                </a:lnTo>
                <a:lnTo>
                  <a:pt x="527103" y="147366"/>
                </a:lnTo>
                <a:lnTo>
                  <a:pt x="520038" y="137004"/>
                </a:lnTo>
                <a:lnTo>
                  <a:pt x="508320" y="134175"/>
                </a:lnTo>
                <a:lnTo>
                  <a:pt x="250936" y="191401"/>
                </a:lnTo>
                <a:lnTo>
                  <a:pt x="233060" y="193660"/>
                </a:lnTo>
                <a:lnTo>
                  <a:pt x="170655" y="184052"/>
                </a:lnTo>
                <a:lnTo>
                  <a:pt x="121592" y="166319"/>
                </a:lnTo>
                <a:lnTo>
                  <a:pt x="74235" y="148062"/>
                </a:lnTo>
                <a:lnTo>
                  <a:pt x="37023" y="122608"/>
                </a:lnTo>
                <a:lnTo>
                  <a:pt x="36160" y="105781"/>
                </a:lnTo>
                <a:lnTo>
                  <a:pt x="47222" y="91969"/>
                </a:lnTo>
                <a:lnTo>
                  <a:pt x="70145" y="85953"/>
                </a:lnTo>
                <a:lnTo>
                  <a:pt x="89622" y="90746"/>
                </a:lnTo>
                <a:lnTo>
                  <a:pt x="119584" y="101763"/>
                </a:lnTo>
                <a:lnTo>
                  <a:pt x="150335" y="113958"/>
                </a:lnTo>
                <a:lnTo>
                  <a:pt x="172177" y="122288"/>
                </a:lnTo>
                <a:lnTo>
                  <a:pt x="203146" y="131343"/>
                </a:lnTo>
                <a:lnTo>
                  <a:pt x="230182" y="132862"/>
                </a:lnTo>
                <a:lnTo>
                  <a:pt x="255121" y="129269"/>
                </a:lnTo>
                <a:lnTo>
                  <a:pt x="279796" y="122986"/>
                </a:lnTo>
                <a:lnTo>
                  <a:pt x="330364" y="109328"/>
                </a:lnTo>
                <a:lnTo>
                  <a:pt x="382442" y="95533"/>
                </a:lnTo>
                <a:lnTo>
                  <a:pt x="435024" y="82138"/>
                </a:lnTo>
                <a:lnTo>
                  <a:pt x="487102" y="69681"/>
                </a:lnTo>
                <a:lnTo>
                  <a:pt x="537670" y="58699"/>
                </a:lnTo>
                <a:lnTo>
                  <a:pt x="539220" y="51788"/>
                </a:lnTo>
                <a:lnTo>
                  <a:pt x="535924" y="39571"/>
                </a:lnTo>
                <a:lnTo>
                  <a:pt x="531580" y="28533"/>
                </a:lnTo>
                <a:lnTo>
                  <a:pt x="529986" y="25158"/>
                </a:lnTo>
                <a:lnTo>
                  <a:pt x="503386" y="22406"/>
                </a:lnTo>
                <a:lnTo>
                  <a:pt x="443503" y="13627"/>
                </a:lnTo>
                <a:lnTo>
                  <a:pt x="355971" y="0"/>
                </a:lnTo>
                <a:close/>
              </a:path>
            </a:pathLst>
          </a:custGeom>
          <a:solidFill>
            <a:srgbClr val="E0E4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7">
            <a:extLst>
              <a:ext uri="{FF2B5EF4-FFF2-40B4-BE49-F238E27FC236}">
                <a16:creationId xmlns:a16="http://schemas.microsoft.com/office/drawing/2014/main" id="{AE993FC4-45C2-A151-3EA2-80AF6B7C1782}"/>
              </a:ext>
            </a:extLst>
          </p:cNvPr>
          <p:cNvSpPr/>
          <p:nvPr/>
        </p:nvSpPr>
        <p:spPr>
          <a:xfrm>
            <a:off x="5511006" y="2334708"/>
            <a:ext cx="540385" cy="425450"/>
          </a:xfrm>
          <a:custGeom>
            <a:avLst/>
            <a:gdLst/>
            <a:ahLst/>
            <a:cxnLst/>
            <a:rect l="l" t="t" r="r" b="b"/>
            <a:pathLst>
              <a:path w="540385" h="425450">
                <a:moveTo>
                  <a:pt x="443775" y="0"/>
                </a:moveTo>
                <a:lnTo>
                  <a:pt x="96074" y="0"/>
                </a:lnTo>
                <a:lnTo>
                  <a:pt x="73518" y="4554"/>
                </a:lnTo>
                <a:lnTo>
                  <a:pt x="55097" y="16975"/>
                </a:lnTo>
                <a:lnTo>
                  <a:pt x="42678" y="35399"/>
                </a:lnTo>
                <a:lnTo>
                  <a:pt x="38124" y="57962"/>
                </a:lnTo>
                <a:lnTo>
                  <a:pt x="38124" y="312547"/>
                </a:lnTo>
                <a:lnTo>
                  <a:pt x="18472" y="324524"/>
                </a:lnTo>
                <a:lnTo>
                  <a:pt x="5391" y="342482"/>
                </a:lnTo>
                <a:lnTo>
                  <a:pt x="0" y="364033"/>
                </a:lnTo>
                <a:lnTo>
                  <a:pt x="3346" y="386334"/>
                </a:lnTo>
                <a:lnTo>
                  <a:pt x="39943" y="422134"/>
                </a:lnTo>
                <a:lnTo>
                  <a:pt x="57441" y="424980"/>
                </a:lnTo>
                <a:lnTo>
                  <a:pt x="482408" y="424980"/>
                </a:lnTo>
                <a:lnTo>
                  <a:pt x="504929" y="420247"/>
                </a:lnTo>
                <a:lnTo>
                  <a:pt x="523251" y="407682"/>
                </a:lnTo>
                <a:lnTo>
                  <a:pt x="535525" y="389164"/>
                </a:lnTo>
                <a:lnTo>
                  <a:pt x="535985" y="386791"/>
                </a:lnTo>
                <a:lnTo>
                  <a:pt x="536074" y="386334"/>
                </a:lnTo>
                <a:lnTo>
                  <a:pt x="57441" y="386334"/>
                </a:lnTo>
                <a:lnTo>
                  <a:pt x="49922" y="384815"/>
                </a:lnTo>
                <a:lnTo>
                  <a:pt x="43782" y="380676"/>
                </a:lnTo>
                <a:lnTo>
                  <a:pt x="39642" y="374536"/>
                </a:lnTo>
                <a:lnTo>
                  <a:pt x="38124" y="367017"/>
                </a:lnTo>
                <a:lnTo>
                  <a:pt x="39642" y="359498"/>
                </a:lnTo>
                <a:lnTo>
                  <a:pt x="43782" y="353358"/>
                </a:lnTo>
                <a:lnTo>
                  <a:pt x="49922" y="349218"/>
                </a:lnTo>
                <a:lnTo>
                  <a:pt x="57441" y="347700"/>
                </a:lnTo>
                <a:lnTo>
                  <a:pt x="536374" y="347700"/>
                </a:lnTo>
                <a:lnTo>
                  <a:pt x="529285" y="333573"/>
                </a:lnTo>
                <a:lnTo>
                  <a:pt x="517271" y="321065"/>
                </a:lnTo>
                <a:lnTo>
                  <a:pt x="501725" y="312547"/>
                </a:lnTo>
                <a:lnTo>
                  <a:pt x="501725" y="57962"/>
                </a:lnTo>
                <a:lnTo>
                  <a:pt x="497171" y="35399"/>
                </a:lnTo>
                <a:lnTo>
                  <a:pt x="484751" y="16975"/>
                </a:lnTo>
                <a:lnTo>
                  <a:pt x="466331" y="4554"/>
                </a:lnTo>
                <a:lnTo>
                  <a:pt x="443775" y="0"/>
                </a:lnTo>
                <a:close/>
              </a:path>
              <a:path w="540385" h="425450">
                <a:moveTo>
                  <a:pt x="536374" y="347700"/>
                </a:moveTo>
                <a:lnTo>
                  <a:pt x="482408" y="347700"/>
                </a:lnTo>
                <a:lnTo>
                  <a:pt x="489927" y="349218"/>
                </a:lnTo>
                <a:lnTo>
                  <a:pt x="496067" y="353358"/>
                </a:lnTo>
                <a:lnTo>
                  <a:pt x="500207" y="359498"/>
                </a:lnTo>
                <a:lnTo>
                  <a:pt x="501635" y="366572"/>
                </a:lnTo>
                <a:lnTo>
                  <a:pt x="501725" y="367017"/>
                </a:lnTo>
                <a:lnTo>
                  <a:pt x="500207" y="374536"/>
                </a:lnTo>
                <a:lnTo>
                  <a:pt x="496067" y="380676"/>
                </a:lnTo>
                <a:lnTo>
                  <a:pt x="489927" y="384815"/>
                </a:lnTo>
                <a:lnTo>
                  <a:pt x="482408" y="386334"/>
                </a:lnTo>
                <a:lnTo>
                  <a:pt x="536074" y="386334"/>
                </a:lnTo>
                <a:lnTo>
                  <a:pt x="539815" y="367017"/>
                </a:lnTo>
                <a:lnTo>
                  <a:pt x="539901" y="366572"/>
                </a:lnTo>
                <a:lnTo>
                  <a:pt x="537086" y="349218"/>
                </a:lnTo>
                <a:lnTo>
                  <a:pt x="537063" y="349074"/>
                </a:lnTo>
                <a:lnTo>
                  <a:pt x="536374" y="347700"/>
                </a:lnTo>
                <a:close/>
              </a:path>
            </a:pathLst>
          </a:custGeom>
          <a:solidFill>
            <a:srgbClr val="E0E4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Abschlusszeichen 29">
            <a:extLst>
              <a:ext uri="{FF2B5EF4-FFF2-40B4-BE49-F238E27FC236}">
                <a16:creationId xmlns:a16="http://schemas.microsoft.com/office/drawing/2014/main" id="{8287C285-CD2E-6829-70CD-BA87C82BEF81}"/>
              </a:ext>
            </a:extLst>
          </p:cNvPr>
          <p:cNvSpPr/>
          <p:nvPr/>
        </p:nvSpPr>
        <p:spPr>
          <a:xfrm>
            <a:off x="4603323" y="2920757"/>
            <a:ext cx="700088" cy="278795"/>
          </a:xfrm>
          <a:prstGeom prst="flowChartTerminator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 1</a:t>
            </a:r>
          </a:p>
        </p:txBody>
      </p:sp>
      <p:sp>
        <p:nvSpPr>
          <p:cNvPr id="31" name="Abschlusszeichen 30">
            <a:extLst>
              <a:ext uri="{FF2B5EF4-FFF2-40B4-BE49-F238E27FC236}">
                <a16:creationId xmlns:a16="http://schemas.microsoft.com/office/drawing/2014/main" id="{79F02370-0C46-C9C4-FDF7-ADC3E921256E}"/>
              </a:ext>
            </a:extLst>
          </p:cNvPr>
          <p:cNvSpPr/>
          <p:nvPr/>
        </p:nvSpPr>
        <p:spPr>
          <a:xfrm>
            <a:off x="5431154" y="2920756"/>
            <a:ext cx="700088" cy="278795"/>
          </a:xfrm>
          <a:prstGeom prst="flowChartTerminator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 2</a:t>
            </a:r>
          </a:p>
        </p:txBody>
      </p:sp>
      <p:sp>
        <p:nvSpPr>
          <p:cNvPr id="32" name="Abschlusszeichen 31">
            <a:extLst>
              <a:ext uri="{FF2B5EF4-FFF2-40B4-BE49-F238E27FC236}">
                <a16:creationId xmlns:a16="http://schemas.microsoft.com/office/drawing/2014/main" id="{01347D81-ECD4-51BE-680C-2B6C87C5070E}"/>
              </a:ext>
            </a:extLst>
          </p:cNvPr>
          <p:cNvSpPr/>
          <p:nvPr/>
        </p:nvSpPr>
        <p:spPr>
          <a:xfrm>
            <a:off x="6273011" y="2920755"/>
            <a:ext cx="700088" cy="278795"/>
          </a:xfrm>
          <a:prstGeom prst="flowChartTerminator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 3</a:t>
            </a: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E7F85C09-3853-7328-0ED0-394C9E55F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000" y="1246484"/>
            <a:ext cx="576746" cy="576746"/>
          </a:xfrm>
          <a:prstGeom prst="rect">
            <a:avLst/>
          </a:prstGeom>
        </p:spPr>
      </p:pic>
      <p:sp>
        <p:nvSpPr>
          <p:cNvPr id="38" name="Textplatzhalter 6">
            <a:extLst>
              <a:ext uri="{FF2B5EF4-FFF2-40B4-BE49-F238E27FC236}">
                <a16:creationId xmlns:a16="http://schemas.microsoft.com/office/drawing/2014/main" id="{35B6A03F-99C8-1AF3-8600-B060E3D72C51}"/>
              </a:ext>
            </a:extLst>
          </p:cNvPr>
          <p:cNvSpPr txBox="1">
            <a:spLocks/>
          </p:cNvSpPr>
          <p:nvPr/>
        </p:nvSpPr>
        <p:spPr>
          <a:xfrm>
            <a:off x="1288146" y="1246484"/>
            <a:ext cx="5591062" cy="7261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3175">
              <a:lnSpc>
                <a:spcPct val="112000"/>
              </a:lnSpc>
              <a:spcBef>
                <a:spcPts val="100"/>
              </a:spcBef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Folgenden Fragen können dir helfen, die Texte besser einzuschätzen. Kreuze an, welcher Text am besten zur Frage passt. Schreibe auf, warum du das denkst.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E347E061-1265-63BB-34E7-086869E60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000" y="8471042"/>
            <a:ext cx="576746" cy="576746"/>
          </a:xfrm>
          <a:prstGeom prst="rect">
            <a:avLst/>
          </a:prstGeom>
        </p:spPr>
      </p:pic>
      <p:sp>
        <p:nvSpPr>
          <p:cNvPr id="40" name="Textplatzhalter 6">
            <a:extLst>
              <a:ext uri="{FF2B5EF4-FFF2-40B4-BE49-F238E27FC236}">
                <a16:creationId xmlns:a16="http://schemas.microsoft.com/office/drawing/2014/main" id="{882A9933-9420-4365-BAFC-6845DB4EA648}"/>
              </a:ext>
            </a:extLst>
          </p:cNvPr>
          <p:cNvSpPr txBox="1">
            <a:spLocks/>
          </p:cNvSpPr>
          <p:nvPr/>
        </p:nvSpPr>
        <p:spPr>
          <a:xfrm>
            <a:off x="1288146" y="8471042"/>
            <a:ext cx="5591062" cy="20846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3175">
              <a:lnSpc>
                <a:spcPct val="112000"/>
              </a:lnSpc>
              <a:spcBef>
                <a:spcPts val="100"/>
              </a:spcBef>
              <a:spcAft>
                <a:spcPts val="600"/>
              </a:spcAft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Worauf willst du in Zukunft achten, wenn du einen Text auswählst? Kreuze an:</a:t>
            </a:r>
          </a:p>
          <a:p>
            <a:pPr marL="365125" marR="5080" indent="-352425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>
                <a:srgbClr val="70A821"/>
              </a:buClr>
              <a:buSzPct val="120000"/>
              <a:buFont typeface="Systemschrift Normal"/>
              <a:buChar char="⃝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verstehe die Wörter und den Text.</a:t>
            </a:r>
          </a:p>
          <a:p>
            <a:pPr marL="365125" marR="5080" indent="-352425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>
                <a:srgbClr val="70A821"/>
              </a:buClr>
              <a:buSzPct val="120000"/>
              <a:buFont typeface="Systemschrift Normal"/>
              <a:buChar char="⃝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Text ist möglichst kurz.</a:t>
            </a:r>
          </a:p>
          <a:p>
            <a:pPr marL="365125" marR="5080" indent="-352425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>
                <a:srgbClr val="70A821"/>
              </a:buClr>
              <a:buSzPct val="120000"/>
              <a:buFont typeface="Systemschrift Normal"/>
              <a:buChar char="⃝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 Text finde ich Antworten auf meine Fragen.</a:t>
            </a:r>
          </a:p>
          <a:p>
            <a:pPr marL="365125" marR="5080" indent="-352425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>
                <a:srgbClr val="70A821"/>
              </a:buClr>
              <a:buSzPct val="120000"/>
              <a:buFont typeface="Systemschrift Normal"/>
              <a:buChar char="⃝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kenne die Quelle des Textes.</a:t>
            </a:r>
          </a:p>
          <a:p>
            <a:pPr marL="365125" marR="5080" indent="-352425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>
                <a:srgbClr val="70A821"/>
              </a:buClr>
              <a:buSzPct val="120000"/>
              <a:buFont typeface="Systemschrift Normal"/>
              <a:buChar char="⃝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Text bringt mich zum Lachen.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99F64C98-69AF-109B-2C4E-B4422A070B67}"/>
              </a:ext>
            </a:extLst>
          </p:cNvPr>
          <p:cNvSpPr txBox="1"/>
          <p:nvPr/>
        </p:nvSpPr>
        <p:spPr>
          <a:xfrm>
            <a:off x="6950659" y="10180497"/>
            <a:ext cx="4572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900" b="1" dirty="0">
                <a:solidFill>
                  <a:srgbClr val="70A8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pic>
        <p:nvPicPr>
          <p:cNvPr id="3" name="Grafik 2" descr="Ein Bild, das Kreis, Grafiken, Design enthält.&#10;&#10;KI-generierte Inhalte können fehlerhaft sein.">
            <a:extLst>
              <a:ext uri="{FF2B5EF4-FFF2-40B4-BE49-F238E27FC236}">
                <a16:creationId xmlns:a16="http://schemas.microsoft.com/office/drawing/2014/main" id="{CC290B15-016B-C194-F969-C21CC682F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934" y="2313842"/>
            <a:ext cx="583300" cy="47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07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JP Kids">
      <a:dk1>
        <a:srgbClr val="000000"/>
      </a:dk1>
      <a:lt1>
        <a:srgbClr val="FFFFFF"/>
      </a:lt1>
      <a:dk2>
        <a:srgbClr val="416169"/>
      </a:dk2>
      <a:lt2>
        <a:srgbClr val="EF7D00"/>
      </a:lt2>
      <a:accent1>
        <a:srgbClr val="0CAF8F"/>
      </a:accent1>
      <a:accent2>
        <a:srgbClr val="694C89"/>
      </a:accent2>
      <a:accent3>
        <a:srgbClr val="70A822"/>
      </a:accent3>
      <a:accent4>
        <a:srgbClr val="245399"/>
      </a:accent4>
      <a:accent5>
        <a:srgbClr val="B3115B"/>
      </a:accent5>
      <a:accent6>
        <a:srgbClr val="13A8D6"/>
      </a:accent6>
      <a:hlink>
        <a:srgbClr val="000000"/>
      </a:hlink>
      <a:folHlink>
        <a:srgbClr val="0000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>
              <a:lumMod val="40000"/>
              <a:lumOff val="60000"/>
            </a:schemeClr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̈bung 1_Wo findest du Antworten" id="{3ADBB60C-05E6-F84B-9C01-EAC58402086A}" vid="{74695AB3-B164-1347-8872-7CDCF1331D4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B3805B85A60C489183F7B1A68EACE1" ma:contentTypeVersion="13" ma:contentTypeDescription="Ein neues Dokument erstellen." ma:contentTypeScope="" ma:versionID="3e84c5dc38d4d3f6a9eee50b11b700ee">
  <xsd:schema xmlns:xsd="http://www.w3.org/2001/XMLSchema" xmlns:xs="http://www.w3.org/2001/XMLSchema" xmlns:p="http://schemas.microsoft.com/office/2006/metadata/properties" xmlns:ns2="52806471-2cc8-4125-b85b-4fac380c6b8c" xmlns:ns3="be442d10-d911-4372-a859-a1514b63a75b" targetNamespace="http://schemas.microsoft.com/office/2006/metadata/properties" ma:root="true" ma:fieldsID="1e383c85046acc7aecc91330e764a5fe" ns2:_="" ns3:_="">
    <xsd:import namespace="52806471-2cc8-4125-b85b-4fac380c6b8c"/>
    <xsd:import namespace="be442d10-d911-4372-a859-a1514b63a7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806471-2cc8-4125-b85b-4fac380c6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97274645-6c63-4aa2-82a7-6c546a9714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42d10-d911-4372-a859-a1514b63a75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c7744ce-4575-4212-a4ef-f6e6bfd1f8f9}" ma:internalName="TaxCatchAll" ma:showField="CatchAllData" ma:web="be442d10-d911-4372-a859-a1514b63a7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806471-2cc8-4125-b85b-4fac380c6b8c">
      <Terms xmlns="http://schemas.microsoft.com/office/infopath/2007/PartnerControls"/>
    </lcf76f155ced4ddcb4097134ff3c332f>
    <TaxCatchAll xmlns="be442d10-d911-4372-a859-a1514b63a75b" xsi:nil="true"/>
  </documentManagement>
</p:properties>
</file>

<file path=customXml/itemProps1.xml><?xml version="1.0" encoding="utf-8"?>
<ds:datastoreItem xmlns:ds="http://schemas.openxmlformats.org/officeDocument/2006/customXml" ds:itemID="{9239B9F3-CBDE-49D7-9E94-AFDA9A089C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1DA1CC-D8DE-49B4-9113-24092174FA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806471-2cc8-4125-b85b-4fac380c6b8c"/>
    <ds:schemaRef ds:uri="be442d10-d911-4372-a859-a1514b63a7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945B88-FCAA-4D4C-9EA8-03F824D25F91}">
  <ds:schemaRefs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be442d10-d911-4372-a859-a1514b63a75b"/>
    <ds:schemaRef ds:uri="52806471-2cc8-4125-b85b-4fac380c6b8c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571</Words>
  <Application>Microsoft Macintosh PowerPoint</Application>
  <PresentationFormat>Benutzerdefiniert</PresentationFormat>
  <Paragraphs>49</Paragraphs>
  <Slides>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Aptos</vt:lpstr>
      <vt:lpstr>Arial</vt:lpstr>
      <vt:lpstr>Helvetica</vt:lpstr>
      <vt:lpstr>Systemschrift Normal</vt:lpstr>
      <vt:lpstr>Verdana</vt:lpstr>
      <vt:lpstr>Office</vt:lpstr>
      <vt:lpstr>Wo findest du Antworten?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Simon, Alena</dc:creator>
  <cp:keywords/>
  <dc:description>generated using python-pptx</dc:description>
  <cp:lastModifiedBy>Simon, Alena</cp:lastModifiedBy>
  <cp:revision>5</cp:revision>
  <dcterms:created xsi:type="dcterms:W3CDTF">2026-02-20T08:43:48Z</dcterms:created>
  <dcterms:modified xsi:type="dcterms:W3CDTF">2026-03-02T13:06:53Z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0x01010086B3805B85A60C489183F7B1A68EACE1</vt:lpwstr>
  </property>
  <property fmtid="{D5CDD505-2E9C-101B-9397-08002B2CF9AE}" pid="3" name="MediaServiceImageTags">
    <vt:lpwstr/>
  </property>
</Properties>
</file>