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5399"/>
    <a:srgbClr val="EEEFF8"/>
    <a:srgbClr val="8C8C8C"/>
    <a:srgbClr val="E3E3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65"/>
    <p:restoredTop sz="97741"/>
  </p:normalViewPr>
  <p:slideViewPr>
    <p:cSldViewPr snapToGrid="0" snapToObjects="1">
      <p:cViewPr varScale="1">
        <p:scale>
          <a:sx n="66" d="100"/>
          <a:sy n="66" d="100"/>
        </p:scale>
        <p:origin x="856" y="20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50FB7-2999-8441-93B6-D0A1B5525EA2}" type="datetimeFigureOut">
              <a:rPr lang="en-GB" smtClean="0"/>
              <a:t>20/02/2026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3D86-F19A-F140-8D71-F7A74C5F1B4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98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43D86-F19A-F140-8D71-F7A74C5F1B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36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00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E7C210-A86B-0135-AD48-67F52E94E9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774" y="2052000"/>
            <a:ext cx="6842125" cy="576745"/>
          </a:xfrm>
        </p:spPr>
        <p:txBody>
          <a:bodyPr/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23" name="Titel 22">
            <a:extLst>
              <a:ext uri="{FF2B5EF4-FFF2-40B4-BE49-F238E27FC236}">
                <a16:creationId xmlns:a16="http://schemas.microsoft.com/office/drawing/2014/main" id="{F43D722F-2A48-1827-47BA-D53E6BE0D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1260221"/>
            <a:ext cx="6842125" cy="7110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00647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D247FAD-9EBA-817F-3CCC-D84B96A39A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000" y="360000"/>
            <a:ext cx="6840000" cy="711089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FBBECD-21AB-4CF2-DA23-FC6DBF5D4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4" y="2052000"/>
            <a:ext cx="6842125" cy="5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641FC9B6-D38A-67E5-841B-E46586B0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4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 userDrawn="1">
          <p15:clr>
            <a:srgbClr val="F26B43"/>
          </p15:clr>
        </p15:guide>
        <p15:guide id="2" pos="4536" userDrawn="1">
          <p15:clr>
            <a:srgbClr val="F26B43"/>
          </p15:clr>
        </p15:guide>
        <p15:guide id="3" orient="horz" pos="6503" userDrawn="1">
          <p15:clr>
            <a:srgbClr val="F26B43"/>
          </p15:clr>
        </p15:guide>
        <p15:guide id="4" orient="horz" pos="65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54021AF-2849-D8C3-22B5-A99C0D977F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775" y="1819538"/>
            <a:ext cx="6842125" cy="734024"/>
          </a:xfrm>
        </p:spPr>
        <p:txBody>
          <a:bodyPr/>
          <a:lstStyle/>
          <a:p>
            <a:pPr marL="12700" marR="469900">
              <a:lnSpc>
                <a:spcPct val="112000"/>
              </a:lnSpc>
              <a:spcBef>
                <a:spcPts val="100"/>
              </a:spcBef>
            </a:pPr>
            <a:r>
              <a:rPr lang="de-DE"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weißt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schon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</a:t>
            </a:r>
            <a:r>
              <a:rPr lang="de-DE"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Menge dazu,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wie</a:t>
            </a:r>
            <a:r>
              <a:rPr lang="de-DE"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gutes</a:t>
            </a:r>
            <a:r>
              <a:rPr lang="de-DE" sz="14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gestaltet.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 diesem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 leider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alles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durcheinandergekommen.</a:t>
            </a:r>
            <a:b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Kannst du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helfen?</a:t>
            </a: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12000"/>
              </a:lnSpc>
            </a:pP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763FE91-2F86-DC3B-4335-C5DAC0A5B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solidFill>
                  <a:srgbClr val="235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Räume das </a:t>
            </a:r>
            <a:r>
              <a:rPr lang="de-DE" dirty="0">
                <a:solidFill>
                  <a:srgbClr val="235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 auf!</a:t>
            </a:r>
          </a:p>
        </p:txBody>
      </p:sp>
      <p:sp>
        <p:nvSpPr>
          <p:cNvPr id="2" name="Textplatzhalter 6">
            <a:extLst>
              <a:ext uri="{FF2B5EF4-FFF2-40B4-BE49-F238E27FC236}">
                <a16:creationId xmlns:a16="http://schemas.microsoft.com/office/drawing/2014/main" id="{E7A8255D-1FA4-4585-16DC-5F852B9DC09C}"/>
              </a:ext>
            </a:extLst>
          </p:cNvPr>
          <p:cNvSpPr txBox="1">
            <a:spLocks/>
          </p:cNvSpPr>
          <p:nvPr/>
        </p:nvSpPr>
        <p:spPr>
          <a:xfrm>
            <a:off x="1136635" y="2928259"/>
            <a:ext cx="6064264" cy="7110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469900">
              <a:lnSpc>
                <a:spcPct val="112000"/>
              </a:lnSpc>
              <a:spcBef>
                <a:spcPts val="100"/>
              </a:spcBef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Schneide die Überschriften, Bilder und Texte aus und ordne sie neu. Klebe sie auf einem Poster so auf, dass dort alles gut und übersichtlich wirkt.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55362C8-278B-2653-8C85-02CD139F7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2842" y="2839283"/>
            <a:ext cx="592731" cy="592731"/>
          </a:xfrm>
          <a:prstGeom prst="rect">
            <a:avLst/>
          </a:prstGeom>
        </p:spPr>
      </p:pic>
      <p:sp>
        <p:nvSpPr>
          <p:cNvPr id="142" name="object 62">
            <a:extLst>
              <a:ext uri="{FF2B5EF4-FFF2-40B4-BE49-F238E27FC236}">
                <a16:creationId xmlns:a16="http://schemas.microsoft.com/office/drawing/2014/main" id="{3156931E-B7D4-8385-BBFE-8208478E1971}"/>
              </a:ext>
            </a:extLst>
          </p:cNvPr>
          <p:cNvSpPr txBox="1"/>
          <p:nvPr/>
        </p:nvSpPr>
        <p:spPr>
          <a:xfrm>
            <a:off x="6522498" y="4114936"/>
            <a:ext cx="492443" cy="6182007"/>
          </a:xfrm>
          <a:prstGeom prst="rect">
            <a:avLst/>
          </a:prstGeom>
          <a:solidFill>
            <a:srgbClr val="95C11F"/>
          </a:solidFill>
          <a:ln w="13461">
            <a:solidFill>
              <a:srgbClr val="0068A2"/>
            </a:solidFill>
            <a:prstDash val="dash"/>
          </a:ln>
        </p:spPr>
        <p:txBody>
          <a:bodyPr vert="vert270" wrap="square" lIns="0" tIns="94615" rIns="0" bIns="0" rtlCol="0">
            <a:spAutoFit/>
          </a:bodyPr>
          <a:lstStyle/>
          <a:p>
            <a:pPr marL="391795">
              <a:lnSpc>
                <a:spcPct val="100000"/>
              </a:lnSpc>
              <a:spcBef>
                <a:spcPts val="745"/>
              </a:spcBef>
            </a:pPr>
            <a:r>
              <a:rPr sz="3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Wie</a:t>
            </a:r>
            <a:r>
              <a:rPr sz="3200" b="1" spc="-5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3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entsteht</a:t>
            </a:r>
            <a:r>
              <a:rPr sz="3200" b="1" spc="-5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3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</a:t>
            </a:r>
            <a:r>
              <a:rPr sz="3200" b="1" spc="-45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3200" b="1" spc="-9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Frosch?</a:t>
            </a:r>
            <a:endParaRPr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3" name="object 63">
            <a:extLst>
              <a:ext uri="{FF2B5EF4-FFF2-40B4-BE49-F238E27FC236}">
                <a16:creationId xmlns:a16="http://schemas.microsoft.com/office/drawing/2014/main" id="{874DE82B-FDFD-A6D7-9116-8D6D5338DAFD}"/>
              </a:ext>
            </a:extLst>
          </p:cNvPr>
          <p:cNvSpPr txBox="1"/>
          <p:nvPr/>
        </p:nvSpPr>
        <p:spPr>
          <a:xfrm>
            <a:off x="550648" y="4110893"/>
            <a:ext cx="4159844" cy="1038847"/>
          </a:xfrm>
          <a:prstGeom prst="rect">
            <a:avLst/>
          </a:prstGeom>
          <a:solidFill>
            <a:srgbClr val="ECF3DA"/>
          </a:solidFill>
          <a:ln w="13461">
            <a:solidFill>
              <a:srgbClr val="0068A2"/>
            </a:solidFill>
            <a:prstDash val="dash"/>
          </a:ln>
        </p:spPr>
        <p:txBody>
          <a:bodyPr vert="horz" wrap="square" lIns="36000" tIns="108000" rIns="36000" bIns="108000" rtlCol="0">
            <a:spAutoFit/>
          </a:bodyPr>
          <a:lstStyle/>
          <a:p>
            <a:pPr marL="90170" marR="248920">
              <a:lnSpc>
                <a:spcPts val="1620"/>
              </a:lnSpc>
              <a:spcBef>
                <a:spcPts val="990"/>
              </a:spcBef>
            </a:pP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Jungtiere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heißen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Kaulquappen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sehen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ganz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anders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ausgewachsene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Frösche.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schwimmen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Wasser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haben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einen 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Schwanz.</a:t>
            </a:r>
            <a:endParaRPr lang="de-DE" sz="1400" noProof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4" name="object 64">
            <a:extLst>
              <a:ext uri="{FF2B5EF4-FFF2-40B4-BE49-F238E27FC236}">
                <a16:creationId xmlns:a16="http://schemas.microsoft.com/office/drawing/2014/main" id="{31EBD927-307A-424C-73F0-F8FBB0D63EF0}"/>
              </a:ext>
            </a:extLst>
          </p:cNvPr>
          <p:cNvSpPr txBox="1"/>
          <p:nvPr/>
        </p:nvSpPr>
        <p:spPr>
          <a:xfrm>
            <a:off x="544745" y="5345906"/>
            <a:ext cx="4165748" cy="1038847"/>
          </a:xfrm>
          <a:prstGeom prst="rect">
            <a:avLst/>
          </a:prstGeom>
          <a:solidFill>
            <a:srgbClr val="F6F9ED"/>
          </a:solidFill>
          <a:ln w="13461">
            <a:solidFill>
              <a:srgbClr val="0068A2"/>
            </a:solidFill>
            <a:prstDash val="dash"/>
          </a:ln>
        </p:spPr>
        <p:txBody>
          <a:bodyPr vert="horz" wrap="square" lIns="36000" tIns="108000" rIns="36000" bIns="108000" rtlCol="0">
            <a:spAutoFit/>
          </a:bodyPr>
          <a:lstStyle/>
          <a:p>
            <a:pPr marL="73025" marR="99060">
              <a:lnSpc>
                <a:spcPts val="1620"/>
              </a:lnSpc>
              <a:spcBef>
                <a:spcPts val="1035"/>
              </a:spcBef>
            </a:pP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Jungtiere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von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Fröschen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schlüpfen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Eiern.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Frosch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legt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viele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Eier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Wasser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ab.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kleben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zusammen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wie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Klumpen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nennt</a:t>
            </a:r>
            <a:r>
              <a:rPr lang="de-DE" sz="1400" spc="-1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Laich.</a:t>
            </a:r>
            <a:endParaRPr lang="de-DE" sz="1400" noProof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5" name="object 65">
            <a:extLst>
              <a:ext uri="{FF2B5EF4-FFF2-40B4-BE49-F238E27FC236}">
                <a16:creationId xmlns:a16="http://schemas.microsoft.com/office/drawing/2014/main" id="{85DF94AE-4DDD-C56D-4369-F2680F82D18C}"/>
              </a:ext>
            </a:extLst>
          </p:cNvPr>
          <p:cNvSpPr txBox="1"/>
          <p:nvPr/>
        </p:nvSpPr>
        <p:spPr>
          <a:xfrm>
            <a:off x="2423597" y="7610748"/>
            <a:ext cx="4029641" cy="1659479"/>
          </a:xfrm>
          <a:prstGeom prst="rect">
            <a:avLst/>
          </a:prstGeom>
          <a:solidFill>
            <a:srgbClr val="D9E6B1"/>
          </a:solidFill>
          <a:ln w="13461">
            <a:solidFill>
              <a:srgbClr val="0068A2"/>
            </a:solidFill>
            <a:prstDash val="dash"/>
          </a:ln>
        </p:spPr>
        <p:txBody>
          <a:bodyPr vert="horz" wrap="square" lIns="36000" tIns="108000" rIns="36000" bIns="108000" rtlCol="0">
            <a:spAutoFit/>
          </a:bodyPr>
          <a:lstStyle/>
          <a:p>
            <a:pPr marL="86360" marR="293370">
              <a:lnSpc>
                <a:spcPts val="1620"/>
              </a:lnSpc>
              <a:spcBef>
                <a:spcPts val="890"/>
              </a:spcBef>
            </a:pP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Kaulquappen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verwandeln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sich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Frösche.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Mit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ihren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ausgewachsenen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Vorder-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Hinterbeinen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können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Frösche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schwimmen,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kriechen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hüpfen.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sind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jetzt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nicht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mehr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nur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Wasser.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können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sich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auch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Land 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bewegen.</a:t>
            </a:r>
            <a:endParaRPr lang="de-DE" sz="1400" noProof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6" name="object 66">
            <a:extLst>
              <a:ext uri="{FF2B5EF4-FFF2-40B4-BE49-F238E27FC236}">
                <a16:creationId xmlns:a16="http://schemas.microsoft.com/office/drawing/2014/main" id="{73BC6D1D-6E80-47F4-662C-EA2EF950AC00}"/>
              </a:ext>
            </a:extLst>
          </p:cNvPr>
          <p:cNvSpPr txBox="1"/>
          <p:nvPr/>
        </p:nvSpPr>
        <p:spPr>
          <a:xfrm>
            <a:off x="2433589" y="9452917"/>
            <a:ext cx="4029642" cy="833663"/>
          </a:xfrm>
          <a:prstGeom prst="rect">
            <a:avLst/>
          </a:prstGeom>
          <a:solidFill>
            <a:srgbClr val="E3ECC6"/>
          </a:solidFill>
          <a:ln w="13461">
            <a:solidFill>
              <a:srgbClr val="0068A2"/>
            </a:solidFill>
            <a:prstDash val="dash"/>
          </a:ln>
        </p:spPr>
        <p:txBody>
          <a:bodyPr vert="horz" wrap="square" lIns="36000" tIns="108000" rIns="36000" bIns="108000" rtlCol="0">
            <a:spAutoFit/>
          </a:bodyPr>
          <a:lstStyle/>
          <a:p>
            <a:pPr marL="77470" marR="95250">
              <a:lnSpc>
                <a:spcPts val="1620"/>
              </a:lnSpc>
              <a:spcBef>
                <a:spcPts val="944"/>
              </a:spcBef>
            </a:pP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Wenn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größer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werden,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wachsen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Kaulquappen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Beine.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Laufe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Zeit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bildet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sich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ihr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Schwanz</a:t>
            </a:r>
            <a:r>
              <a:rPr lang="de-DE" sz="1400" spc="-5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noProof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zurück.</a:t>
            </a:r>
            <a:endParaRPr lang="de-DE" sz="1400" noProof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7" name="Grafik 16" descr="Ein Bild, das Eidechse, Reptil, Amphibie enthält.&#10;&#10;KI-generierte Inhalte können fehlerhaft sein.">
            <a:extLst>
              <a:ext uri="{FF2B5EF4-FFF2-40B4-BE49-F238E27FC236}">
                <a16:creationId xmlns:a16="http://schemas.microsoft.com/office/drawing/2014/main" id="{E091D770-99D4-2C35-ECFE-09B47CDA4E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995" y="4110893"/>
            <a:ext cx="1651000" cy="1651000"/>
          </a:xfrm>
          <a:prstGeom prst="rect">
            <a:avLst/>
          </a:prstGeom>
        </p:spPr>
      </p:pic>
      <p:pic>
        <p:nvPicPr>
          <p:cNvPr id="19" name="Grafik 18" descr="Ein Bild, das Screenshot enthält.&#10;&#10;KI-generierte Inhalte können fehlerhaft sein.">
            <a:extLst>
              <a:ext uri="{FF2B5EF4-FFF2-40B4-BE49-F238E27FC236}">
                <a16:creationId xmlns:a16="http://schemas.microsoft.com/office/drawing/2014/main" id="{94367A10-73FA-510E-15FE-65C89A74D2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0995" y="5868403"/>
            <a:ext cx="1638300" cy="1651000"/>
          </a:xfrm>
          <a:prstGeom prst="rect">
            <a:avLst/>
          </a:prstGeom>
        </p:spPr>
      </p:pic>
      <p:pic>
        <p:nvPicPr>
          <p:cNvPr id="21" name="Grafik 20" descr="Ein Bild, das Screenshot, Grafiken, Farbigkeit enthält.&#10;&#10;KI-generierte Inhalte können fehlerhaft sein.">
            <a:extLst>
              <a:ext uri="{FF2B5EF4-FFF2-40B4-BE49-F238E27FC236}">
                <a16:creationId xmlns:a16="http://schemas.microsoft.com/office/drawing/2014/main" id="{B9C9F337-6044-5425-B824-2077BD01D7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3332" y="6562848"/>
            <a:ext cx="723900" cy="774700"/>
          </a:xfrm>
          <a:prstGeom prst="rect">
            <a:avLst/>
          </a:prstGeom>
        </p:spPr>
      </p:pic>
      <p:pic>
        <p:nvPicPr>
          <p:cNvPr id="23" name="Grafik 22" descr="Ein Bild, das Amphibie, Echter Frosch, Grün, Cartoon enthält.&#10;&#10;KI-generierte Inhalte können fehlerhaft sein.">
            <a:extLst>
              <a:ext uri="{FF2B5EF4-FFF2-40B4-BE49-F238E27FC236}">
                <a16:creationId xmlns:a16="http://schemas.microsoft.com/office/drawing/2014/main" id="{2F5CABD6-FEE9-3DCE-28D8-FC8CBD9E81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537142" y="6562848"/>
            <a:ext cx="1765300" cy="1765300"/>
          </a:xfrm>
          <a:prstGeom prst="rect">
            <a:avLst/>
          </a:prstGeom>
        </p:spPr>
      </p:pic>
      <p:pic>
        <p:nvPicPr>
          <p:cNvPr id="25" name="Grafik 24" descr="Ein Bild, das Zeichnung, Entwurf, Kunst enthält.&#10;&#10;KI-generierte Inhalte können fehlerhaft sein.">
            <a:extLst>
              <a:ext uri="{FF2B5EF4-FFF2-40B4-BE49-F238E27FC236}">
                <a16:creationId xmlns:a16="http://schemas.microsoft.com/office/drawing/2014/main" id="{46C54B32-FDFC-D5CD-EDCE-C821A8D3F6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4745" y="8506243"/>
            <a:ext cx="1778000" cy="1790700"/>
          </a:xfrm>
          <a:prstGeom prst="rect">
            <a:avLst/>
          </a:prstGeom>
        </p:spPr>
      </p:pic>
      <p:pic>
        <p:nvPicPr>
          <p:cNvPr id="26" name="Grafik 25" descr="Ein Bild, das Screenshot, Grafiken, Farbigkeit enthält.&#10;&#10;KI-generierte Inhalte können fehlerhaft sein.">
            <a:extLst>
              <a:ext uri="{FF2B5EF4-FFF2-40B4-BE49-F238E27FC236}">
                <a16:creationId xmlns:a16="http://schemas.microsoft.com/office/drawing/2014/main" id="{A699A594-5342-A238-E1B6-906F227356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6445" y="6550327"/>
            <a:ext cx="723900" cy="774700"/>
          </a:xfrm>
          <a:prstGeom prst="rect">
            <a:avLst/>
          </a:prstGeom>
        </p:spPr>
      </p:pic>
      <p:pic>
        <p:nvPicPr>
          <p:cNvPr id="27" name="Grafik 26" descr="Ein Bild, das Screenshot, Grafiken, Farbigkeit enthält.&#10;&#10;KI-generierte Inhalte können fehlerhaft sein.">
            <a:extLst>
              <a:ext uri="{FF2B5EF4-FFF2-40B4-BE49-F238E27FC236}">
                <a16:creationId xmlns:a16="http://schemas.microsoft.com/office/drawing/2014/main" id="{904D85FD-D341-7001-3A9A-E932DBA2C4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9558" y="6550327"/>
            <a:ext cx="723900" cy="774700"/>
          </a:xfrm>
          <a:prstGeom prst="rect">
            <a:avLst/>
          </a:prstGeom>
        </p:spPr>
      </p:pic>
      <p:pic>
        <p:nvPicPr>
          <p:cNvPr id="5" name="Grafik 4" descr="Ein Bild, das Symbol, Grafiken, Kreis, Design enthält.&#10;&#10;KI-generierte Inhalte können fehlerhaft sein.">
            <a:extLst>
              <a:ext uri="{FF2B5EF4-FFF2-40B4-BE49-F238E27FC236}">
                <a16:creationId xmlns:a16="http://schemas.microsoft.com/office/drawing/2014/main" id="{CADD8101-3E37-E5A5-69E7-7E212BB426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68719" y="3834527"/>
            <a:ext cx="355996" cy="27636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JP Kids">
      <a:dk1>
        <a:srgbClr val="000000"/>
      </a:dk1>
      <a:lt1>
        <a:srgbClr val="FFFFFF"/>
      </a:lt1>
      <a:dk2>
        <a:srgbClr val="416169"/>
      </a:dk2>
      <a:lt2>
        <a:srgbClr val="EF7D00"/>
      </a:lt2>
      <a:accent1>
        <a:srgbClr val="0CAF8F"/>
      </a:accent1>
      <a:accent2>
        <a:srgbClr val="694C89"/>
      </a:accent2>
      <a:accent3>
        <a:srgbClr val="70A822"/>
      </a:accent3>
      <a:accent4>
        <a:srgbClr val="245399"/>
      </a:accent4>
      <a:accent5>
        <a:srgbClr val="B3115B"/>
      </a:accent5>
      <a:accent6>
        <a:srgbClr val="13A8D6"/>
      </a:accent6>
      <a:hlink>
        <a:srgbClr val="000000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>
              <a:lumMod val="40000"/>
              <a:lumOff val="6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18" id="{5BACA0B0-98C5-FF43-9B8C-50A3AD2A304D}" vid="{4764E543-78A8-864E-8874-4C321CE69AAC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B3805B85A60C489183F7B1A68EACE1" ma:contentTypeVersion="13" ma:contentTypeDescription="Create a new document." ma:contentTypeScope="" ma:versionID="2c63752b4fb8481c82d1bfe954d986c6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58c9e8fbd28b77eaf434f41e49e7173a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7744ce-4575-4212-a4ef-f6e6bfd1f8f9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Props1.xml><?xml version="1.0" encoding="utf-8"?>
<ds:datastoreItem xmlns:ds="http://schemas.openxmlformats.org/officeDocument/2006/customXml" ds:itemID="{D5E3723B-24EE-4841-801A-F9F9E85B67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806471-2cc8-4125-b85b-4fac380c6b8c"/>
    <ds:schemaRef ds:uri="be442d10-d911-4372-a859-a1514b63a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239B9F3-CBDE-49D7-9E94-AFDA9A089C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F945B88-FCAA-4D4C-9EA8-03F824D25F91}">
  <ds:schemaRefs>
    <ds:schemaRef ds:uri="http://schemas.microsoft.com/office/2006/metadata/properties"/>
    <ds:schemaRef ds:uri="http://schemas.microsoft.com/office/infopath/2007/PartnerControls"/>
    <ds:schemaRef ds:uri="52806471-2cc8-4125-b85b-4fac380c6b8c"/>
    <ds:schemaRef ds:uri="be442d10-d911-4372-a859-a1514b63a75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176</Words>
  <Application>Microsoft Macintosh PowerPoint</Application>
  <PresentationFormat>Benutzerdefiniert</PresentationFormat>
  <Paragraphs>9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Arial</vt:lpstr>
      <vt:lpstr>Verdana</vt:lpstr>
      <vt:lpstr>Office</vt:lpstr>
      <vt:lpstr>Räume das Poster auf!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Simon, Alena</dc:creator>
  <cp:keywords/>
  <dc:description>generated using python-pptx</dc:description>
  <cp:lastModifiedBy>Simon, Alena</cp:lastModifiedBy>
  <cp:revision>2</cp:revision>
  <dcterms:created xsi:type="dcterms:W3CDTF">2026-02-20T09:59:41Z</dcterms:created>
  <dcterms:modified xsi:type="dcterms:W3CDTF">2026-02-20T16:14:08Z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</Properties>
</file>