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56" r:id="rId6"/>
    <p:sldId id="258" r:id="rId7"/>
    <p:sldId id="259" r:id="rId8"/>
    <p:sldId id="387"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4966"/>
  </p:normalViewPr>
  <p:slideViewPr>
    <p:cSldViewPr snapToGrid="0">
      <p:cViewPr varScale="1">
        <p:scale>
          <a:sx n="90" d="100"/>
          <a:sy n="90" d="100"/>
        </p:scale>
        <p:origin x="552" y="18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tter, Jutta" userId="366a3878-dfee-4f72-a8f5-55212954f4c6" providerId="ADAL" clId="{21828ED2-FB46-57C9-BD96-36FB7D7CDC8B}"/>
    <pc:docChg chg="modSld">
      <pc:chgData name="Krautter, Jutta" userId="366a3878-dfee-4f72-a8f5-55212954f4c6" providerId="ADAL" clId="{21828ED2-FB46-57C9-BD96-36FB7D7CDC8B}" dt="2026-04-10T15:32:52.375" v="2" actId="2711"/>
      <pc:docMkLst>
        <pc:docMk/>
      </pc:docMkLst>
      <pc:sldChg chg="modSp mod">
        <pc:chgData name="Krautter, Jutta" userId="366a3878-dfee-4f72-a8f5-55212954f4c6" providerId="ADAL" clId="{21828ED2-FB46-57C9-BD96-36FB7D7CDC8B}" dt="2026-04-10T15:32:40.985" v="0" actId="2711"/>
        <pc:sldMkLst>
          <pc:docMk/>
          <pc:sldMk cId="3303452901" sldId="258"/>
        </pc:sldMkLst>
        <pc:spChg chg="mod">
          <ac:chgData name="Krautter, Jutta" userId="366a3878-dfee-4f72-a8f5-55212954f4c6" providerId="ADAL" clId="{21828ED2-FB46-57C9-BD96-36FB7D7CDC8B}" dt="2026-04-10T15:32:40.985" v="0" actId="2711"/>
          <ac:spMkLst>
            <pc:docMk/>
            <pc:sldMk cId="3303452901" sldId="258"/>
            <ac:spMk id="4" creationId="{7E80C889-20F2-4205-BE0A-913847A39D31}"/>
          </ac:spMkLst>
        </pc:spChg>
        <pc:spChg chg="mod">
          <ac:chgData name="Krautter, Jutta" userId="366a3878-dfee-4f72-a8f5-55212954f4c6" providerId="ADAL" clId="{21828ED2-FB46-57C9-BD96-36FB7D7CDC8B}" dt="2026-04-10T15:32:40.985" v="0" actId="2711"/>
          <ac:spMkLst>
            <pc:docMk/>
            <pc:sldMk cId="3303452901" sldId="258"/>
            <ac:spMk id="11" creationId="{E3A5BCA3-2EA1-4ACD-97F6-585FDEF9E6D5}"/>
          </ac:spMkLst>
        </pc:spChg>
        <pc:spChg chg="mod">
          <ac:chgData name="Krautter, Jutta" userId="366a3878-dfee-4f72-a8f5-55212954f4c6" providerId="ADAL" clId="{21828ED2-FB46-57C9-BD96-36FB7D7CDC8B}" dt="2026-04-10T15:32:40.985" v="0" actId="2711"/>
          <ac:spMkLst>
            <pc:docMk/>
            <pc:sldMk cId="3303452901" sldId="258"/>
            <ac:spMk id="15" creationId="{B93D94A8-47E1-4A61-9E85-61648EE2E4A7}"/>
          </ac:spMkLst>
        </pc:spChg>
      </pc:sldChg>
      <pc:sldChg chg="modSp mod">
        <pc:chgData name="Krautter, Jutta" userId="366a3878-dfee-4f72-a8f5-55212954f4c6" providerId="ADAL" clId="{21828ED2-FB46-57C9-BD96-36FB7D7CDC8B}" dt="2026-04-10T15:32:47.067" v="1" actId="2711"/>
        <pc:sldMkLst>
          <pc:docMk/>
          <pc:sldMk cId="262037128" sldId="259"/>
        </pc:sldMkLst>
        <pc:spChg chg="mod">
          <ac:chgData name="Krautter, Jutta" userId="366a3878-dfee-4f72-a8f5-55212954f4c6" providerId="ADAL" clId="{21828ED2-FB46-57C9-BD96-36FB7D7CDC8B}" dt="2026-04-10T15:32:47.067" v="1" actId="2711"/>
          <ac:spMkLst>
            <pc:docMk/>
            <pc:sldMk cId="262037128" sldId="259"/>
            <ac:spMk id="4" creationId="{91482F4C-270E-4650-90EE-99569F206803}"/>
          </ac:spMkLst>
        </pc:spChg>
        <pc:spChg chg="mod">
          <ac:chgData name="Krautter, Jutta" userId="366a3878-dfee-4f72-a8f5-55212954f4c6" providerId="ADAL" clId="{21828ED2-FB46-57C9-BD96-36FB7D7CDC8B}" dt="2026-04-10T15:32:47.067" v="1" actId="2711"/>
          <ac:spMkLst>
            <pc:docMk/>
            <pc:sldMk cId="262037128" sldId="259"/>
            <ac:spMk id="7" creationId="{A2266F3A-0B1A-4DF1-B485-5DD427052A5C}"/>
          </ac:spMkLst>
        </pc:spChg>
      </pc:sldChg>
      <pc:sldChg chg="modSp mod">
        <pc:chgData name="Krautter, Jutta" userId="366a3878-dfee-4f72-a8f5-55212954f4c6" providerId="ADAL" clId="{21828ED2-FB46-57C9-BD96-36FB7D7CDC8B}" dt="2026-04-10T15:32:52.375" v="2" actId="2711"/>
        <pc:sldMkLst>
          <pc:docMk/>
          <pc:sldMk cId="3462722133" sldId="387"/>
        </pc:sldMkLst>
        <pc:spChg chg="mod">
          <ac:chgData name="Krautter, Jutta" userId="366a3878-dfee-4f72-a8f5-55212954f4c6" providerId="ADAL" clId="{21828ED2-FB46-57C9-BD96-36FB7D7CDC8B}" dt="2026-04-10T15:32:52.375" v="2" actId="2711"/>
          <ac:spMkLst>
            <pc:docMk/>
            <pc:sldMk cId="3462722133" sldId="387"/>
            <ac:spMk id="3" creationId="{57FA0C9F-4B8D-FF46-C324-363FE9E4A3F1}"/>
          </ac:spMkLst>
        </pc:spChg>
        <pc:spChg chg="mod">
          <ac:chgData name="Krautter, Jutta" userId="366a3878-dfee-4f72-a8f5-55212954f4c6" providerId="ADAL" clId="{21828ED2-FB46-57C9-BD96-36FB7D7CDC8B}" dt="2026-04-10T15:32:52.375" v="2" actId="2711"/>
          <ac:spMkLst>
            <pc:docMk/>
            <pc:sldMk cId="3462722133" sldId="387"/>
            <ac:spMk id="8" creationId="{C1A31772-DE81-1F08-204C-64F575E22E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76A01-FA06-9241-926F-D76899F7DA10}" type="datetimeFigureOut">
              <a:rPr lang="de-DE" smtClean="0"/>
              <a:t>10.04.26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602BF-7099-DF45-AA26-12A43D45E519}" type="slidenum">
              <a:rPr lang="de-DE" smtClean="0"/>
              <a:t>‹Nr.›</a:t>
            </a:fld>
            <a:endParaRPr lang="de-DE"/>
          </a:p>
        </p:txBody>
      </p:sp>
    </p:spTree>
    <p:extLst>
      <p:ext uri="{BB962C8B-B14F-4D97-AF65-F5344CB8AC3E}">
        <p14:creationId xmlns:p14="http://schemas.microsoft.com/office/powerpoint/2010/main" val="370382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14602BF-7099-DF45-AA26-12A43D45E519}" type="slidenum">
              <a:rPr lang="de-DE" smtClean="0"/>
              <a:t>1</a:t>
            </a:fld>
            <a:endParaRPr lang="de-DE"/>
          </a:p>
        </p:txBody>
      </p:sp>
    </p:spTree>
    <p:extLst>
      <p:ext uri="{BB962C8B-B14F-4D97-AF65-F5344CB8AC3E}">
        <p14:creationId xmlns:p14="http://schemas.microsoft.com/office/powerpoint/2010/main" val="315460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atin typeface="Geogrotesque Light" panose="020B0300000000000000" pitchFamily="34" charset="0"/>
              </a:rPr>
              <a:t>Bildquelle Katze oben rechts: eigene Aufnahme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atin typeface="Geogrotesque Light" panose="020B0300000000000000" pitchFamily="34" charset="0"/>
              </a:rPr>
              <a:t>Bildquelle Anatomie: </a:t>
            </a:r>
            <a:r>
              <a:rPr lang="de-DE"/>
              <a:t>Von derivative </a:t>
            </a:r>
            <a:r>
              <a:rPr lang="de-DE" err="1"/>
              <a:t>work</a:t>
            </a:r>
            <a:r>
              <a:rPr lang="de-DE"/>
              <a:t>: Uwe </a:t>
            </a:r>
            <a:r>
              <a:rPr lang="de-DE" err="1"/>
              <a:t>GilleScheme</a:t>
            </a:r>
            <a:r>
              <a:rPr lang="de-DE"/>
              <a:t> </a:t>
            </a:r>
            <a:r>
              <a:rPr lang="de-DE" err="1"/>
              <a:t>cat</a:t>
            </a:r>
            <a:r>
              <a:rPr lang="de-DE"/>
              <a:t> </a:t>
            </a:r>
            <a:r>
              <a:rPr lang="de-DE" err="1"/>
              <a:t>anatomy-en.svg</a:t>
            </a:r>
            <a:r>
              <a:rPr lang="de-DE"/>
              <a:t> von Bibi Saint-Pol - Scheme </a:t>
            </a:r>
            <a:r>
              <a:rPr lang="de-DE" err="1"/>
              <a:t>cat</a:t>
            </a:r>
            <a:r>
              <a:rPr lang="de-DE"/>
              <a:t> </a:t>
            </a:r>
            <a:r>
              <a:rPr lang="de-DE" err="1"/>
              <a:t>anatomy-en.svg</a:t>
            </a:r>
            <a:r>
              <a:rPr lang="de-DE"/>
              <a:t>, CC BY-SA 2.5, https://</a:t>
            </a:r>
            <a:r>
              <a:rPr lang="de-DE" err="1"/>
              <a:t>commons.wikimedia.org</a:t>
            </a:r>
            <a:r>
              <a:rPr lang="de-DE"/>
              <a:t>/</a:t>
            </a:r>
            <a:r>
              <a:rPr lang="de-DE" err="1"/>
              <a:t>w</a:t>
            </a:r>
            <a:r>
              <a:rPr lang="de-DE"/>
              <a:t>/</a:t>
            </a:r>
            <a:r>
              <a:rPr lang="de-DE" err="1"/>
              <a:t>index.php?curid</a:t>
            </a:r>
            <a:r>
              <a:rPr lang="de-DE"/>
              <a:t>=5321184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atin typeface="Geogrotesque Light" panose="020B0300000000000000" pitchFamily="34" charset="0"/>
            </a:endParaRPr>
          </a:p>
          <a:p>
            <a:endParaRPr lang="de-DE"/>
          </a:p>
        </p:txBody>
      </p:sp>
      <p:sp>
        <p:nvSpPr>
          <p:cNvPr id="4" name="Foliennummernplatzhalter 3"/>
          <p:cNvSpPr>
            <a:spLocks noGrp="1"/>
          </p:cNvSpPr>
          <p:nvPr>
            <p:ph type="sldNum" sz="quarter" idx="5"/>
          </p:nvPr>
        </p:nvSpPr>
        <p:spPr/>
        <p:txBody>
          <a:bodyPr/>
          <a:lstStyle/>
          <a:p>
            <a:fld id="{814602BF-7099-DF45-AA26-12A43D45E519}" type="slidenum">
              <a:rPr lang="de-DE" smtClean="0"/>
              <a:t>2</a:t>
            </a:fld>
            <a:endParaRPr lang="de-DE"/>
          </a:p>
        </p:txBody>
      </p:sp>
    </p:spTree>
    <p:extLst>
      <p:ext uri="{BB962C8B-B14F-4D97-AF65-F5344CB8AC3E}">
        <p14:creationId xmlns:p14="http://schemas.microsoft.com/office/powerpoint/2010/main" val="30319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atin typeface="Geogrotesque Light" panose="020B0300000000000000" pitchFamily="34" charset="0"/>
              </a:rPr>
              <a:t>Bildquelle: eigene Aufnahme</a:t>
            </a:r>
          </a:p>
          <a:p>
            <a:endParaRPr lang="de-DE"/>
          </a:p>
        </p:txBody>
      </p:sp>
      <p:sp>
        <p:nvSpPr>
          <p:cNvPr id="4" name="Foliennummernplatzhalter 3"/>
          <p:cNvSpPr>
            <a:spLocks noGrp="1"/>
          </p:cNvSpPr>
          <p:nvPr>
            <p:ph type="sldNum" sz="quarter" idx="5"/>
          </p:nvPr>
        </p:nvSpPr>
        <p:spPr/>
        <p:txBody>
          <a:bodyPr/>
          <a:lstStyle/>
          <a:p>
            <a:fld id="{814602BF-7099-DF45-AA26-12A43D45E519}" type="slidenum">
              <a:rPr lang="de-DE" smtClean="0"/>
              <a:t>3</a:t>
            </a:fld>
            <a:endParaRPr lang="de-DE"/>
          </a:p>
        </p:txBody>
      </p:sp>
    </p:spTree>
    <p:extLst>
      <p:ext uri="{BB962C8B-B14F-4D97-AF65-F5344CB8AC3E}">
        <p14:creationId xmlns:p14="http://schemas.microsoft.com/office/powerpoint/2010/main" val="2336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atin typeface="Geogrotesque Light" panose="020B0300000000000000" pitchFamily="34" charset="0"/>
              </a:rPr>
              <a:t>Bildquelle: eigene Aufnahme</a:t>
            </a:r>
          </a:p>
          <a:p>
            <a:endParaRPr lang="de-DE"/>
          </a:p>
        </p:txBody>
      </p:sp>
      <p:sp>
        <p:nvSpPr>
          <p:cNvPr id="4" name="Foliennummernplatzhalter 3"/>
          <p:cNvSpPr>
            <a:spLocks noGrp="1"/>
          </p:cNvSpPr>
          <p:nvPr>
            <p:ph type="sldNum" sz="quarter" idx="5"/>
          </p:nvPr>
        </p:nvSpPr>
        <p:spPr/>
        <p:txBody>
          <a:bodyPr/>
          <a:lstStyle/>
          <a:p>
            <a:fld id="{814602BF-7099-DF45-AA26-12A43D45E519}" type="slidenum">
              <a:rPr lang="de-DE" smtClean="0"/>
              <a:t>4</a:t>
            </a:fld>
            <a:endParaRPr lang="de-DE"/>
          </a:p>
        </p:txBody>
      </p:sp>
    </p:spTree>
    <p:extLst>
      <p:ext uri="{BB962C8B-B14F-4D97-AF65-F5344CB8AC3E}">
        <p14:creationId xmlns:p14="http://schemas.microsoft.com/office/powerpoint/2010/main" val="25188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104B-F377-D876-3CD8-2069959EF2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5D84B9-1ECF-EE0D-F45E-121686303C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E474BEE-EE99-4CC5-96BC-B44C55AA5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AA40F29A-D2DE-2DB1-C6D9-EB2571372027}"/>
              </a:ext>
            </a:extLst>
          </p:cNvPr>
          <p:cNvSpPr>
            <a:spLocks noGrp="1"/>
          </p:cNvSpPr>
          <p:nvPr>
            <p:ph type="sldNum" sz="quarter" idx="10"/>
          </p:nvPr>
        </p:nvSpPr>
        <p:spPr/>
        <p:txBody>
          <a:bodyPr/>
          <a:lstStyle/>
          <a:p>
            <a:fld id="{58D2791B-11DD-9C46-B6B9-4E63F7546029}" type="slidenum">
              <a:rPr lang="de-DE" smtClean="0"/>
              <a:t>5</a:t>
            </a:fld>
            <a:endParaRPr lang="de-DE"/>
          </a:p>
        </p:txBody>
      </p:sp>
    </p:spTree>
    <p:extLst>
      <p:ext uri="{BB962C8B-B14F-4D97-AF65-F5344CB8AC3E}">
        <p14:creationId xmlns:p14="http://schemas.microsoft.com/office/powerpoint/2010/main" val="151367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17288-A084-4E71-BB38-6C64125977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8F7976A-019B-4459-8048-B63789DFA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2E3B81E-8BBA-4BE2-9715-D02AFD918074}"/>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069058CE-C582-4564-ADDD-34C90E98A7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959D78-16CE-4D40-AFF5-62057E01F4C2}"/>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08489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CEB03-5270-4809-831C-921DD8EDACB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2F5F873-5CDC-4A9F-BE64-F49CE9C7BE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316AD1-DE12-4A70-97D1-100DB6BCA5D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4DF62677-A653-4C5F-BCBF-02084497DE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B9DFA8-4563-4BEE-844C-0F467A508904}"/>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60919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C32D59A-2364-4409-AFB8-284E96717D1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40B3620-1C8C-4921-967E-D361A110F1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0BB934-F27C-47F9-B525-71E55708C0C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5D7E878D-D040-48FF-B7BE-A29A09FEA1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C9C896-71E7-4265-9F6D-84F72463DB1D}"/>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33283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4E170-35B1-4435-A2A2-77255A41BD9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930D41-C31F-4FA7-B4F1-A086529096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1805C5-7F7E-4953-BFE6-FF8153BF0EB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0CD023C8-8CDF-4338-B503-165DA08C8C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5CDDFC-B826-434F-BCE8-03B4B84A7945}"/>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32244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A0C8F-CED7-4146-9D56-66BA730C238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401611-CB3D-49B7-B008-23F075C39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5B561F2-8F63-4560-8DB6-A574DA767E24}"/>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4FCA4CA5-541C-47AD-84BE-207EFA699D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6BF82A-4EAA-45D1-8D50-9B4498D8DB9F}"/>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84870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E9B22-2620-44E2-A405-69A702D4D4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D52DD2-23AE-4BDB-B6C1-2D6DC4ADC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EE1E632-4B50-438C-9204-FBAF8D25CEA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1F8B87B-5B82-46BF-AD1D-F6897607BCA6}"/>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6" name="Fußzeilenplatzhalter 5">
            <a:extLst>
              <a:ext uri="{FF2B5EF4-FFF2-40B4-BE49-F238E27FC236}">
                <a16:creationId xmlns:a16="http://schemas.microsoft.com/office/drawing/2014/main" id="{3C500681-B375-4F79-B0D9-372EA57DE4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AFB576B-D844-40CD-92CC-522C21915D22}"/>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18193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B1AD8-E4FB-4DBA-88AD-9D0A369336B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1ADB36-F2B8-48B7-8072-64260C842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C1F9D1-DB66-43E7-9201-E9AB4C46347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A17212-9CBA-4178-A803-FE1BE1FAE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4D43F2-C622-43BE-93BD-1F736C024D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64E265-E12C-4E69-90F4-64D10A52187A}"/>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8" name="Fußzeilenplatzhalter 7">
            <a:extLst>
              <a:ext uri="{FF2B5EF4-FFF2-40B4-BE49-F238E27FC236}">
                <a16:creationId xmlns:a16="http://schemas.microsoft.com/office/drawing/2014/main" id="{92DBC898-4167-4BEA-8437-ECB0E8F775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595A021-8FB4-4390-93A9-E585BA80F717}"/>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5864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32C04-784C-4C59-B6F0-63BC60D34B2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89AA33A-6909-42ED-8E51-ADBE247DF987}"/>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4" name="Fußzeilenplatzhalter 3">
            <a:extLst>
              <a:ext uri="{FF2B5EF4-FFF2-40B4-BE49-F238E27FC236}">
                <a16:creationId xmlns:a16="http://schemas.microsoft.com/office/drawing/2014/main" id="{CFBDD71D-62FA-4F41-A695-3DF040DFD07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E5F3588-43BC-44E6-BA44-ECFB9EF94FBD}"/>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69189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E77D03E-9F14-438D-9403-589D2E5DC635}"/>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3" name="Fußzeilenplatzhalter 2">
            <a:extLst>
              <a:ext uri="{FF2B5EF4-FFF2-40B4-BE49-F238E27FC236}">
                <a16:creationId xmlns:a16="http://schemas.microsoft.com/office/drawing/2014/main" id="{0FFF2044-6562-4C38-8B1B-9F1B4DFD88A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60D43D9-97B3-4D1B-8F23-47C7ED85A6EF}"/>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53068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97D82-1D2B-4DDD-A3EB-6B86A82DBB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1592A7B-7AFE-4836-993B-2086A2B41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874E825-540D-44CF-8DFA-4709079D2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D5186FF-9C2D-42EA-A9F5-04BF892F4277}"/>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6" name="Fußzeilenplatzhalter 5">
            <a:extLst>
              <a:ext uri="{FF2B5EF4-FFF2-40B4-BE49-F238E27FC236}">
                <a16:creationId xmlns:a16="http://schemas.microsoft.com/office/drawing/2014/main" id="{85F34661-E898-4436-9D89-5BD1370A372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B95619-F56E-4430-BCA0-A64F9FB126D8}"/>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214119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00257-196C-46F3-9CF0-14E66CF956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470EBC3-D29B-4528-B08F-6CCC07DD7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A53AFE5-91AC-4186-9C7C-E2EAC1625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C3A945-8653-48F1-B89E-6BA734110216}"/>
              </a:ext>
            </a:extLst>
          </p:cNvPr>
          <p:cNvSpPr>
            <a:spLocks noGrp="1"/>
          </p:cNvSpPr>
          <p:nvPr>
            <p:ph type="dt" sz="half" idx="10"/>
          </p:nvPr>
        </p:nvSpPr>
        <p:spPr/>
        <p:txBody>
          <a:bodyPr/>
          <a:lstStyle/>
          <a:p>
            <a:fld id="{B63015A5-1B72-490D-90A3-404BAE70AE9F}" type="datetimeFigureOut">
              <a:rPr lang="de-DE" smtClean="0"/>
              <a:t>10.04.26</a:t>
            </a:fld>
            <a:endParaRPr lang="de-DE"/>
          </a:p>
        </p:txBody>
      </p:sp>
      <p:sp>
        <p:nvSpPr>
          <p:cNvPr id="6" name="Fußzeilenplatzhalter 5">
            <a:extLst>
              <a:ext uri="{FF2B5EF4-FFF2-40B4-BE49-F238E27FC236}">
                <a16:creationId xmlns:a16="http://schemas.microsoft.com/office/drawing/2014/main" id="{439E1635-4005-4D61-A524-ACA4228519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0D3E64-1157-4B54-B30C-4B1923B4D8B4}"/>
              </a:ext>
            </a:extLst>
          </p:cNvPr>
          <p:cNvSpPr>
            <a:spLocks noGrp="1"/>
          </p:cNvSpPr>
          <p:nvPr>
            <p:ph type="sldNum" sz="quarter" idx="12"/>
          </p:nvPr>
        </p:nvSpPr>
        <p:spPr/>
        <p:txBody>
          <a:bodyPr/>
          <a:lstStyle/>
          <a:p>
            <a:fld id="{6BB427C0-5BF0-4B63-BDE0-BCA92FF00867}" type="slidenum">
              <a:rPr lang="de-DE" smtClean="0"/>
              <a:t>‹Nr.›</a:t>
            </a:fld>
            <a:endParaRPr lang="de-DE"/>
          </a:p>
        </p:txBody>
      </p:sp>
    </p:spTree>
    <p:extLst>
      <p:ext uri="{BB962C8B-B14F-4D97-AF65-F5344CB8AC3E}">
        <p14:creationId xmlns:p14="http://schemas.microsoft.com/office/powerpoint/2010/main" val="364224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017FED-0DF6-4CD3-871D-62F8366A1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84664E2-B1D9-4F17-AEF8-1D0E3EE6C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3F128D-B2BE-49FB-BE37-A642A771C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15A5-1B72-490D-90A3-404BAE70AE9F}" type="datetimeFigureOut">
              <a:rPr lang="de-DE" smtClean="0"/>
              <a:t>10.04.26</a:t>
            </a:fld>
            <a:endParaRPr lang="de-DE"/>
          </a:p>
        </p:txBody>
      </p:sp>
      <p:sp>
        <p:nvSpPr>
          <p:cNvPr id="5" name="Fußzeilenplatzhalter 4">
            <a:extLst>
              <a:ext uri="{FF2B5EF4-FFF2-40B4-BE49-F238E27FC236}">
                <a16:creationId xmlns:a16="http://schemas.microsoft.com/office/drawing/2014/main" id="{A57D6DC8-C59C-4491-A7AC-71BF72E7E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7F40076-B80B-4A9A-BA1F-7DD44669E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427C0-5BF0-4B63-BDE0-BCA92FF00867}" type="slidenum">
              <a:rPr lang="de-DE" smtClean="0"/>
              <a:t>‹Nr.›</a:t>
            </a:fld>
            <a:endParaRPr lang="de-DE"/>
          </a:p>
        </p:txBody>
      </p:sp>
    </p:spTree>
    <p:extLst>
      <p:ext uri="{BB962C8B-B14F-4D97-AF65-F5344CB8AC3E}">
        <p14:creationId xmlns:p14="http://schemas.microsoft.com/office/powerpoint/2010/main" val="331724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ndex.php?curid=53211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2000">
              <a:srgbClr val="FF0000"/>
            </a:gs>
            <a:gs pos="100000">
              <a:srgbClr val="00B050"/>
            </a:gs>
          </a:gsLst>
          <a:lin ang="5400000" scaled="1"/>
        </a:gra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973486A-F5B6-4A61-9CFE-0F03E9B9BE5F}"/>
              </a:ext>
            </a:extLst>
          </p:cNvPr>
          <p:cNvSpPr txBox="1"/>
          <p:nvPr/>
        </p:nvSpPr>
        <p:spPr>
          <a:xfrm>
            <a:off x="0" y="177289"/>
            <a:ext cx="12192000" cy="1092607"/>
          </a:xfrm>
          <a:prstGeom prst="rect">
            <a:avLst/>
          </a:prstGeom>
          <a:noFill/>
        </p:spPr>
        <p:txBody>
          <a:bodyPr wrap="square" rtlCol="0">
            <a:spAutoFit/>
          </a:bodyPr>
          <a:lstStyle/>
          <a:p>
            <a:pPr algn="ctr"/>
            <a:r>
              <a:rPr lang="de-DE" sz="6500" u="sng">
                <a:solidFill>
                  <a:srgbClr val="FF0000"/>
                </a:solidFill>
                <a:latin typeface="Edwardian Script ITC" panose="030303020407070D0804" pitchFamily="66" charset="0"/>
              </a:rPr>
              <a:t>Die Hauskat</a:t>
            </a:r>
            <a:r>
              <a:rPr lang="de-DE" sz="6500">
                <a:solidFill>
                  <a:srgbClr val="FF0000"/>
                </a:solidFill>
                <a:latin typeface="Edwardian Script ITC" panose="030303020407070D0804" pitchFamily="66" charset="0"/>
              </a:rPr>
              <a:t>z</a:t>
            </a:r>
            <a:r>
              <a:rPr lang="de-DE" sz="6500" u="sng">
                <a:solidFill>
                  <a:srgbClr val="FF0000"/>
                </a:solidFill>
                <a:latin typeface="Edwardian Script ITC" panose="030303020407070D0804" pitchFamily="66" charset="0"/>
              </a:rPr>
              <a:t>e </a:t>
            </a:r>
          </a:p>
        </p:txBody>
      </p:sp>
      <p:sp>
        <p:nvSpPr>
          <p:cNvPr id="7" name="Rechteck 6">
            <a:extLst>
              <a:ext uri="{FF2B5EF4-FFF2-40B4-BE49-F238E27FC236}">
                <a16:creationId xmlns:a16="http://schemas.microsoft.com/office/drawing/2014/main" id="{5BF04952-CBEC-4383-A08F-02A25BD5E5AB}"/>
              </a:ext>
            </a:extLst>
          </p:cNvPr>
          <p:cNvSpPr/>
          <p:nvPr/>
        </p:nvSpPr>
        <p:spPr>
          <a:xfrm>
            <a:off x="340516" y="1762126"/>
            <a:ext cx="11510963" cy="49911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4B9C13AE-4DBB-435B-9B02-F8203DDA3E89}"/>
              </a:ext>
            </a:extLst>
          </p:cNvPr>
          <p:cNvSpPr/>
          <p:nvPr/>
        </p:nvSpPr>
        <p:spPr>
          <a:xfrm>
            <a:off x="340517" y="1672459"/>
            <a:ext cx="11510963" cy="4678204"/>
          </a:xfrm>
          <a:prstGeom prst="rect">
            <a:avLst/>
          </a:prstGeom>
        </p:spPr>
        <p:txBody>
          <a:bodyPr wrap="square">
            <a:spAutoFit/>
          </a:bodyPr>
          <a:lstStyle/>
          <a:p>
            <a:r>
              <a:rPr lang="de-DE" b="1" i="0" dirty="0">
                <a:solidFill>
                  <a:srgbClr val="FF0000"/>
                </a:solidFill>
                <a:effectLst/>
                <a:latin typeface="Arial Black" panose="020B0A04020102020204" pitchFamily="34" charset="0"/>
                <a:cs typeface="MV Boli" panose="02000500030200090000" pitchFamily="2" charset="0"/>
              </a:rPr>
              <a:t>Allgemeine Informationen</a:t>
            </a:r>
            <a:br>
              <a:rPr lang="de-DE" b="1" i="0" dirty="0">
                <a:effectLst/>
                <a:latin typeface="MV Boli" panose="02000500030200090000" pitchFamily="2" charset="0"/>
                <a:cs typeface="MV Boli" panose="02000500030200090000" pitchFamily="2" charset="0"/>
              </a:rPr>
            </a:br>
            <a:r>
              <a:rPr lang="de-DE" b="1" i="0" dirty="0">
                <a:effectLst/>
                <a:latin typeface="MV Boli" panose="02000500030200090000" pitchFamily="2" charset="0"/>
                <a:cs typeface="MV Boli" panose="02000500030200090000" pitchFamily="2" charset="0"/>
              </a:rPr>
              <a:t>Die Hauskatze gehört zu einer Unterart der Wildkatze. Sie ernährt sich hauptsächlich von Fleisch. Die Hauskatze gehört mit zu den beliebtesten Haustieren. Sie gehören zu der Gattung der Säugetiere und leben auf der ganzen Welt. Ihre durchschnittliche Größe liegt bei circa 46 cm und sie besitzen eine Schwanzlänge bis zu 30 cm. Zudem kann eine Katze bis zu neun Kilogramm schwer werden, jedoch liegt das Normalgewicht einer Katze bei 3,6 Kilogramm bis 4,5 Kilogramm. Es ist auch so, dass die Katzen in Regionen, wo kälteres Klima herrscht kräftiger und auch dicker sind. In Regionen, wo das Klima wärmer ist, sind auch die Katzen dünner. Zudem ist es auch bekannt, dass Kater schwerer und auch größer sind, als Katzen.</a:t>
            </a:r>
          </a:p>
          <a:p>
            <a:endParaRPr lang="de-DE" b="1" i="0" dirty="0">
              <a:effectLst/>
              <a:latin typeface="MV Boli" panose="02000500030200090000" pitchFamily="2" charset="0"/>
              <a:cs typeface="MV Boli" panose="02000500030200090000" pitchFamily="2" charset="0"/>
            </a:endParaRPr>
          </a:p>
          <a:p>
            <a:r>
              <a:rPr lang="de-DE" b="1" i="0" dirty="0">
                <a:solidFill>
                  <a:srgbClr val="FF0000"/>
                </a:solidFill>
                <a:effectLst/>
                <a:latin typeface="Brush Script MT" panose="03060802040406070304" pitchFamily="66" charset="0"/>
                <a:cs typeface="MV Boli" panose="02000500030200090000" pitchFamily="2" charset="0"/>
              </a:rPr>
              <a:t>Das Aussehen der Katze</a:t>
            </a:r>
            <a:br>
              <a:rPr lang="de-DE" b="1" i="0" dirty="0">
                <a:effectLst/>
                <a:latin typeface="MV Boli" panose="02000500030200090000" pitchFamily="2" charset="0"/>
                <a:cs typeface="MV Boli" panose="02000500030200090000" pitchFamily="2" charset="0"/>
              </a:rPr>
            </a:br>
            <a:r>
              <a:rPr lang="de-DE" sz="1000" i="0" dirty="0">
                <a:effectLst/>
                <a:latin typeface="Agency FB" panose="020B0503020202020204" pitchFamily="34" charset="0"/>
                <a:cs typeface="MV Boli" panose="02000500030200090000" pitchFamily="2" charset="0"/>
              </a:rPr>
              <a:t>Katzen/Kater haben spitze Ohren, die in alle Richtungen bewegt werden können und sobald die Katze ein Geräusch hört sich bewegen. Das Aussehen der Katzen kann aber je nach Rasse </a:t>
            </a:r>
            <a:r>
              <a:rPr lang="de-DE" sz="1000" i="0" dirty="0" err="1">
                <a:effectLst/>
                <a:latin typeface="Agency FB" panose="020B0503020202020204" pitchFamily="34" charset="0"/>
                <a:cs typeface="MV Boli" panose="02000500030200090000" pitchFamily="2" charset="0"/>
              </a:rPr>
              <a:t>varrieren</a:t>
            </a:r>
            <a:r>
              <a:rPr lang="de-DE" sz="1000" i="0" dirty="0">
                <a:effectLst/>
                <a:latin typeface="Agency FB" panose="020B0503020202020204" pitchFamily="34" charset="0"/>
                <a:cs typeface="MV Boli" panose="02000500030200090000" pitchFamily="2" charset="0"/>
              </a:rPr>
              <a:t>. Es kann möglich sein, dass die Katze ein langes oder auch ein kurzes Fell hat aber genauso unterschiedlich kann auch die Fellfarbe sein. Die typische Musterung der Katze, falls sie nicht einfarbig ist, ist das so genannte </a:t>
            </a:r>
            <a:r>
              <a:rPr lang="de-DE" sz="1000" i="0" dirty="0" err="1">
                <a:effectLst/>
                <a:latin typeface="Agency FB" panose="020B0503020202020204" pitchFamily="34" charset="0"/>
                <a:cs typeface="MV Boli" panose="02000500030200090000" pitchFamily="2" charset="0"/>
              </a:rPr>
              <a:t>Tabby</a:t>
            </a:r>
            <a:r>
              <a:rPr lang="de-DE" sz="1000" i="0" dirty="0">
                <a:effectLst/>
                <a:latin typeface="Agency FB" panose="020B0503020202020204" pitchFamily="34" charset="0"/>
                <a:cs typeface="MV Boli" panose="02000500030200090000" pitchFamily="2" charset="0"/>
              </a:rPr>
              <a:t>-Muster. Dabei hat die Katze entweder gestreiftes Fell oder gepunktetes Fell. Es kann auch sein, dass sie Hauskatze eine helle M-förmige Stelle auf der Stirn besitzt.</a:t>
            </a:r>
          </a:p>
          <a:p>
            <a:endParaRPr lang="de-DE" sz="1000" b="1" dirty="0">
              <a:solidFill>
                <a:srgbClr val="FF0000"/>
              </a:solidFill>
              <a:latin typeface="Bradley Hand ITC" panose="03070402050302030203" pitchFamily="66" charset="0"/>
              <a:cs typeface="MV Boli" panose="02000500030200090000" pitchFamily="2" charset="0"/>
            </a:endParaRPr>
          </a:p>
          <a:p>
            <a:r>
              <a:rPr lang="de-DE" sz="1000" b="1" dirty="0">
                <a:solidFill>
                  <a:srgbClr val="FF0000"/>
                </a:solidFill>
                <a:latin typeface="Bradley Hand ITC" panose="03070402050302030203" pitchFamily="66" charset="0"/>
                <a:cs typeface="MV Boli" panose="02000500030200090000" pitchFamily="2" charset="0"/>
              </a:rPr>
              <a:t>Der Lebensraum der Katzen</a:t>
            </a:r>
          </a:p>
          <a:p>
            <a:r>
              <a:rPr lang="de-DE" sz="1000" b="1" dirty="0">
                <a:latin typeface="MV Boli" panose="02000500030200090000" pitchFamily="2" charset="0"/>
                <a:cs typeface="MV Boli" panose="02000500030200090000" pitchFamily="2" charset="0"/>
              </a:rPr>
              <a:t>Die Hauskatzen sind sehr beliebte Haustiere und werden auf der ganzen Welt gehalten. Sie stammen von den Wildkatzen ab, daher ist es vom Vorteil, wenn die Katze einen festen Schlafplatz in der Wohnung hat, aber auch Tags über die Möglichkeit hat nach draußen zu gehen und durch die Gegend zu </a:t>
            </a:r>
            <a:r>
              <a:rPr lang="de-DE" sz="1000" b="1" dirty="0" err="1">
                <a:latin typeface="MV Boli" panose="02000500030200090000" pitchFamily="2" charset="0"/>
                <a:cs typeface="MV Boli" panose="02000500030200090000" pitchFamily="2" charset="0"/>
              </a:rPr>
              <a:t>streunern</a:t>
            </a:r>
            <a:r>
              <a:rPr lang="de-DE" sz="1000" b="1" dirty="0">
                <a:latin typeface="MV Boli" panose="02000500030200090000" pitchFamily="2" charset="0"/>
                <a:cs typeface="MV Boli" panose="02000500030200090000" pitchFamily="2" charset="0"/>
              </a:rPr>
              <a:t>. Man sollte eine Katze nicht unbedingt nur in der Wohnung halten, sondern ihr auch Freilauf anbieten. Wichtig bei der Haltung einer Katze ist es auch, dass Katzen mindestens zu zweit gehalten werden, denn wenn nicht können die Tiere depressiv und träge werden. Katzen brauchen einen Spielgefährten.</a:t>
            </a:r>
            <a:endParaRPr lang="de-DE" sz="1000" b="1" i="0" dirty="0">
              <a:effectLst/>
              <a:latin typeface="MV Boli" panose="02000500030200090000" pitchFamily="2" charset="0"/>
              <a:cs typeface="MV Boli" panose="02000500030200090000" pitchFamily="2" charset="0"/>
            </a:endParaRPr>
          </a:p>
        </p:txBody>
      </p:sp>
      <p:pic>
        <p:nvPicPr>
          <p:cNvPr id="2" name="Grafik 1" descr="Ein Bild, das Säugetier, draußen, Katze, Hauskatze enthält.&#10;&#10;KI-generierte Inhalte können fehlerhaft sein.">
            <a:extLst>
              <a:ext uri="{FF2B5EF4-FFF2-40B4-BE49-F238E27FC236}">
                <a16:creationId xmlns:a16="http://schemas.microsoft.com/office/drawing/2014/main" id="{B0618E86-F92E-17A2-39D3-8A05CC369B0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12380" y="-2494160"/>
            <a:ext cx="13016753" cy="9762565"/>
          </a:xfrm>
          <a:prstGeom prst="rect">
            <a:avLst/>
          </a:prstGeom>
        </p:spPr>
      </p:pic>
    </p:spTree>
    <p:extLst>
      <p:ext uri="{BB962C8B-B14F-4D97-AF65-F5344CB8AC3E}">
        <p14:creationId xmlns:p14="http://schemas.microsoft.com/office/powerpoint/2010/main" val="212419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2000">
              <a:srgbClr val="FF0000"/>
            </a:gs>
            <a:gs pos="100000">
              <a:srgbClr val="00B050"/>
            </a:gs>
          </a:gsLst>
          <a:lin ang="5400000" scaled="1"/>
        </a:gra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423DE1F-DAD4-434A-8669-E15B13EDEE94}"/>
              </a:ext>
            </a:extLst>
          </p:cNvPr>
          <p:cNvSpPr txBox="1"/>
          <p:nvPr/>
        </p:nvSpPr>
        <p:spPr>
          <a:xfrm>
            <a:off x="0" y="177289"/>
            <a:ext cx="12192000" cy="784830"/>
          </a:xfrm>
          <a:prstGeom prst="rect">
            <a:avLst/>
          </a:prstGeom>
          <a:noFill/>
        </p:spPr>
        <p:txBody>
          <a:bodyPr wrap="square" rtlCol="0">
            <a:spAutoFit/>
          </a:bodyPr>
          <a:lstStyle/>
          <a:p>
            <a:pPr algn="ctr"/>
            <a:r>
              <a:rPr lang="de-DE" sz="4500">
                <a:ln w="0">
                  <a:solidFill>
                    <a:schemeClr val="accent1"/>
                  </a:solidFill>
                </a:ln>
                <a:gradFill flip="none" rotWithShape="1">
                  <a:gsLst>
                    <a:gs pos="21000">
                      <a:srgbClr val="FF0000"/>
                    </a:gs>
                    <a:gs pos="88000">
                      <a:srgbClr val="FFC000"/>
                    </a:gs>
                  </a:gsLst>
                  <a:lin ang="16200000" scaled="1"/>
                  <a:tileRect/>
                </a:gradFill>
                <a:effectLst>
                  <a:outerShdw blurRad="50800" dist="342900" algn="l" rotWithShape="0">
                    <a:prstClr val="black">
                      <a:alpha val="40000"/>
                    </a:prstClr>
                  </a:outerShdw>
                </a:effectLst>
                <a:latin typeface="Arial Black" panose="020B0A04020102020204" pitchFamily="34" charset="0"/>
              </a:rPr>
              <a:t>Die Sinne einer Katze </a:t>
            </a:r>
          </a:p>
        </p:txBody>
      </p:sp>
      <p:sp>
        <p:nvSpPr>
          <p:cNvPr id="5" name="Rechteck 4">
            <a:extLst>
              <a:ext uri="{FF2B5EF4-FFF2-40B4-BE49-F238E27FC236}">
                <a16:creationId xmlns:a16="http://schemas.microsoft.com/office/drawing/2014/main" id="{91A67C70-43CA-4D1B-95EB-B9947F78BDA2}"/>
              </a:ext>
            </a:extLst>
          </p:cNvPr>
          <p:cNvSpPr/>
          <p:nvPr/>
        </p:nvSpPr>
        <p:spPr>
          <a:xfrm>
            <a:off x="285750" y="962119"/>
            <a:ext cx="11582400" cy="646331"/>
          </a:xfrm>
          <a:prstGeom prst="rect">
            <a:avLst/>
          </a:prstGeom>
        </p:spPr>
        <p:txBody>
          <a:bodyPr wrap="square">
            <a:spAutoFit/>
          </a:bodyPr>
          <a:lstStyle/>
          <a:p>
            <a:r>
              <a:rPr lang="de-DE" b="0" i="0">
                <a:solidFill>
                  <a:srgbClr val="333333"/>
                </a:solidFill>
                <a:effectLst/>
                <a:latin typeface="Bradley Hand ITC" panose="03070402050302030203" pitchFamily="66" charset="0"/>
              </a:rPr>
              <a:t>Katzen verfügen zunächst über die gleichen Sinne wie der Mensch, nämlich</a:t>
            </a:r>
            <a:r>
              <a:rPr lang="de-DE" b="1" i="0">
                <a:solidFill>
                  <a:srgbClr val="333333"/>
                </a:solidFill>
                <a:effectLst/>
                <a:latin typeface="Bradley Hand ITC" panose="03070402050302030203" pitchFamily="66" charset="0"/>
              </a:rPr>
              <a:t> </a:t>
            </a:r>
            <a:r>
              <a:rPr lang="de-DE" b="1" i="0" u="sng">
                <a:solidFill>
                  <a:srgbClr val="333333"/>
                </a:solidFill>
                <a:effectLst/>
                <a:latin typeface="Bradley Hand ITC" panose="03070402050302030203" pitchFamily="66" charset="0"/>
              </a:rPr>
              <a:t>Seh-, Gehör-, Geruchs-, Tast-</a:t>
            </a:r>
            <a:r>
              <a:rPr lang="de-DE" b="0" i="0">
                <a:solidFill>
                  <a:srgbClr val="333333"/>
                </a:solidFill>
                <a:effectLst/>
                <a:latin typeface="Bradley Hand ITC" panose="03070402050302030203" pitchFamily="66" charset="0"/>
              </a:rPr>
              <a:t> und </a:t>
            </a:r>
            <a:r>
              <a:rPr lang="de-DE" b="1" u="sng">
                <a:solidFill>
                  <a:srgbClr val="333333"/>
                </a:solidFill>
                <a:effectLst/>
                <a:latin typeface="Bradley Hand ITC" panose="03070402050302030203" pitchFamily="66" charset="0"/>
              </a:rPr>
              <a:t>Geschmackssinn</a:t>
            </a:r>
            <a:r>
              <a:rPr lang="de-DE" b="0" u="sng">
                <a:solidFill>
                  <a:srgbClr val="333333"/>
                </a:solidFill>
                <a:effectLst/>
                <a:latin typeface="Bradley Hand ITC" panose="03070402050302030203" pitchFamily="66" charset="0"/>
              </a:rPr>
              <a:t>.</a:t>
            </a:r>
            <a:r>
              <a:rPr lang="de-DE" b="0" i="0">
                <a:solidFill>
                  <a:srgbClr val="333333"/>
                </a:solidFill>
                <a:effectLst/>
                <a:latin typeface="Bradley Hand ITC" panose="03070402050302030203" pitchFamily="66" charset="0"/>
              </a:rPr>
              <a:t> Allerdings unterscheidet sich die Ausprägung dieser Sinne von der des Menschen.</a:t>
            </a:r>
            <a:endParaRPr lang="de-DE">
              <a:latin typeface="Bradley Hand ITC" panose="03070402050302030203" pitchFamily="66" charset="0"/>
            </a:endParaRPr>
          </a:p>
        </p:txBody>
      </p:sp>
      <p:sp>
        <p:nvSpPr>
          <p:cNvPr id="6" name="Rechteck 5">
            <a:extLst>
              <a:ext uri="{FF2B5EF4-FFF2-40B4-BE49-F238E27FC236}">
                <a16:creationId xmlns:a16="http://schemas.microsoft.com/office/drawing/2014/main" id="{8F6E54FF-A608-495C-946E-218BEE2EE873}"/>
              </a:ext>
            </a:extLst>
          </p:cNvPr>
          <p:cNvSpPr/>
          <p:nvPr/>
        </p:nvSpPr>
        <p:spPr>
          <a:xfrm>
            <a:off x="323850" y="1608450"/>
            <a:ext cx="11582400" cy="1754326"/>
          </a:xfrm>
          <a:prstGeom prst="rect">
            <a:avLst/>
          </a:prstGeom>
        </p:spPr>
        <p:txBody>
          <a:bodyPr wrap="square">
            <a:spAutoFit/>
          </a:bodyPr>
          <a:lstStyle/>
          <a:p>
            <a:r>
              <a:rPr lang="de-DE" b="0" i="0">
                <a:solidFill>
                  <a:schemeClr val="accent4"/>
                </a:solidFill>
                <a:effectLst/>
                <a:latin typeface="Comic Sans MS" panose="030F0702030302020204" pitchFamily="66" charset="0"/>
              </a:rPr>
              <a:t>Der Tastsinn der Katzen</a:t>
            </a:r>
          </a:p>
          <a:p>
            <a:r>
              <a:rPr lang="de-DE" b="0" i="0">
                <a:effectLst/>
                <a:latin typeface="Comic Sans MS" panose="030F0702030302020204" pitchFamily="66" charset="0"/>
              </a:rPr>
              <a:t>Katzen haben einen sehr ausgeprägten Tastsinn. Die Schnurrhaare (</a:t>
            </a:r>
            <a:r>
              <a:rPr lang="de-DE" b="0" i="0" err="1">
                <a:effectLst/>
                <a:latin typeface="Comic Sans MS" panose="030F0702030302020204" pitchFamily="66" charset="0"/>
              </a:rPr>
              <a:t>Vibrissen</a:t>
            </a:r>
            <a:r>
              <a:rPr lang="de-DE" b="0" i="0">
                <a:effectLst/>
                <a:latin typeface="Comic Sans MS" panose="030F0702030302020204" pitchFamily="66" charset="0"/>
              </a:rPr>
              <a:t>) an der Schnauze, die ein bisschen wie lange Barthaare aussehen, helfen Katzen Breitenverhältnisse richtig einzuschätzen. Sie helfen den Stubentigern vor allem dabei, sich bei Dunkelheit zu orientieren. Dazu verfügen Katzen auch über sehr sensible Tastrezeptoren in Form von Tasthaaren über den Augen. Mit diesen Tastorganen sind Katzen wie mit einem Radar ausgestattet und finden Beutetiere auch völlig ohne Sicht.</a:t>
            </a:r>
          </a:p>
        </p:txBody>
      </p:sp>
      <p:sp>
        <p:nvSpPr>
          <p:cNvPr id="31" name="Rechteck 30">
            <a:extLst>
              <a:ext uri="{FF2B5EF4-FFF2-40B4-BE49-F238E27FC236}">
                <a16:creationId xmlns:a16="http://schemas.microsoft.com/office/drawing/2014/main" id="{8BC46BA5-C503-44D0-A55E-1FE9C9C1EB82}"/>
              </a:ext>
            </a:extLst>
          </p:cNvPr>
          <p:cNvSpPr/>
          <p:nvPr/>
        </p:nvSpPr>
        <p:spPr>
          <a:xfrm>
            <a:off x="285750" y="3776333"/>
            <a:ext cx="10687050" cy="2031325"/>
          </a:xfrm>
          <a:prstGeom prst="rect">
            <a:avLst/>
          </a:prstGeom>
        </p:spPr>
        <p:txBody>
          <a:bodyPr wrap="square">
            <a:spAutoFit/>
          </a:bodyPr>
          <a:lstStyle/>
          <a:p>
            <a:r>
              <a:rPr lang="de-DE">
                <a:solidFill>
                  <a:schemeClr val="accent4"/>
                </a:solidFill>
                <a:latin typeface="Comic Sans MS" panose="030F0702030302020204" pitchFamily="66" charset="0"/>
              </a:rPr>
              <a:t>Die Geschmacks- und Geruchssinne: Mehr als nur die Nase und Schnauze</a:t>
            </a:r>
            <a:endParaRPr lang="de-DE" b="0" i="0">
              <a:solidFill>
                <a:schemeClr val="accent4"/>
              </a:solidFill>
              <a:effectLst/>
              <a:latin typeface="Comic Sans MS" panose="030F0702030302020204" pitchFamily="66" charset="0"/>
            </a:endParaRPr>
          </a:p>
          <a:p>
            <a:r>
              <a:rPr lang="de-DE" b="0" i="0">
                <a:effectLst/>
                <a:latin typeface="Comic Sans MS" panose="030F0702030302020204" pitchFamily="66" charset="0"/>
              </a:rPr>
              <a:t>Neben der empfindlichen Nase, mit der Beute gewittert wird, haben Katzen mit </a:t>
            </a:r>
          </a:p>
          <a:p>
            <a:r>
              <a:rPr lang="de-DE" b="0" i="0">
                <a:effectLst/>
                <a:latin typeface="Comic Sans MS" panose="030F0702030302020204" pitchFamily="66" charset="0"/>
              </a:rPr>
              <a:t>dem </a:t>
            </a:r>
            <a:r>
              <a:rPr lang="de-DE" b="0" i="0" err="1">
                <a:effectLst/>
                <a:latin typeface="Comic Sans MS" panose="030F0702030302020204" pitchFamily="66" charset="0"/>
              </a:rPr>
              <a:t>Jacobsonschen</a:t>
            </a:r>
            <a:r>
              <a:rPr lang="de-DE" b="0" i="0">
                <a:effectLst/>
                <a:latin typeface="Comic Sans MS" panose="030F0702030302020204" pitchFamily="66" charset="0"/>
              </a:rPr>
              <a:t> Organ ein Nebenorgan, über das sie Gerüche </a:t>
            </a:r>
          </a:p>
          <a:p>
            <a:r>
              <a:rPr lang="de-DE" b="0" i="0">
                <a:effectLst/>
                <a:latin typeface="Comic Sans MS" panose="030F0702030302020204" pitchFamily="66" charset="0"/>
              </a:rPr>
              <a:t>auch durch die Mundhöhle wahrnehmen können. Das ist besonders in </a:t>
            </a:r>
          </a:p>
          <a:p>
            <a:r>
              <a:rPr lang="de-DE" b="0" i="0">
                <a:effectLst/>
                <a:latin typeface="Comic Sans MS" panose="030F0702030302020204" pitchFamily="66" charset="0"/>
              </a:rPr>
              <a:t>den ersten Lebenstagen wichtig, in denen ein noch blindes und taubes </a:t>
            </a:r>
          </a:p>
          <a:p>
            <a:r>
              <a:rPr lang="de-DE" b="0" i="0">
                <a:effectLst/>
                <a:latin typeface="Comic Sans MS" panose="030F0702030302020204" pitchFamily="66" charset="0"/>
              </a:rPr>
              <a:t>Katzenjunges die Zitze der Mutter durch den Geruch findet.</a:t>
            </a:r>
            <a:br>
              <a:rPr lang="de-DE">
                <a:latin typeface="Comic Sans MS" panose="030F0702030302020204" pitchFamily="66" charset="0"/>
              </a:rPr>
            </a:br>
            <a:endParaRPr lang="de-DE">
              <a:latin typeface="Comic Sans MS" panose="030F0702030302020204" pitchFamily="66" charset="0"/>
            </a:endParaRPr>
          </a:p>
        </p:txBody>
      </p:sp>
      <p:pic>
        <p:nvPicPr>
          <p:cNvPr id="2" name="Grafik 1">
            <a:extLst>
              <a:ext uri="{FF2B5EF4-FFF2-40B4-BE49-F238E27FC236}">
                <a16:creationId xmlns:a16="http://schemas.microsoft.com/office/drawing/2014/main" id="{5D83126B-88AB-27D6-31F3-3193DE60735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250" b="91375" l="10000" r="90000">
                        <a14:foregroundMark x1="41500" y1="8250" x2="41500" y2="8250"/>
                        <a14:foregroundMark x1="29000" y1="47500" x2="29000" y2="47500"/>
                        <a14:foregroundMark x1="27667" y1="42750" x2="27667" y2="42750"/>
                        <a14:foregroundMark x1="27167" y1="41250" x2="27167" y2="41250"/>
                        <a14:foregroundMark x1="27000" y1="39625" x2="27000" y2="39625"/>
                        <a14:foregroundMark x1="25000" y1="34125" x2="25000" y2="34125"/>
                        <a14:foregroundMark x1="23333" y1="33875" x2="23333" y2="33875"/>
                        <a14:foregroundMark x1="22167" y1="32625" x2="22167" y2="32625"/>
                        <a14:foregroundMark x1="21333" y1="31625" x2="21333" y2="31625"/>
                        <a14:foregroundMark x1="21000" y1="30625" x2="21000" y2="30625"/>
                        <a14:foregroundMark x1="20833" y1="30000" x2="20833" y2="30000"/>
                        <a14:foregroundMark x1="20000" y1="29000" x2="20000" y2="29000"/>
                        <a14:foregroundMark x1="19500" y1="28375" x2="19500" y2="28375"/>
                        <a14:foregroundMark x1="19167" y1="27375" x2="19167" y2="27375"/>
                        <a14:foregroundMark x1="19167" y1="27125" x2="19167" y2="27125"/>
                        <a14:foregroundMark x1="19167" y1="26375" x2="19167" y2="26375"/>
                        <a14:foregroundMark x1="19167" y1="26125" x2="19167" y2="26125"/>
                        <a14:foregroundMark x1="19167" y1="25375" x2="19167" y2="25375"/>
                        <a14:foregroundMark x1="19167" y1="24750" x2="19167" y2="24750"/>
                        <a14:foregroundMark x1="19167" y1="24250" x2="19167" y2="24250"/>
                        <a14:foregroundMark x1="19333" y1="23625" x2="19333" y2="23625"/>
                        <a14:foregroundMark x1="19333" y1="23000" x2="19333" y2="23000"/>
                        <a14:foregroundMark x1="19500" y1="22500" x2="19500" y2="22500"/>
                        <a14:foregroundMark x1="19500" y1="22000" x2="19500" y2="22000"/>
                        <a14:foregroundMark x1="19500" y1="21250" x2="19500" y2="21250"/>
                        <a14:foregroundMark x1="19500" y1="20750" x2="18667" y2="19875"/>
                        <a14:foregroundMark x1="18500" y1="19125" x2="18500" y2="19125"/>
                        <a14:foregroundMark x1="18167" y1="18625" x2="18167" y2="18625"/>
                        <a14:foregroundMark x1="17833" y1="18000" x2="17833" y2="18000"/>
                        <a14:foregroundMark x1="17500" y1="17625" x2="17500" y2="17625"/>
                        <a14:foregroundMark x1="17333" y1="17500" x2="17333" y2="17500"/>
                        <a14:foregroundMark x1="16667" y1="16875" x2="16667" y2="16875"/>
                        <a14:foregroundMark x1="16000" y1="16500" x2="16000" y2="16500"/>
                        <a14:foregroundMark x1="15500" y1="15750" x2="15500" y2="15750"/>
                        <a14:foregroundMark x1="15000" y1="14875" x2="15000" y2="14875"/>
                        <a14:foregroundMark x1="14500" y1="14250" x2="14500" y2="14250"/>
                        <a14:foregroundMark x1="14000" y1="13625" x2="14000" y2="13625"/>
                        <a14:foregroundMark x1="13333" y1="13125" x2="13333" y2="13125"/>
                        <a14:foregroundMark x1="12500" y1="12625" x2="12500" y2="12625"/>
                        <a14:foregroundMark x1="24500" y1="35750" x2="24500" y2="35750"/>
                        <a14:foregroundMark x1="24500" y1="37125" x2="24500" y2="38625"/>
                        <a14:foregroundMark x1="24500" y1="39375" x2="24500" y2="40125"/>
                        <a14:foregroundMark x1="24833" y1="40750" x2="24833" y2="41250"/>
                        <a14:foregroundMark x1="24833" y1="41750" x2="24833" y2="43375"/>
                        <a14:foregroundMark x1="24833" y1="43875" x2="24833" y2="43875"/>
                        <a14:foregroundMark x1="25167" y1="44500" x2="25500" y2="45000"/>
                        <a14:foregroundMark x1="25667" y1="45625" x2="26167" y2="46500"/>
                        <a14:foregroundMark x1="26167" y1="47000" x2="26167" y2="47625"/>
                        <a14:foregroundMark x1="26167" y1="47750" x2="26167" y2="48250"/>
                        <a14:foregroundMark x1="26167" y1="49000" x2="26333" y2="49750"/>
                        <a14:foregroundMark x1="26500" y1="50500" x2="26833" y2="51250"/>
                        <a14:foregroundMark x1="27167" y1="51625" x2="27500" y2="52375"/>
                        <a14:foregroundMark x1="27667" y1="53125" x2="28167" y2="54375"/>
                        <a14:foregroundMark x1="28333" y1="54750" x2="28833" y2="56250"/>
                        <a14:foregroundMark x1="29167" y1="56500" x2="29667" y2="57625"/>
                        <a14:foregroundMark x1="30000" y1="57875" x2="30667" y2="59125"/>
                        <a14:foregroundMark x1="31000" y1="59500" x2="31333" y2="60375"/>
                        <a14:foregroundMark x1="31833" y1="61250" x2="32000" y2="62000"/>
                        <a14:foregroundMark x1="32500" y1="62625" x2="32667" y2="63500"/>
                        <a14:foregroundMark x1="33167" y1="64375" x2="33333" y2="65750"/>
                        <a14:foregroundMark x1="33333" y1="67125" x2="33333" y2="67875"/>
                        <a14:foregroundMark x1="33500" y1="68375" x2="33833" y2="69750"/>
                        <a14:foregroundMark x1="34667" y1="71500" x2="34667" y2="72000"/>
                        <a14:foregroundMark x1="34667" y1="72125" x2="34667" y2="74250"/>
                        <a14:foregroundMark x1="34667" y1="74500" x2="34667" y2="75125"/>
                        <a14:foregroundMark x1="34667" y1="75250" x2="34667" y2="76625"/>
                        <a14:foregroundMark x1="34167" y1="77750" x2="33500" y2="79750"/>
                        <a14:foregroundMark x1="33000" y1="80750" x2="32333" y2="81750"/>
                        <a14:foregroundMark x1="31833" y1="82500" x2="31667" y2="83500"/>
                        <a14:foregroundMark x1="31667" y1="76625" x2="31667" y2="76625"/>
                        <a14:foregroundMark x1="33500" y1="74500" x2="33500" y2="74500"/>
                        <a14:foregroundMark x1="33500" y1="73375" x2="33500" y2="72625"/>
                        <a14:foregroundMark x1="33500" y1="71875" x2="33500" y2="71875"/>
                        <a14:foregroundMark x1="33500" y1="70875" x2="33333" y2="70250"/>
                        <a14:foregroundMark x1="33000" y1="69000" x2="33000" y2="69000"/>
                        <a14:foregroundMark x1="33000" y1="68000" x2="32667" y2="67500"/>
                        <a14:foregroundMark x1="32500" y1="66625" x2="32500" y2="66625"/>
                        <a14:foregroundMark x1="32000" y1="65250" x2="32000" y2="64375"/>
                        <a14:foregroundMark x1="31833" y1="63875" x2="31333" y2="63500"/>
                        <a14:foregroundMark x1="31167" y1="62500" x2="31167" y2="62500"/>
                        <a14:foregroundMark x1="30500" y1="61000" x2="30000" y2="60000"/>
                        <a14:foregroundMark x1="29667" y1="58625" x2="29167" y2="58000"/>
                        <a14:foregroundMark x1="28833" y1="56875" x2="28167" y2="55875"/>
                        <a14:foregroundMark x1="27500" y1="54000" x2="27000" y2="53375"/>
                        <a14:foregroundMark x1="74167" y1="91125" x2="74167" y2="91125"/>
                        <a14:foregroundMark x1="30500" y1="90125" x2="30500" y2="90125"/>
                        <a14:foregroundMark x1="31000" y1="91125" x2="31000" y2="91125"/>
                        <a14:foregroundMark x1="29000" y1="91375" x2="29000" y2="91375"/>
                        <a14:foregroundMark x1="25167" y1="90875" x2="25167" y2="90875"/>
                        <a14:foregroundMark x1="24000" y1="90750" x2="24000" y2="90750"/>
                        <a14:foregroundMark x1="22167" y1="90125" x2="22167" y2="90125"/>
                        <a14:backgroundMark x1="20333" y1="32375" x2="20333" y2="32375"/>
                        <a14:backgroundMark x1="20667" y1="33500" x2="20667" y2="33500"/>
                        <a14:backgroundMark x1="20333" y1="33125" x2="20333" y2="33125"/>
                        <a14:backgroundMark x1="20667" y1="33125" x2="20667" y2="33125"/>
                        <a14:backgroundMark x1="87333" y1="94000" x2="87333" y2="94000"/>
                      </a14:backgroundRemoval>
                    </a14:imgEffect>
                  </a14:imgLayer>
                </a14:imgProps>
              </a:ext>
            </a:extLst>
          </a:blip>
          <a:srcRect r="-699"/>
          <a:stretch>
            <a:fillRect/>
          </a:stretch>
        </p:blipFill>
        <p:spPr>
          <a:xfrm>
            <a:off x="10498314" y="-122649"/>
            <a:ext cx="1655586" cy="2192113"/>
          </a:xfrm>
          <a:prstGeom prst="rect">
            <a:avLst/>
          </a:prstGeom>
        </p:spPr>
      </p:pic>
      <p:pic>
        <p:nvPicPr>
          <p:cNvPr id="9" name="Picture 2">
            <a:extLst>
              <a:ext uri="{FF2B5EF4-FFF2-40B4-BE49-F238E27FC236}">
                <a16:creationId xmlns:a16="http://schemas.microsoft.com/office/drawing/2014/main" id="{B5CE5167-749F-000B-D43B-78E720879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7733" y="4512066"/>
            <a:ext cx="3943350" cy="203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8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E80C889-20F2-4205-BE0A-913847A39D31}"/>
              </a:ext>
            </a:extLst>
          </p:cNvPr>
          <p:cNvSpPr txBox="1"/>
          <p:nvPr/>
        </p:nvSpPr>
        <p:spPr>
          <a:xfrm>
            <a:off x="276890" y="257163"/>
            <a:ext cx="10301620" cy="830997"/>
          </a:xfrm>
          <a:prstGeom prst="rect">
            <a:avLst/>
          </a:prstGeom>
          <a:noFill/>
        </p:spPr>
        <p:txBody>
          <a:bodyPr wrap="square" rtlCol="0">
            <a:spAutoFit/>
          </a:bodyPr>
          <a:lstStyle/>
          <a:p>
            <a:r>
              <a:rPr lang="de-DE" sz="4800"/>
              <a:t>Die Sinne einer Katze </a:t>
            </a:r>
          </a:p>
        </p:txBody>
      </p:sp>
      <p:sp>
        <p:nvSpPr>
          <p:cNvPr id="11" name="Textfeld 10">
            <a:extLst>
              <a:ext uri="{FF2B5EF4-FFF2-40B4-BE49-F238E27FC236}">
                <a16:creationId xmlns:a16="http://schemas.microsoft.com/office/drawing/2014/main" id="{E3A5BCA3-2EA1-4ACD-97F6-585FDEF9E6D5}"/>
              </a:ext>
            </a:extLst>
          </p:cNvPr>
          <p:cNvSpPr txBox="1"/>
          <p:nvPr/>
        </p:nvSpPr>
        <p:spPr>
          <a:xfrm>
            <a:off x="276890" y="1225195"/>
            <a:ext cx="10301620" cy="2000548"/>
          </a:xfrm>
          <a:prstGeom prst="rect">
            <a:avLst/>
          </a:prstGeom>
          <a:noFill/>
        </p:spPr>
        <p:txBody>
          <a:bodyPr wrap="square" rtlCol="0">
            <a:spAutoFit/>
          </a:bodyPr>
          <a:lstStyle/>
          <a:p>
            <a:r>
              <a:rPr lang="de-DE" sz="3700">
                <a:solidFill>
                  <a:srgbClr val="C00000"/>
                </a:solidFill>
              </a:rPr>
              <a:t>Der Hörsinn</a:t>
            </a:r>
          </a:p>
          <a:p>
            <a:pPr marL="457200" indent="-457200">
              <a:buFontTx/>
              <a:buChar char="-"/>
            </a:pPr>
            <a:r>
              <a:rPr lang="de-DE" sz="2900"/>
              <a:t>sehr gut ausgeprägt</a:t>
            </a:r>
          </a:p>
          <a:p>
            <a:pPr marL="457200" indent="-457200">
              <a:buFontTx/>
              <a:buChar char="-"/>
            </a:pPr>
            <a:r>
              <a:rPr lang="de-DE" sz="2900"/>
              <a:t>umfasst einen sehr großen Frequenzbereich</a:t>
            </a:r>
          </a:p>
          <a:p>
            <a:pPr marL="895350" indent="-438150">
              <a:buFont typeface="Wingdings" panose="05000000000000000000" pitchFamily="2" charset="2"/>
              <a:buChar char="è"/>
            </a:pPr>
            <a:r>
              <a:rPr lang="de-DE" sz="2900"/>
              <a:t> auch alle Töne im Ultraschallbereich</a:t>
            </a:r>
          </a:p>
        </p:txBody>
      </p:sp>
      <p:sp>
        <p:nvSpPr>
          <p:cNvPr id="15" name="Textfeld 14">
            <a:extLst>
              <a:ext uri="{FF2B5EF4-FFF2-40B4-BE49-F238E27FC236}">
                <a16:creationId xmlns:a16="http://schemas.microsoft.com/office/drawing/2014/main" id="{B93D94A8-47E1-4A61-9E85-61648EE2E4A7}"/>
              </a:ext>
            </a:extLst>
          </p:cNvPr>
          <p:cNvSpPr txBox="1"/>
          <p:nvPr/>
        </p:nvSpPr>
        <p:spPr>
          <a:xfrm>
            <a:off x="276890" y="3408945"/>
            <a:ext cx="10301620" cy="3339376"/>
          </a:xfrm>
          <a:prstGeom prst="rect">
            <a:avLst/>
          </a:prstGeom>
          <a:noFill/>
        </p:spPr>
        <p:txBody>
          <a:bodyPr wrap="square" rtlCol="0">
            <a:spAutoFit/>
          </a:bodyPr>
          <a:lstStyle/>
          <a:p>
            <a:r>
              <a:rPr lang="de-DE" sz="3700">
                <a:solidFill>
                  <a:srgbClr val="C00000"/>
                </a:solidFill>
              </a:rPr>
              <a:t>Der Sehsinn</a:t>
            </a:r>
          </a:p>
          <a:p>
            <a:pPr marL="457200" indent="-457200">
              <a:buFontTx/>
              <a:buChar char="-"/>
            </a:pPr>
            <a:r>
              <a:rPr lang="de-DE" sz="2900"/>
              <a:t>Bei Dämmerung dem menschlichen Sehsinn überlegen </a:t>
            </a:r>
          </a:p>
          <a:p>
            <a:pPr marL="457200" indent="-457200">
              <a:buFontTx/>
              <a:buChar char="-"/>
            </a:pPr>
            <a:r>
              <a:rPr lang="de-DE" sz="2900"/>
              <a:t>Pupillen reagieren auf unterschiedliche Lichtintensität </a:t>
            </a:r>
          </a:p>
          <a:p>
            <a:pPr marL="895350" indent="-438150">
              <a:buFont typeface="Wingdings" panose="05000000000000000000" pitchFamily="2" charset="2"/>
              <a:buChar char="è"/>
            </a:pPr>
            <a:r>
              <a:rPr lang="de-DE" sz="2900"/>
              <a:t>bei starkem Lichteinfall zieht sie sich zusammen, </a:t>
            </a:r>
            <a:br>
              <a:rPr lang="de-DE" sz="2900"/>
            </a:br>
            <a:r>
              <a:rPr lang="de-DE" sz="2900"/>
              <a:t>formt sich zu einem schmalen Schlitz</a:t>
            </a:r>
          </a:p>
          <a:p>
            <a:pPr marL="895350" indent="-438150">
              <a:buFont typeface="Wingdings" panose="05000000000000000000" pitchFamily="2" charset="2"/>
              <a:buChar char="è"/>
            </a:pPr>
            <a:r>
              <a:rPr lang="de-DE" sz="2900"/>
              <a:t>im Dunkel erweitert sich die Pupille</a:t>
            </a:r>
          </a:p>
          <a:p>
            <a:pPr marL="895350" indent="-438150">
              <a:buFont typeface="Wingdings" panose="05000000000000000000" pitchFamily="2" charset="2"/>
              <a:buChar char="è"/>
            </a:pPr>
            <a:endParaRPr lang="de-DE" sz="2900"/>
          </a:p>
        </p:txBody>
      </p:sp>
      <p:pic>
        <p:nvPicPr>
          <p:cNvPr id="5" name="Grafik 4">
            <a:extLst>
              <a:ext uri="{FF2B5EF4-FFF2-40B4-BE49-F238E27FC236}">
                <a16:creationId xmlns:a16="http://schemas.microsoft.com/office/drawing/2014/main" id="{091CB33E-D6B0-9538-0F96-42EEADD23C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653" y1="28101" x2="29546" y2="34581"/>
                        <a14:foregroundMark x1="34073" y1="37085" x2="66401" y2="47578"/>
                        <a14:foregroundMark x1="66401" y1="47578" x2="69347" y2="45446"/>
                        <a14:foregroundMark x1="71656" y1="42539" x2="66401" y2="47384"/>
                        <a14:foregroundMark x1="66401" y1="47384" x2="58360" y2="46996"/>
                        <a14:foregroundMark x1="58360" y1="46996" x2="30653" y2="33236"/>
                        <a14:foregroundMark x1="30653" y1="33236" x2="28344" y2="28779"/>
                        <a14:backgroundMark x1="26433" y1="34593" x2="64092" y2="55426"/>
                        <a14:backgroundMark x1="64092" y1="55426" x2="75717" y2="67926"/>
                        <a14:backgroundMark x1="28901" y1="38178" x2="59315" y2="73837"/>
                        <a14:backgroundMark x1="26433" y1="45155" x2="35669" y2="56395"/>
                        <a14:backgroundMark x1="46975" y1="55039" x2="49283" y2="56395"/>
                        <a14:backgroundMark x1="52309" y1="62403" x2="52309" y2="62403"/>
                        <a14:backgroundMark x1="54061" y1="62500" x2="54379" y2="62984"/>
                        <a14:backgroundMark x1="53742" y1="61628" x2="53424" y2="61628"/>
                        <a14:backgroundMark x1="53344" y1="61337" x2="53344" y2="61337"/>
                        <a14:backgroundMark x1="52150" y1="61725" x2="51354" y2="61337"/>
                        <a14:backgroundMark x1="51115" y1="61047" x2="51115" y2="61047"/>
                        <a14:backgroundMark x1="50000" y1="60465" x2="50159" y2="62597"/>
                        <a14:backgroundMark x1="57166" y1="63760" x2="51672" y2="64535"/>
                        <a14:backgroundMark x1="57166" y1="65407" x2="40127" y2="52326"/>
                        <a14:backgroundMark x1="49124" y1="56105" x2="43312" y2="52907"/>
                        <a14:backgroundMark x1="43312" y1="52907" x2="43153" y2="52326"/>
                        <a14:backgroundMark x1="46338" y1="53779" x2="45939" y2="55233"/>
                        <a14:backgroundMark x1="45143" y1="55233" x2="48646" y2="57461"/>
                        <a14:backgroundMark x1="45303" y1="54651" x2="45303" y2="54942"/>
                        <a14:backgroundMark x1="44427" y1="54651" x2="44427" y2="54651"/>
                        <a14:backgroundMark x1="32245" y1="39244" x2="35191" y2="41667"/>
                      </a14:backgroundRemoval>
                    </a14:imgEffect>
                  </a14:imgLayer>
                </a14:imgProps>
              </a:ext>
            </a:extLst>
          </a:blip>
          <a:srcRect l="24653" t="11370" r="23271" b="48793"/>
          <a:stretch/>
        </p:blipFill>
        <p:spPr>
          <a:xfrm>
            <a:off x="6697651" y="137326"/>
            <a:ext cx="4047565" cy="2544098"/>
          </a:xfrm>
          <a:prstGeom prst="rect">
            <a:avLst/>
          </a:prstGeom>
        </p:spPr>
      </p:pic>
      <p:pic>
        <p:nvPicPr>
          <p:cNvPr id="6" name="Grafik 5">
            <a:extLst>
              <a:ext uri="{FF2B5EF4-FFF2-40B4-BE49-F238E27FC236}">
                <a16:creationId xmlns:a16="http://schemas.microsoft.com/office/drawing/2014/main" id="{D8473F18-EAA1-BACE-B582-BE8738429D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2504" y1="44029" x2="44889" y2="44885"/>
                        <a14:foregroundMark x1="46676" y1="47669" x2="46048" y2="49015"/>
                        <a14:foregroundMark x1="42260" y1="44354" x2="42677" y2="44299"/>
                        <a14:foregroundMark x1="47141" y1="48061" x2="42901" y2="51779"/>
                        <a14:foregroundMark x1="41796" y1="44970" x2="42357" y2="44574"/>
                        <a14:foregroundMark x1="42357" y1="44574" x2="42897" y2="44484"/>
                        <a14:foregroundMark x1="47611" y1="56686" x2="47611" y2="56686"/>
                        <a14:foregroundMark x1="28981" y1="39147" x2="32404" y2="45543"/>
                        <a14:foregroundMark x1="32404" y1="45543" x2="29281" y2="46962"/>
                        <a14:backgroundMark x1="46975" y1="46899" x2="41799" y2="42539"/>
                        <a14:backgroundMark x1="41799" y1="42539" x2="37420" y2="48353"/>
                        <a14:backgroundMark x1="37420" y1="48353" x2="42596" y2="53585"/>
                        <a14:backgroundMark x1="42596" y1="53585" x2="47293" y2="48643"/>
                        <a14:backgroundMark x1="47293" y1="48643" x2="47452" y2="47868"/>
                        <a14:backgroundMark x1="50717" y1="42733" x2="50717" y2="42733"/>
                        <a14:backgroundMark x1="32279" y1="47262" x2="32325" y2="47578"/>
                        <a14:backgroundMark x1="31210" y1="39922" x2="31285" y2="40436"/>
                        <a14:backgroundMark x1="26626" y1="45506" x2="26194" y2="45349"/>
                        <a14:backgroundMark x1="27847" y1="45950" x2="27018" y2="45648"/>
                        <a14:backgroundMark x1="32325" y1="47578" x2="31914" y2="47429"/>
                        <a14:backgroundMark x1="27347" y1="43379" x2="28540" y2="41339"/>
                        <a14:backgroundMark x1="26194" y1="45349" x2="26799" y2="44316"/>
                        <a14:backgroundMark x1="30813" y1="39554" x2="31210" y2="39826"/>
                        <a14:backgroundMark x1="32577" y1="42850" x2="54936" y2="28488"/>
                        <a14:backgroundMark x1="36624" y1="51744" x2="42038" y2="54942"/>
                        <a14:backgroundMark x1="38057" y1="44283" x2="36783" y2="51163"/>
                        <a14:backgroundMark x1="44904" y1="43411" x2="48169" y2="46318"/>
                        <a14:backgroundMark x1="45780" y1="44671" x2="46815" y2="45736"/>
                        <a14:backgroundMark x1="44984" y1="44767" x2="46019" y2="45543"/>
                        <a14:backgroundMark x1="46656" y1="46124" x2="46656" y2="46124"/>
                        <a14:backgroundMark x1="47373" y1="45252" x2="46895" y2="45833"/>
                        <a14:backgroundMark x1="46736" y1="45833" x2="46736" y2="45833"/>
                        <a14:backgroundMark x1="45223" y1="44864" x2="44825" y2="45058"/>
                        <a14:backgroundMark x1="44268" y1="44961" x2="44268" y2="44961"/>
                        <a14:backgroundMark x1="48328" y1="42733" x2="48328" y2="42733"/>
                        <a14:backgroundMark x1="30414" y1="40019" x2="27866" y2="37403"/>
                        <a14:backgroundMark x1="27707" y1="38760" x2="25796" y2="43702"/>
                        <a14:backgroundMark x1="25796" y1="46221" x2="30414" y2="49709"/>
                        <a14:backgroundMark x1="26831" y1="49031" x2="27229" y2="50484"/>
                        <a14:backgroundMark x1="26990" y1="40116" x2="26911" y2="47190"/>
                      </a14:backgroundRemoval>
                    </a14:imgEffect>
                  </a14:imgLayer>
                </a14:imgProps>
              </a:ext>
            </a:extLst>
          </a:blip>
          <a:srcRect l="24249" t="36861" r="47699" b="45784"/>
          <a:stretch/>
        </p:blipFill>
        <p:spPr>
          <a:xfrm>
            <a:off x="9016499" y="4167595"/>
            <a:ext cx="3584412" cy="1822076"/>
          </a:xfrm>
          <a:prstGeom prst="rect">
            <a:avLst/>
          </a:prstGeom>
        </p:spPr>
      </p:pic>
    </p:spTree>
    <p:extLst>
      <p:ext uri="{BB962C8B-B14F-4D97-AF65-F5344CB8AC3E}">
        <p14:creationId xmlns:p14="http://schemas.microsoft.com/office/powerpoint/2010/main" val="330345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1482F4C-270E-4650-90EE-99569F206803}"/>
              </a:ext>
            </a:extLst>
          </p:cNvPr>
          <p:cNvSpPr txBox="1"/>
          <p:nvPr/>
        </p:nvSpPr>
        <p:spPr>
          <a:xfrm>
            <a:off x="276889" y="257163"/>
            <a:ext cx="11639807" cy="830997"/>
          </a:xfrm>
          <a:prstGeom prst="rect">
            <a:avLst/>
          </a:prstGeom>
          <a:noFill/>
        </p:spPr>
        <p:txBody>
          <a:bodyPr wrap="square" rtlCol="0">
            <a:spAutoFit/>
          </a:bodyPr>
          <a:lstStyle/>
          <a:p>
            <a:pPr algn="ctr"/>
            <a:r>
              <a:rPr lang="de-DE" sz="4800"/>
              <a:t>Die Hauskatze </a:t>
            </a:r>
          </a:p>
        </p:txBody>
      </p:sp>
      <p:sp>
        <p:nvSpPr>
          <p:cNvPr id="7" name="Rechteck 6">
            <a:extLst>
              <a:ext uri="{FF2B5EF4-FFF2-40B4-BE49-F238E27FC236}">
                <a16:creationId xmlns:a16="http://schemas.microsoft.com/office/drawing/2014/main" id="{A2266F3A-0B1A-4DF1-B485-5DD427052A5C}"/>
              </a:ext>
            </a:extLst>
          </p:cNvPr>
          <p:cNvSpPr/>
          <p:nvPr/>
        </p:nvSpPr>
        <p:spPr>
          <a:xfrm>
            <a:off x="275304" y="1305342"/>
            <a:ext cx="8868696" cy="4711033"/>
          </a:xfrm>
          <a:prstGeom prst="rect">
            <a:avLst/>
          </a:prstGeom>
        </p:spPr>
        <p:txBody>
          <a:bodyPr wrap="square">
            <a:spAutoFit/>
          </a:bodyPr>
          <a:lstStyle/>
          <a:p>
            <a:pPr marL="171450" indent="-171450">
              <a:lnSpc>
                <a:spcPct val="150000"/>
              </a:lnSpc>
              <a:buFont typeface="Arial" panose="020B0604020202020204" pitchFamily="34" charset="0"/>
              <a:buChar char="•"/>
            </a:pPr>
            <a:r>
              <a:rPr lang="de-DE" sz="2900"/>
              <a:t>ist ein </a:t>
            </a:r>
            <a:r>
              <a:rPr lang="de-DE" sz="2900">
                <a:solidFill>
                  <a:srgbClr val="C00000"/>
                </a:solidFill>
              </a:rPr>
              <a:t>Säugetier</a:t>
            </a:r>
            <a:r>
              <a:rPr lang="de-DE" sz="2900"/>
              <a:t> </a:t>
            </a:r>
          </a:p>
          <a:p>
            <a:pPr marL="171450" indent="-171450">
              <a:lnSpc>
                <a:spcPct val="150000"/>
              </a:lnSpc>
              <a:buFont typeface="Arial" panose="020B0604020202020204" pitchFamily="34" charset="0"/>
              <a:buChar char="•"/>
            </a:pPr>
            <a:r>
              <a:rPr lang="de-DE" sz="2900" b="0" i="0">
                <a:effectLst/>
              </a:rPr>
              <a:t>gehört zu einer Unterart der Wildkatze</a:t>
            </a:r>
          </a:p>
          <a:p>
            <a:pPr marL="171450" indent="-171450">
              <a:lnSpc>
                <a:spcPct val="150000"/>
              </a:lnSpc>
              <a:buFont typeface="Arial" panose="020B0604020202020204" pitchFamily="34" charset="0"/>
              <a:buChar char="•"/>
            </a:pPr>
            <a:r>
              <a:rPr lang="de-DE" sz="2900"/>
              <a:t>Ernährt sich </a:t>
            </a:r>
            <a:r>
              <a:rPr lang="de-DE" sz="2900" b="0" i="0">
                <a:effectLst/>
              </a:rPr>
              <a:t>hauptsächlich von Fleisch</a:t>
            </a:r>
          </a:p>
          <a:p>
            <a:pPr marL="171450" indent="-171450">
              <a:lnSpc>
                <a:spcPct val="150000"/>
              </a:lnSpc>
              <a:buFont typeface="Arial" panose="020B0604020202020204" pitchFamily="34" charset="0"/>
              <a:buChar char="•"/>
            </a:pPr>
            <a:r>
              <a:rPr lang="de-DE" sz="2900" b="0" i="0">
                <a:effectLst/>
              </a:rPr>
              <a:t>durchschnittliche Größe liegt bei circa 46 cm  </a:t>
            </a:r>
          </a:p>
          <a:p>
            <a:pPr marL="533400" indent="-361950">
              <a:lnSpc>
                <a:spcPct val="150000"/>
              </a:lnSpc>
              <a:buFont typeface="Microsoft YaHei Light" panose="020B0502040204020203" pitchFamily="34" charset="-122"/>
              <a:buChar char="→"/>
            </a:pPr>
            <a:r>
              <a:rPr lang="de-DE" sz="2900" b="0" i="0">
                <a:effectLst/>
              </a:rPr>
              <a:t>Schwanzlänge bis zu 30 cm </a:t>
            </a:r>
          </a:p>
          <a:p>
            <a:pPr marL="171450" indent="-171450">
              <a:lnSpc>
                <a:spcPct val="150000"/>
              </a:lnSpc>
              <a:buFont typeface="Arial" panose="020B0604020202020204" pitchFamily="34" charset="0"/>
              <a:buChar char="•"/>
            </a:pPr>
            <a:r>
              <a:rPr lang="de-DE" sz="2900" b="0" i="0">
                <a:effectLst/>
              </a:rPr>
              <a:t>kann bis zu neun Kilogramm schwer werden</a:t>
            </a:r>
          </a:p>
          <a:p>
            <a:pPr marL="457200" indent="-285750">
              <a:lnSpc>
                <a:spcPct val="150000"/>
              </a:lnSpc>
              <a:buFont typeface="Microsoft YaHei Light" panose="020B0502040204020203" pitchFamily="34" charset="-122"/>
              <a:buChar char="→"/>
            </a:pPr>
            <a:r>
              <a:rPr lang="de-DE" sz="2900" b="0" i="0">
                <a:effectLst/>
              </a:rPr>
              <a:t>Normalgewicht liegt bei 3,6 – 4,5 Kilogramm</a:t>
            </a:r>
          </a:p>
        </p:txBody>
      </p:sp>
      <p:pic>
        <p:nvPicPr>
          <p:cNvPr id="3" name="Grafik 2" descr="Ein Bild, das draußen, Gras, Katzen, Pflanze enthält.&#10;&#10;KI-generierte Inhalte können fehlerhaft sein.">
            <a:extLst>
              <a:ext uri="{FF2B5EF4-FFF2-40B4-BE49-F238E27FC236}">
                <a16:creationId xmlns:a16="http://schemas.microsoft.com/office/drawing/2014/main" id="{D22C9BFF-00EC-22EA-A583-C3ECE214E6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2250" y1="50083" x2="52250" y2="50083"/>
                        <a14:foregroundMark x1="52000" y1="50333" x2="52000" y2="50333"/>
                        <a14:foregroundMark x1="77438" y1="76833" x2="77438" y2="76833"/>
                        <a14:foregroundMark x1="75313" y1="71083" x2="74625" y2="79333"/>
                        <a14:foregroundMark x1="74625" y1="79333" x2="68500" y2="81333"/>
                        <a14:foregroundMark x1="68500" y1="81333" x2="61563" y2="80083"/>
                        <a14:foregroundMark x1="54188" y1="41583" x2="54188" y2="41583"/>
                        <a14:backgroundMark x1="59000" y1="42250" x2="59000" y2="42250"/>
                        <a14:backgroundMark x1="61813" y1="46083" x2="61813" y2="46083"/>
                        <a14:backgroundMark x1="63625" y1="49333" x2="63625" y2="49333"/>
                        <a14:backgroundMark x1="66438" y1="50333" x2="66438" y2="50333"/>
                        <a14:backgroundMark x1="68988" y1="82198" x2="60688" y2="81083"/>
                        <a14:backgroundMark x1="70750" y1="54333" x2="70750" y2="54333"/>
                        <a14:backgroundMark x1="62625" y1="47833" x2="62625" y2="47833"/>
                        <a14:backgroundMark x1="72438" y1="83833" x2="72438" y2="83833"/>
                        <a14:backgroundMark x1="70438" y1="83500" x2="70438" y2="83500"/>
                        <a14:backgroundMark x1="70813" y1="83083" x2="70813" y2="83083"/>
                      </a14:backgroundRemoval>
                    </a14:imgEffect>
                  </a14:imgLayer>
                </a14:imgProps>
              </a:ext>
              <a:ext uri="{28A0092B-C50C-407E-A947-70E740481C1C}">
                <a14:useLocalDpi xmlns:a14="http://schemas.microsoft.com/office/drawing/2010/main" val="0"/>
              </a:ext>
            </a:extLst>
          </a:blip>
          <a:srcRect l="45704" t="36794" r="18223" b="14187"/>
          <a:stretch/>
        </p:blipFill>
        <p:spPr>
          <a:xfrm rot="21411282">
            <a:off x="7874585" y="1042194"/>
            <a:ext cx="3966315" cy="4042409"/>
          </a:xfrm>
          <a:prstGeom prst="rect">
            <a:avLst/>
          </a:prstGeom>
        </p:spPr>
      </p:pic>
    </p:spTree>
    <p:extLst>
      <p:ext uri="{BB962C8B-B14F-4D97-AF65-F5344CB8AC3E}">
        <p14:creationId xmlns:p14="http://schemas.microsoft.com/office/powerpoint/2010/main" val="26203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B755-927E-655A-6111-E46F0A88731F}"/>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C1A31772-DE81-1F08-204C-64F575E22E4A}"/>
              </a:ext>
            </a:extLst>
          </p:cNvPr>
          <p:cNvSpPr txBox="1"/>
          <p:nvPr/>
        </p:nvSpPr>
        <p:spPr>
          <a:xfrm>
            <a:off x="700088" y="800101"/>
            <a:ext cx="8029575" cy="523220"/>
          </a:xfrm>
          <a:prstGeom prst="rect">
            <a:avLst/>
          </a:prstGeom>
          <a:noFill/>
        </p:spPr>
        <p:txBody>
          <a:bodyPr wrap="square" rtlCol="0">
            <a:spAutoFit/>
          </a:bodyPr>
          <a:lstStyle/>
          <a:p>
            <a:r>
              <a:rPr lang="de-DE" sz="2800" dirty="0">
                <a:latin typeface="Calibri" panose="020F0502020204030204" pitchFamily="34" charset="0"/>
                <a:ea typeface="Geogrotesque SemiBold" charset="0"/>
                <a:cs typeface="Calibri" panose="020F0502020204030204" pitchFamily="34" charset="0"/>
              </a:rPr>
              <a:t>Bildquellen: </a:t>
            </a:r>
          </a:p>
        </p:txBody>
      </p:sp>
      <p:sp>
        <p:nvSpPr>
          <p:cNvPr id="3" name="Textfeld 2">
            <a:extLst>
              <a:ext uri="{FF2B5EF4-FFF2-40B4-BE49-F238E27FC236}">
                <a16:creationId xmlns:a16="http://schemas.microsoft.com/office/drawing/2014/main" id="{57FA0C9F-4B8D-FF46-C324-363FE9E4A3F1}"/>
              </a:ext>
            </a:extLst>
          </p:cNvPr>
          <p:cNvSpPr txBox="1"/>
          <p:nvPr/>
        </p:nvSpPr>
        <p:spPr>
          <a:xfrm>
            <a:off x="700087" y="1323321"/>
            <a:ext cx="11097171" cy="2585323"/>
          </a:xfrm>
          <a:prstGeom prst="rect">
            <a:avLst/>
          </a:prstGeom>
          <a:noFill/>
        </p:spPr>
        <p:txBody>
          <a:bodyPr wrap="square">
            <a:spAutoFit/>
          </a:bodyPr>
          <a:lstStyle/>
          <a:p>
            <a:pPr>
              <a:defRPr/>
            </a:pPr>
            <a:r>
              <a:rPr lang="de-DE" b="1" dirty="0">
                <a:latin typeface="Calibri" panose="020F0502020204030204" pitchFamily="34" charset="0"/>
                <a:cs typeface="Calibri" panose="020F0502020204030204" pitchFamily="34" charset="0"/>
              </a:rPr>
              <a:t>Folien 1, 3, 4</a:t>
            </a:r>
            <a:r>
              <a:rPr lang="de-DE" dirty="0">
                <a:latin typeface="Calibri" panose="020F0502020204030204" pitchFamily="34" charset="0"/>
                <a:cs typeface="Calibri" panose="020F0502020204030204" pitchFamily="34" charset="0"/>
              </a:rPr>
              <a:t>: eigene Aufnahmen</a:t>
            </a:r>
          </a:p>
          <a:p>
            <a:pPr>
              <a:defRPr/>
            </a:pPr>
            <a:endParaRPr lang="de-DE" dirty="0">
              <a:latin typeface="Calibri" panose="020F0502020204030204" pitchFamily="34" charset="0"/>
              <a:cs typeface="Calibri" panose="020F0502020204030204" pitchFamily="34" charset="0"/>
            </a:endParaRPr>
          </a:p>
          <a:p>
            <a:pPr>
              <a:defRPr/>
            </a:pPr>
            <a:r>
              <a:rPr lang="de-DE" b="1" dirty="0">
                <a:latin typeface="Calibri" panose="020F0502020204030204" pitchFamily="34" charset="0"/>
                <a:cs typeface="Calibri" panose="020F0502020204030204" pitchFamily="34" charset="0"/>
              </a:rPr>
              <a:t>Folie 2</a:t>
            </a:r>
            <a:r>
              <a:rPr lang="de-DE" dirty="0">
                <a:latin typeface="Calibri" panose="020F0502020204030204" pitchFamily="34" charset="0"/>
                <a:cs typeface="Calibri" panose="020F0502020204030204" pitchFamily="34" charset="0"/>
              </a:rPr>
              <a:t>:</a:t>
            </a:r>
          </a:p>
          <a:p>
            <a:pPr lvl="0">
              <a:defRPr/>
            </a:pPr>
            <a:r>
              <a:rPr lang="de-DE" dirty="0">
                <a:latin typeface="Calibri" panose="020F0502020204030204" pitchFamily="34" charset="0"/>
                <a:cs typeface="Calibri" panose="020F0502020204030204" pitchFamily="34" charset="0"/>
              </a:rPr>
              <a:t>Katze oben rechts: eigene Aufnahme</a:t>
            </a:r>
          </a:p>
          <a:p>
            <a:pPr lvl="0">
              <a:defRPr/>
            </a:pPr>
            <a:endParaRPr lang="de-DE" dirty="0">
              <a:latin typeface="Calibri" panose="020F0502020204030204" pitchFamily="34" charset="0"/>
              <a:cs typeface="Calibri" panose="020F0502020204030204" pitchFamily="34" charset="0"/>
            </a:endParaRPr>
          </a:p>
          <a:p>
            <a:pPr lvl="0">
              <a:defRPr/>
            </a:pPr>
            <a:r>
              <a:rPr lang="de-DE" dirty="0">
                <a:latin typeface="Calibri" panose="020F0502020204030204" pitchFamily="34" charset="0"/>
                <a:cs typeface="Calibri" panose="020F0502020204030204" pitchFamily="34" charset="0"/>
              </a:rPr>
              <a:t>Bildquelle Anatomie: Von derivative </a:t>
            </a:r>
            <a:r>
              <a:rPr lang="de-DE" dirty="0" err="1">
                <a:latin typeface="Calibri" panose="020F0502020204030204" pitchFamily="34" charset="0"/>
                <a:cs typeface="Calibri" panose="020F0502020204030204" pitchFamily="34" charset="0"/>
              </a:rPr>
              <a:t>work</a:t>
            </a:r>
            <a:r>
              <a:rPr lang="de-DE" dirty="0">
                <a:latin typeface="Calibri" panose="020F0502020204030204" pitchFamily="34" charset="0"/>
                <a:cs typeface="Calibri" panose="020F0502020204030204" pitchFamily="34" charset="0"/>
              </a:rPr>
              <a:t>: Uwe </a:t>
            </a:r>
            <a:r>
              <a:rPr lang="de-DE" dirty="0" err="1">
                <a:latin typeface="Calibri" panose="020F0502020204030204" pitchFamily="34" charset="0"/>
                <a:cs typeface="Calibri" panose="020F0502020204030204" pitchFamily="34" charset="0"/>
              </a:rPr>
              <a:t>GilleScheme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cat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anatomy-en.svg</a:t>
            </a:r>
            <a:r>
              <a:rPr lang="de-DE" dirty="0">
                <a:latin typeface="Calibri" panose="020F0502020204030204" pitchFamily="34" charset="0"/>
                <a:cs typeface="Calibri" panose="020F0502020204030204" pitchFamily="34" charset="0"/>
              </a:rPr>
              <a:t> von Bibi Saint-Pol - Scheme </a:t>
            </a:r>
            <a:r>
              <a:rPr lang="de-DE" dirty="0" err="1">
                <a:latin typeface="Calibri" panose="020F0502020204030204" pitchFamily="34" charset="0"/>
                <a:cs typeface="Calibri" panose="020F0502020204030204" pitchFamily="34" charset="0"/>
              </a:rPr>
              <a:t>cat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anatomy-en.svg</a:t>
            </a:r>
            <a:r>
              <a:rPr lang="de-DE" dirty="0">
                <a:latin typeface="Calibri" panose="020F0502020204030204" pitchFamily="34" charset="0"/>
                <a:cs typeface="Calibri" panose="020F0502020204030204" pitchFamily="34" charset="0"/>
              </a:rPr>
              <a:t>, CC BY-SA 2.5, </a:t>
            </a:r>
            <a:r>
              <a:rPr lang="de-DE" dirty="0">
                <a:latin typeface="Calibri" panose="020F0502020204030204" pitchFamily="34" charset="0"/>
                <a:cs typeface="Calibri" panose="020F0502020204030204" pitchFamily="34" charset="0"/>
                <a:hlinkClick r:id="rId3"/>
              </a:rPr>
              <a:t>https://commons.wikimedia.org/w/index.php?curid=5321184</a:t>
            </a:r>
            <a:r>
              <a:rPr lang="de-DE" dirty="0">
                <a:latin typeface="Calibri" panose="020F0502020204030204" pitchFamily="34" charset="0"/>
                <a:cs typeface="Calibri" panose="020F0502020204030204" pitchFamily="34" charset="0"/>
              </a:rPr>
              <a:t>; zuletzt aufgerufen am 5.10.2025</a:t>
            </a:r>
          </a:p>
          <a:p>
            <a:pPr>
              <a:defRPr/>
            </a:pPr>
            <a:r>
              <a:rPr lang="de-DE"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627221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1" ma:contentTypeDescription="Ein neues Dokument erstellen." ma:contentTypeScope="" ma:versionID="2da12c07ff1969a592ba6278420033a7">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34a2012a0844bfa6ed34d3c5256b1013"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12b00f-ee11-42fd-a655-32e2983c498c}"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9E689-36C5-4BDD-BBEA-8CE92B3E91FA}">
  <ds:schemaRefs>
    <ds:schemaRef ds:uri="http://schemas.microsoft.com/sharepoint/v3/contenttype/forms"/>
  </ds:schemaRefs>
</ds:datastoreItem>
</file>

<file path=customXml/itemProps2.xml><?xml version="1.0" encoding="utf-8"?>
<ds:datastoreItem xmlns:ds="http://schemas.openxmlformats.org/officeDocument/2006/customXml" ds:itemID="{E3AA25BA-BB09-43A7-B660-9FF9051499AB}">
  <ds:schemaRefs>
    <ds:schemaRef ds:uri="http://purl.org/dc/dcmitype/"/>
    <ds:schemaRef ds:uri="http://www.w3.org/XML/1998/namespace"/>
    <ds:schemaRef ds:uri="52806471-2cc8-4125-b85b-4fac380c6b8c"/>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be442d10-d911-4372-a859-a1514b63a75b"/>
  </ds:schemaRefs>
</ds:datastoreItem>
</file>

<file path=customXml/itemProps3.xml><?xml version="1.0" encoding="utf-8"?>
<ds:datastoreItem xmlns:ds="http://schemas.openxmlformats.org/officeDocument/2006/customXml" ds:itemID="{A916B9D2-AF06-4F35-8803-DB46C3BA1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782</Words>
  <Application>Microsoft Macintosh PowerPoint</Application>
  <PresentationFormat>Breitbild</PresentationFormat>
  <Paragraphs>52</Paragraphs>
  <Slides>5</Slides>
  <Notes>5</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5</vt:i4>
      </vt:variant>
    </vt:vector>
  </HeadingPairs>
  <TitlesOfParts>
    <vt:vector size="20" baseType="lpstr">
      <vt:lpstr>Brush Script MT</vt:lpstr>
      <vt:lpstr>Microsoft YaHei Light</vt:lpstr>
      <vt:lpstr>Agency FB</vt:lpstr>
      <vt:lpstr>Aptos</vt:lpstr>
      <vt:lpstr>Arial</vt:lpstr>
      <vt:lpstr>Arial Black</vt:lpstr>
      <vt:lpstr>Bradley Hand ITC</vt:lpstr>
      <vt:lpstr>Calibri</vt:lpstr>
      <vt:lpstr>Calibri Light</vt:lpstr>
      <vt:lpstr>Comic Sans MS</vt:lpstr>
      <vt:lpstr>Edwardian Script ITC</vt:lpstr>
      <vt:lpstr>Geogrotesque Light</vt:lpstr>
      <vt:lpstr>MV Boli</vt:lpstr>
      <vt:lpstr>Wingdings</vt:lpstr>
      <vt:lpstr>Office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Alena Simon</dc:creator>
  <cp:lastModifiedBy>Jutta Krautter</cp:lastModifiedBy>
  <cp:revision>3</cp:revision>
  <dcterms:created xsi:type="dcterms:W3CDTF">2020-01-29T20:19:46Z</dcterms:created>
  <dcterms:modified xsi:type="dcterms:W3CDTF">2026-04-10T15:32:52Z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