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9" r:id="rId6"/>
    <p:sldId id="260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821"/>
    <a:srgbClr val="6FA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74A9C-E77F-D84E-8ECC-5AD0085C5988}" v="10" dt="2026-03-02T13:13:32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/>
    <p:restoredTop sz="97741"/>
  </p:normalViewPr>
  <p:slideViewPr>
    <p:cSldViewPr snapToGrid="0" snapToObjects="1">
      <p:cViewPr>
        <p:scale>
          <a:sx n="70" d="100"/>
          <a:sy n="70" d="100"/>
        </p:scale>
        <p:origin x="3992" y="45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E9183-BF93-898E-702F-67B76CCDB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5991A00-47DD-8FC3-2067-60E9160E9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797F64-A410-9CB4-33DC-2863439C3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F926F5-6BC5-D1D7-5517-15A4BF4CC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7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0EF0C-EB0B-DBFB-50F1-C803C456D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A1E7BE6-4C8C-0630-69D4-96F5F9076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9B716E7-71C4-75A2-32BA-7BC3B1C0F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440014-303D-66C9-BDAD-2B95DE3FEE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96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60000"/>
            <a:ext cx="684000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4021AF-2849-D8C3-22B5-A99C0D977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3" y="1814510"/>
            <a:ext cx="6842125" cy="1211951"/>
          </a:xfrm>
        </p:spPr>
        <p:txBody>
          <a:bodyPr/>
          <a:lstStyle/>
          <a:p>
            <a:pPr marL="13335" marR="5080" indent="-635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Hilfe!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Malik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Ulla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haben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Problem.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de-DE" sz="15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ihre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sind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durcheinandergekommen.</a:t>
            </a:r>
            <a:r>
              <a:rPr lang="de-DE" sz="1500" spc="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Kannst</a:t>
            </a:r>
            <a:r>
              <a:rPr lang="de-DE" sz="1500" spc="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de-DE" sz="1500" spc="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ihnen</a:t>
            </a:r>
            <a:r>
              <a:rPr lang="de-DE" sz="1500" spc="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helfen?</a:t>
            </a: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970" marR="527685" indent="-1905">
              <a:lnSpc>
                <a:spcPct val="112000"/>
              </a:lnSpc>
              <a:spcBef>
                <a:spcPts val="9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Ulla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präsentiert</a:t>
            </a:r>
            <a:r>
              <a:rPr lang="de-DE" sz="1500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de-DE" sz="1500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i="1" dirty="0">
                <a:latin typeface="Helvetica" pitchFamily="2" charset="0"/>
              </a:rPr>
              <a:t>„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Ernährung</a:t>
            </a:r>
            <a:r>
              <a:rPr lang="de-DE" sz="1500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</a:t>
            </a:r>
            <a:r>
              <a:rPr lang="de-DE" sz="1500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Eichhörnchen</a:t>
            </a:r>
            <a:r>
              <a:rPr lang="de-DE" sz="1500" dirty="0">
                <a:latin typeface="Helvetica" pitchFamily="2" charset="0"/>
              </a:rPr>
              <a:t>“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Malik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Helvetica" pitchFamily="2" charset="0"/>
              </a:rPr>
              <a:t>„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Nachwuchs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</a:t>
            </a:r>
            <a:r>
              <a:rPr lang="de-DE" sz="15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Eichhörnchen</a:t>
            </a:r>
            <a:r>
              <a:rPr lang="de-DE" sz="1500" dirty="0">
                <a:latin typeface="Helvetica" pitchFamily="2" charset="0"/>
              </a:rPr>
              <a:t>“</a:t>
            </a:r>
            <a:r>
              <a:rPr lang="de-DE" sz="15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gewählt.</a:t>
            </a: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2000"/>
              </a:lnSpc>
            </a:pP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63FE91-2F86-DC3B-4335-C5DAC0A5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597815"/>
          </a:xfrm>
        </p:spPr>
        <p:txBody>
          <a:bodyPr/>
          <a:lstStyle/>
          <a:p>
            <a:r>
              <a:rPr lang="de-DE" dirty="0">
                <a:solidFill>
                  <a:srgbClr val="70A8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Bringe Ordnung in das Chaos!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24C0EB57-C125-9281-A6A1-2717D134FB19}"/>
              </a:ext>
            </a:extLst>
          </p:cNvPr>
          <p:cNvSpPr txBox="1">
            <a:spLocks/>
          </p:cNvSpPr>
          <p:nvPr/>
        </p:nvSpPr>
        <p:spPr>
          <a:xfrm>
            <a:off x="1233055" y="3171212"/>
            <a:ext cx="5967843" cy="803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Schneide die Texte auf der zweiten Seite aus und überlege:</a:t>
            </a:r>
          </a:p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 Information passt zu welchem Thema? Sortiere.</a:t>
            </a:r>
          </a:p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Passt eine Information zu beiden Themen? Male den Text an.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85377B19-AFC1-3BE3-0FE4-72D933EBC0DD}"/>
              </a:ext>
            </a:extLst>
          </p:cNvPr>
          <p:cNvSpPr txBox="1">
            <a:spLocks/>
          </p:cNvSpPr>
          <p:nvPr/>
        </p:nvSpPr>
        <p:spPr>
          <a:xfrm>
            <a:off x="1233055" y="4137147"/>
            <a:ext cx="5967843" cy="282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Fertig? Dann vergleicht zu zweit eure Lösungen.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AF70C4C-3E53-95DD-D1D5-CBE0ED00B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956" y="3086091"/>
            <a:ext cx="606990" cy="60699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4F4869A-DDC1-6C08-33CC-69A80EE1A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5956" y="3942003"/>
            <a:ext cx="606990" cy="606990"/>
          </a:xfrm>
          <a:prstGeom prst="rect">
            <a:avLst/>
          </a:prstGeom>
        </p:spPr>
      </p:pic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B7DDABB3-9D23-B9D6-4ADA-92BD22D57328}"/>
              </a:ext>
            </a:extLst>
          </p:cNvPr>
          <p:cNvSpPr/>
          <p:nvPr/>
        </p:nvSpPr>
        <p:spPr>
          <a:xfrm>
            <a:off x="646818" y="5406274"/>
            <a:ext cx="2627988" cy="2084442"/>
          </a:xfrm>
          <a:custGeom>
            <a:avLst/>
            <a:gdLst>
              <a:gd name="csX0" fmla="*/ 0 w 2627988"/>
              <a:gd name="csY0" fmla="*/ 347414 h 2084442"/>
              <a:gd name="csX1" fmla="*/ 347414 w 2627988"/>
              <a:gd name="csY1" fmla="*/ 0 h 2084442"/>
              <a:gd name="csX2" fmla="*/ 437998 w 2627988"/>
              <a:gd name="csY2" fmla="*/ 0 h 2084442"/>
              <a:gd name="csX3" fmla="*/ 437998 w 2627988"/>
              <a:gd name="csY3" fmla="*/ 0 h 2084442"/>
              <a:gd name="csX4" fmla="*/ 1094995 w 2627988"/>
              <a:gd name="csY4" fmla="*/ 0 h 2084442"/>
              <a:gd name="csX5" fmla="*/ 2280574 w 2627988"/>
              <a:gd name="csY5" fmla="*/ 0 h 2084442"/>
              <a:gd name="csX6" fmla="*/ 2627988 w 2627988"/>
              <a:gd name="csY6" fmla="*/ 347414 h 2084442"/>
              <a:gd name="csX7" fmla="*/ 2627988 w 2627988"/>
              <a:gd name="csY7" fmla="*/ 1215925 h 2084442"/>
              <a:gd name="csX8" fmla="*/ 2627988 w 2627988"/>
              <a:gd name="csY8" fmla="*/ 1215925 h 2084442"/>
              <a:gd name="csX9" fmla="*/ 2627988 w 2627988"/>
              <a:gd name="csY9" fmla="*/ 1737035 h 2084442"/>
              <a:gd name="csX10" fmla="*/ 2627988 w 2627988"/>
              <a:gd name="csY10" fmla="*/ 1737028 h 2084442"/>
              <a:gd name="csX11" fmla="*/ 2280574 w 2627988"/>
              <a:gd name="csY11" fmla="*/ 2084442 h 2084442"/>
              <a:gd name="csX12" fmla="*/ 1094995 w 2627988"/>
              <a:gd name="csY12" fmla="*/ 2084442 h 2084442"/>
              <a:gd name="csX13" fmla="*/ 1277518 w 2627988"/>
              <a:gd name="csY13" fmla="*/ 2537245 h 2084442"/>
              <a:gd name="csX14" fmla="*/ 437998 w 2627988"/>
              <a:gd name="csY14" fmla="*/ 2084442 h 2084442"/>
              <a:gd name="csX15" fmla="*/ 347414 w 2627988"/>
              <a:gd name="csY15" fmla="*/ 2084442 h 2084442"/>
              <a:gd name="csX16" fmla="*/ 0 w 2627988"/>
              <a:gd name="csY16" fmla="*/ 1737028 h 2084442"/>
              <a:gd name="csX17" fmla="*/ 0 w 2627988"/>
              <a:gd name="csY17" fmla="*/ 1737035 h 2084442"/>
              <a:gd name="csX18" fmla="*/ 0 w 2627988"/>
              <a:gd name="csY18" fmla="*/ 1215925 h 2084442"/>
              <a:gd name="csX19" fmla="*/ 0 w 2627988"/>
              <a:gd name="csY19" fmla="*/ 1215925 h 2084442"/>
              <a:gd name="csX20" fmla="*/ 0 w 2627988"/>
              <a:gd name="csY20" fmla="*/ 347414 h 20844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627988" h="2084442" fill="none" extrusionOk="0">
                <a:moveTo>
                  <a:pt x="0" y="347414"/>
                </a:moveTo>
                <a:cubicBezTo>
                  <a:pt x="-1762" y="158693"/>
                  <a:pt x="167526" y="8904"/>
                  <a:pt x="347414" y="0"/>
                </a:cubicBezTo>
                <a:cubicBezTo>
                  <a:pt x="357381" y="7544"/>
                  <a:pt x="396934" y="1557"/>
                  <a:pt x="437998" y="0"/>
                </a:cubicBezTo>
                <a:lnTo>
                  <a:pt x="437998" y="0"/>
                </a:lnTo>
                <a:cubicBezTo>
                  <a:pt x="637825" y="24691"/>
                  <a:pt x="876748" y="19730"/>
                  <a:pt x="1094995" y="0"/>
                </a:cubicBezTo>
                <a:cubicBezTo>
                  <a:pt x="1614007" y="-25633"/>
                  <a:pt x="1844451" y="1804"/>
                  <a:pt x="2280574" y="0"/>
                </a:cubicBezTo>
                <a:cubicBezTo>
                  <a:pt x="2476730" y="-24503"/>
                  <a:pt x="2609996" y="154525"/>
                  <a:pt x="2627988" y="347414"/>
                </a:cubicBezTo>
                <a:cubicBezTo>
                  <a:pt x="2684689" y="520536"/>
                  <a:pt x="2685646" y="831418"/>
                  <a:pt x="2627988" y="1215925"/>
                </a:cubicBezTo>
                <a:lnTo>
                  <a:pt x="2627988" y="1215925"/>
                </a:lnTo>
                <a:cubicBezTo>
                  <a:pt x="2584766" y="1350560"/>
                  <a:pt x="2615423" y="1503348"/>
                  <a:pt x="2627988" y="1737035"/>
                </a:cubicBezTo>
                <a:lnTo>
                  <a:pt x="2627988" y="1737028"/>
                </a:lnTo>
                <a:cubicBezTo>
                  <a:pt x="2654765" y="1937289"/>
                  <a:pt x="2472106" y="2077410"/>
                  <a:pt x="2280574" y="2084442"/>
                </a:cubicBezTo>
                <a:cubicBezTo>
                  <a:pt x="2050919" y="2190888"/>
                  <a:pt x="1446319" y="2029154"/>
                  <a:pt x="1094995" y="2084442"/>
                </a:cubicBezTo>
                <a:cubicBezTo>
                  <a:pt x="1179796" y="2246523"/>
                  <a:pt x="1214675" y="2302316"/>
                  <a:pt x="1277518" y="2537245"/>
                </a:cubicBezTo>
                <a:cubicBezTo>
                  <a:pt x="909573" y="2349880"/>
                  <a:pt x="682069" y="2275885"/>
                  <a:pt x="437998" y="2084442"/>
                </a:cubicBezTo>
                <a:cubicBezTo>
                  <a:pt x="404954" y="2076653"/>
                  <a:pt x="385662" y="2089573"/>
                  <a:pt x="347414" y="2084442"/>
                </a:cubicBezTo>
                <a:cubicBezTo>
                  <a:pt x="141598" y="2092261"/>
                  <a:pt x="7111" y="1948167"/>
                  <a:pt x="0" y="1737028"/>
                </a:cubicBezTo>
                <a:lnTo>
                  <a:pt x="0" y="1737035"/>
                </a:lnTo>
                <a:cubicBezTo>
                  <a:pt x="-10173" y="1538850"/>
                  <a:pt x="-44615" y="1329778"/>
                  <a:pt x="0" y="1215925"/>
                </a:cubicBezTo>
                <a:lnTo>
                  <a:pt x="0" y="1215925"/>
                </a:lnTo>
                <a:cubicBezTo>
                  <a:pt x="71249" y="1010528"/>
                  <a:pt x="38802" y="561748"/>
                  <a:pt x="0" y="347414"/>
                </a:cubicBezTo>
                <a:close/>
              </a:path>
              <a:path w="2627988" h="2084442" stroke="0" extrusionOk="0">
                <a:moveTo>
                  <a:pt x="0" y="347414"/>
                </a:moveTo>
                <a:cubicBezTo>
                  <a:pt x="-29306" y="137467"/>
                  <a:pt x="122239" y="12499"/>
                  <a:pt x="347414" y="0"/>
                </a:cubicBezTo>
                <a:cubicBezTo>
                  <a:pt x="363419" y="-3430"/>
                  <a:pt x="400389" y="-4641"/>
                  <a:pt x="437998" y="0"/>
                </a:cubicBezTo>
                <a:lnTo>
                  <a:pt x="437998" y="0"/>
                </a:lnTo>
                <a:cubicBezTo>
                  <a:pt x="546858" y="24079"/>
                  <a:pt x="879101" y="13791"/>
                  <a:pt x="1094995" y="0"/>
                </a:cubicBezTo>
                <a:cubicBezTo>
                  <a:pt x="1394474" y="-87100"/>
                  <a:pt x="2023457" y="-81779"/>
                  <a:pt x="2280574" y="0"/>
                </a:cubicBezTo>
                <a:cubicBezTo>
                  <a:pt x="2503282" y="3658"/>
                  <a:pt x="2636266" y="138507"/>
                  <a:pt x="2627988" y="347414"/>
                </a:cubicBezTo>
                <a:cubicBezTo>
                  <a:pt x="2578370" y="515846"/>
                  <a:pt x="2619905" y="788407"/>
                  <a:pt x="2627988" y="1215925"/>
                </a:cubicBezTo>
                <a:lnTo>
                  <a:pt x="2627988" y="1215925"/>
                </a:lnTo>
                <a:cubicBezTo>
                  <a:pt x="2635178" y="1416940"/>
                  <a:pt x="2671538" y="1532835"/>
                  <a:pt x="2627988" y="1737035"/>
                </a:cubicBezTo>
                <a:lnTo>
                  <a:pt x="2627988" y="1737028"/>
                </a:lnTo>
                <a:cubicBezTo>
                  <a:pt x="2657269" y="1945292"/>
                  <a:pt x="2487599" y="2088086"/>
                  <a:pt x="2280574" y="2084442"/>
                </a:cubicBezTo>
                <a:cubicBezTo>
                  <a:pt x="2057791" y="2143129"/>
                  <a:pt x="1603713" y="2136221"/>
                  <a:pt x="1094995" y="2084442"/>
                </a:cubicBezTo>
                <a:cubicBezTo>
                  <a:pt x="1126708" y="2145198"/>
                  <a:pt x="1260473" y="2455769"/>
                  <a:pt x="1277518" y="2537245"/>
                </a:cubicBezTo>
                <a:cubicBezTo>
                  <a:pt x="1165423" y="2499844"/>
                  <a:pt x="755862" y="2331987"/>
                  <a:pt x="437998" y="2084442"/>
                </a:cubicBezTo>
                <a:cubicBezTo>
                  <a:pt x="405835" y="2082337"/>
                  <a:pt x="360696" y="2085931"/>
                  <a:pt x="347414" y="2084442"/>
                </a:cubicBezTo>
                <a:cubicBezTo>
                  <a:pt x="142490" y="2086585"/>
                  <a:pt x="-26563" y="1910571"/>
                  <a:pt x="0" y="1737028"/>
                </a:cubicBezTo>
                <a:lnTo>
                  <a:pt x="0" y="1737035"/>
                </a:lnTo>
                <a:cubicBezTo>
                  <a:pt x="-28792" y="1586194"/>
                  <a:pt x="-30209" y="1411321"/>
                  <a:pt x="0" y="1215925"/>
                </a:cubicBezTo>
                <a:lnTo>
                  <a:pt x="0" y="1215925"/>
                </a:lnTo>
                <a:cubicBezTo>
                  <a:pt x="-4954" y="807349"/>
                  <a:pt x="-28812" y="494153"/>
                  <a:pt x="0" y="34741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-1388"/>
                      <a:gd name="adj2" fmla="val 7172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08000" bIns="108000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 gemacht!</a:t>
            </a:r>
          </a:p>
          <a:p>
            <a:pPr algn="ctr"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Informationen müssen</a:t>
            </a:r>
          </a:p>
          <a:p>
            <a:pPr algn="ctr"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aber nicht nur richtig</a:t>
            </a:r>
          </a:p>
          <a:p>
            <a:pPr algn="ctr"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zugeordnet werden. Sie</a:t>
            </a:r>
          </a:p>
          <a:p>
            <a:pPr algn="ctr"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müssen auch in eine</a:t>
            </a:r>
          </a:p>
          <a:p>
            <a:pPr algn="ctr"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sinnvolle Reihenfolge</a:t>
            </a:r>
          </a:p>
          <a:p>
            <a:pPr algn="ctr"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gebracht werden.</a:t>
            </a:r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0C8C81B8-5C3A-1F42-35D5-681196C58EF0}"/>
              </a:ext>
            </a:extLst>
          </p:cNvPr>
          <p:cNvSpPr/>
          <p:nvPr/>
        </p:nvSpPr>
        <p:spPr>
          <a:xfrm>
            <a:off x="3551235" y="4785435"/>
            <a:ext cx="3399424" cy="3150072"/>
          </a:xfrm>
          <a:custGeom>
            <a:avLst/>
            <a:gdLst>
              <a:gd name="csX0" fmla="*/ 0 w 3399424"/>
              <a:gd name="csY0" fmla="*/ 525023 h 3150072"/>
              <a:gd name="csX1" fmla="*/ 525023 w 3399424"/>
              <a:gd name="csY1" fmla="*/ 0 h 3150072"/>
              <a:gd name="csX2" fmla="*/ 1982997 w 3399424"/>
              <a:gd name="csY2" fmla="*/ 0 h 3150072"/>
              <a:gd name="csX3" fmla="*/ 1982997 w 3399424"/>
              <a:gd name="csY3" fmla="*/ 0 h 3150072"/>
              <a:gd name="csX4" fmla="*/ 2832853 w 3399424"/>
              <a:gd name="csY4" fmla="*/ 0 h 3150072"/>
              <a:gd name="csX5" fmla="*/ 2874401 w 3399424"/>
              <a:gd name="csY5" fmla="*/ 0 h 3150072"/>
              <a:gd name="csX6" fmla="*/ 3399424 w 3399424"/>
              <a:gd name="csY6" fmla="*/ 525023 h 3150072"/>
              <a:gd name="csX7" fmla="*/ 3399424 w 3399424"/>
              <a:gd name="csY7" fmla="*/ 1837542 h 3150072"/>
              <a:gd name="csX8" fmla="*/ 3399424 w 3399424"/>
              <a:gd name="csY8" fmla="*/ 1837542 h 3150072"/>
              <a:gd name="csX9" fmla="*/ 3399424 w 3399424"/>
              <a:gd name="csY9" fmla="*/ 2625060 h 3150072"/>
              <a:gd name="csX10" fmla="*/ 3399424 w 3399424"/>
              <a:gd name="csY10" fmla="*/ 2625049 h 3150072"/>
              <a:gd name="csX11" fmla="*/ 2874401 w 3399424"/>
              <a:gd name="csY11" fmla="*/ 3150072 h 3150072"/>
              <a:gd name="csX12" fmla="*/ 2832853 w 3399424"/>
              <a:gd name="csY12" fmla="*/ 3150072 h 3150072"/>
              <a:gd name="csX13" fmla="*/ 1718137 w 3399424"/>
              <a:gd name="csY13" fmla="*/ 3412694 h 3150072"/>
              <a:gd name="csX14" fmla="*/ 1982997 w 3399424"/>
              <a:gd name="csY14" fmla="*/ 3150072 h 3150072"/>
              <a:gd name="csX15" fmla="*/ 525023 w 3399424"/>
              <a:gd name="csY15" fmla="*/ 3150072 h 3150072"/>
              <a:gd name="csX16" fmla="*/ 0 w 3399424"/>
              <a:gd name="csY16" fmla="*/ 2625049 h 3150072"/>
              <a:gd name="csX17" fmla="*/ 0 w 3399424"/>
              <a:gd name="csY17" fmla="*/ 2625060 h 3150072"/>
              <a:gd name="csX18" fmla="*/ 0 w 3399424"/>
              <a:gd name="csY18" fmla="*/ 1837542 h 3150072"/>
              <a:gd name="csX19" fmla="*/ 0 w 3399424"/>
              <a:gd name="csY19" fmla="*/ 1837542 h 3150072"/>
              <a:gd name="csX20" fmla="*/ 0 w 3399424"/>
              <a:gd name="csY20" fmla="*/ 525023 h 31500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399424" h="3150072" fill="none" extrusionOk="0">
                <a:moveTo>
                  <a:pt x="0" y="525023"/>
                </a:moveTo>
                <a:cubicBezTo>
                  <a:pt x="-21443" y="269103"/>
                  <a:pt x="206862" y="1504"/>
                  <a:pt x="525023" y="0"/>
                </a:cubicBezTo>
                <a:cubicBezTo>
                  <a:pt x="841488" y="121242"/>
                  <a:pt x="1563859" y="69828"/>
                  <a:pt x="1982997" y="0"/>
                </a:cubicBezTo>
                <a:lnTo>
                  <a:pt x="1982997" y="0"/>
                </a:lnTo>
                <a:cubicBezTo>
                  <a:pt x="2153103" y="6663"/>
                  <a:pt x="2415981" y="34273"/>
                  <a:pt x="2832853" y="0"/>
                </a:cubicBezTo>
                <a:cubicBezTo>
                  <a:pt x="2852669" y="2164"/>
                  <a:pt x="2857875" y="2496"/>
                  <a:pt x="2874401" y="0"/>
                </a:cubicBezTo>
                <a:cubicBezTo>
                  <a:pt x="3150147" y="28539"/>
                  <a:pt x="3380037" y="209337"/>
                  <a:pt x="3399424" y="525023"/>
                </a:cubicBezTo>
                <a:cubicBezTo>
                  <a:pt x="3483348" y="1163906"/>
                  <a:pt x="3432194" y="1617036"/>
                  <a:pt x="3399424" y="1837542"/>
                </a:cubicBezTo>
                <a:lnTo>
                  <a:pt x="3399424" y="1837542"/>
                </a:lnTo>
                <a:cubicBezTo>
                  <a:pt x="3399694" y="2083320"/>
                  <a:pt x="3419715" y="2320752"/>
                  <a:pt x="3399424" y="2625060"/>
                </a:cubicBezTo>
                <a:cubicBezTo>
                  <a:pt x="3399424" y="2625058"/>
                  <a:pt x="3399423" y="2625049"/>
                  <a:pt x="3399424" y="2625049"/>
                </a:cubicBezTo>
                <a:cubicBezTo>
                  <a:pt x="3407365" y="2909046"/>
                  <a:pt x="3184215" y="3115606"/>
                  <a:pt x="2874401" y="3150072"/>
                </a:cubicBezTo>
                <a:cubicBezTo>
                  <a:pt x="2860869" y="3151021"/>
                  <a:pt x="2847519" y="3149180"/>
                  <a:pt x="2832853" y="3150072"/>
                </a:cubicBezTo>
                <a:cubicBezTo>
                  <a:pt x="2524884" y="3247281"/>
                  <a:pt x="2228195" y="3263580"/>
                  <a:pt x="1718137" y="3412694"/>
                </a:cubicBezTo>
                <a:cubicBezTo>
                  <a:pt x="1777945" y="3344814"/>
                  <a:pt x="1868754" y="3285491"/>
                  <a:pt x="1982997" y="3150072"/>
                </a:cubicBezTo>
                <a:cubicBezTo>
                  <a:pt x="1614590" y="3135496"/>
                  <a:pt x="940004" y="3190047"/>
                  <a:pt x="525023" y="3150072"/>
                </a:cubicBezTo>
                <a:cubicBezTo>
                  <a:pt x="252884" y="3150639"/>
                  <a:pt x="15240" y="2930802"/>
                  <a:pt x="0" y="2625049"/>
                </a:cubicBezTo>
                <a:cubicBezTo>
                  <a:pt x="0" y="2625055"/>
                  <a:pt x="0" y="2625059"/>
                  <a:pt x="0" y="2625060"/>
                </a:cubicBezTo>
                <a:cubicBezTo>
                  <a:pt x="23636" y="2346780"/>
                  <a:pt x="41715" y="1989908"/>
                  <a:pt x="0" y="1837542"/>
                </a:cubicBezTo>
                <a:lnTo>
                  <a:pt x="0" y="1837542"/>
                </a:lnTo>
                <a:cubicBezTo>
                  <a:pt x="70966" y="1626408"/>
                  <a:pt x="14780" y="1032099"/>
                  <a:pt x="0" y="525023"/>
                </a:cubicBezTo>
                <a:close/>
              </a:path>
              <a:path w="3399424" h="3150072" stroke="0" extrusionOk="0">
                <a:moveTo>
                  <a:pt x="0" y="525023"/>
                </a:moveTo>
                <a:cubicBezTo>
                  <a:pt x="-31310" y="215748"/>
                  <a:pt x="214081" y="7874"/>
                  <a:pt x="525023" y="0"/>
                </a:cubicBezTo>
                <a:cubicBezTo>
                  <a:pt x="1196904" y="30551"/>
                  <a:pt x="1567540" y="-12467"/>
                  <a:pt x="1982997" y="0"/>
                </a:cubicBezTo>
                <a:lnTo>
                  <a:pt x="1982997" y="0"/>
                </a:lnTo>
                <a:cubicBezTo>
                  <a:pt x="2213123" y="-19732"/>
                  <a:pt x="2693554" y="44619"/>
                  <a:pt x="2832853" y="0"/>
                </a:cubicBezTo>
                <a:cubicBezTo>
                  <a:pt x="2850513" y="-903"/>
                  <a:pt x="2868671" y="959"/>
                  <a:pt x="2874401" y="0"/>
                </a:cubicBezTo>
                <a:cubicBezTo>
                  <a:pt x="3196418" y="3803"/>
                  <a:pt x="3424421" y="183617"/>
                  <a:pt x="3399424" y="525023"/>
                </a:cubicBezTo>
                <a:cubicBezTo>
                  <a:pt x="3315693" y="746485"/>
                  <a:pt x="3335129" y="1559631"/>
                  <a:pt x="3399424" y="1837542"/>
                </a:cubicBezTo>
                <a:lnTo>
                  <a:pt x="3399424" y="1837542"/>
                </a:lnTo>
                <a:cubicBezTo>
                  <a:pt x="3331418" y="2163087"/>
                  <a:pt x="3394823" y="2486474"/>
                  <a:pt x="3399424" y="2625060"/>
                </a:cubicBezTo>
                <a:cubicBezTo>
                  <a:pt x="3399424" y="2625055"/>
                  <a:pt x="3399425" y="2625053"/>
                  <a:pt x="3399424" y="2625049"/>
                </a:cubicBezTo>
                <a:cubicBezTo>
                  <a:pt x="3369577" y="2910184"/>
                  <a:pt x="3191229" y="3172043"/>
                  <a:pt x="2874401" y="3150072"/>
                </a:cubicBezTo>
                <a:cubicBezTo>
                  <a:pt x="2864438" y="3152911"/>
                  <a:pt x="2848477" y="3146504"/>
                  <a:pt x="2832853" y="3150072"/>
                </a:cubicBezTo>
                <a:cubicBezTo>
                  <a:pt x="2521330" y="3150897"/>
                  <a:pt x="2090394" y="3262717"/>
                  <a:pt x="1718137" y="3412694"/>
                </a:cubicBezTo>
                <a:cubicBezTo>
                  <a:pt x="1816355" y="3307038"/>
                  <a:pt x="1962414" y="3188845"/>
                  <a:pt x="1982997" y="3150072"/>
                </a:cubicBezTo>
                <a:cubicBezTo>
                  <a:pt x="1440130" y="3138234"/>
                  <a:pt x="916000" y="3277615"/>
                  <a:pt x="525023" y="3150072"/>
                </a:cubicBezTo>
                <a:cubicBezTo>
                  <a:pt x="207123" y="3148089"/>
                  <a:pt x="-7085" y="2900569"/>
                  <a:pt x="0" y="2625049"/>
                </a:cubicBezTo>
                <a:cubicBezTo>
                  <a:pt x="0" y="2625050"/>
                  <a:pt x="1" y="2625057"/>
                  <a:pt x="0" y="2625060"/>
                </a:cubicBezTo>
                <a:cubicBezTo>
                  <a:pt x="-52595" y="2495933"/>
                  <a:pt x="43666" y="2086849"/>
                  <a:pt x="0" y="1837542"/>
                </a:cubicBezTo>
                <a:lnTo>
                  <a:pt x="0" y="1837542"/>
                </a:lnTo>
                <a:cubicBezTo>
                  <a:pt x="117380" y="1465567"/>
                  <a:pt x="-592" y="1081057"/>
                  <a:pt x="0" y="525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542"/>
                      <a:gd name="adj2" fmla="val 5833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hast verschiedene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Möglichkeiten, deine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Informationen zu ordnen:</a:t>
            </a:r>
          </a:p>
          <a:p>
            <a:pPr marL="317500" indent="-317500">
              <a:lnSpc>
                <a:spcPct val="110000"/>
              </a:lnSpc>
              <a:spcAft>
                <a:spcPts val="600"/>
              </a:spcAft>
              <a:buClr>
                <a:srgbClr val="70A821"/>
              </a:buClr>
              <a:buSzPct val="200000"/>
              <a:buFont typeface="Systemschrift Normal"/>
              <a:buChar char="●"/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erst allgemeine Informationen, dann die Einzelheiten</a:t>
            </a:r>
          </a:p>
          <a:p>
            <a:pPr marL="317500" indent="-317500">
              <a:lnSpc>
                <a:spcPct val="110000"/>
              </a:lnSpc>
              <a:spcAft>
                <a:spcPts val="600"/>
              </a:spcAft>
              <a:buClr>
                <a:srgbClr val="70A821"/>
              </a:buClr>
              <a:buSzPct val="200000"/>
              <a:buFont typeface="Systemschrift Normal"/>
              <a:buChar char="●"/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 einzelnen Bereichen eines Themas (Unterthemen)</a:t>
            </a:r>
          </a:p>
          <a:p>
            <a:pPr marL="317500" indent="-317500">
              <a:lnSpc>
                <a:spcPct val="110000"/>
              </a:lnSpc>
              <a:spcAft>
                <a:spcPts val="600"/>
              </a:spcAft>
              <a:buClr>
                <a:srgbClr val="70A821"/>
              </a:buClr>
              <a:buSzPct val="200000"/>
              <a:buFont typeface="Systemschrift Normal"/>
              <a:buChar char="●"/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einer zeitlichen Reihenfolge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86B96E-9E21-E9E6-6B78-DA7D9513BF38}"/>
              </a:ext>
            </a:extLst>
          </p:cNvPr>
          <p:cNvSpPr txBox="1"/>
          <p:nvPr/>
        </p:nvSpPr>
        <p:spPr>
          <a:xfrm>
            <a:off x="6950659" y="10180497"/>
            <a:ext cx="4572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70A8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5C63628-4EF6-45AB-80B4-74340D8E9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9276" y="8159835"/>
            <a:ext cx="3863918" cy="25435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1CE3E-3DF2-0AC7-4E5D-E98CB6BEB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6">
            <a:extLst>
              <a:ext uri="{FF2B5EF4-FFF2-40B4-BE49-F238E27FC236}">
                <a16:creationId xmlns:a16="http://schemas.microsoft.com/office/drawing/2014/main" id="{53A76D66-3AD6-A0EB-6EE8-2414BF9538C6}"/>
              </a:ext>
            </a:extLst>
          </p:cNvPr>
          <p:cNvSpPr txBox="1">
            <a:spLocks/>
          </p:cNvSpPr>
          <p:nvPr/>
        </p:nvSpPr>
        <p:spPr>
          <a:xfrm>
            <a:off x="1312716" y="1355667"/>
            <a:ext cx="5888181" cy="803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Klebe die Texte in einer sinnvollen Reihenfolge auf Seite 3.</a:t>
            </a:r>
          </a:p>
          <a:p>
            <a:pPr>
              <a:lnSpc>
                <a:spcPct val="112000"/>
              </a:lnSpc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Wenn ein Text zu beiden Themen passt, darfst du selbst wählen,</a:t>
            </a:r>
          </a:p>
          <a:p>
            <a:pPr>
              <a:lnSpc>
                <a:spcPct val="112000"/>
              </a:lnSpc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du ihn aufklebst.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9750FB-C197-1955-9385-4AA4493DF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174" y="1333846"/>
            <a:ext cx="606990" cy="606990"/>
          </a:xfrm>
          <a:prstGeom prst="rect">
            <a:avLst/>
          </a:prstGeom>
        </p:spPr>
      </p:pic>
      <p:sp>
        <p:nvSpPr>
          <p:cNvPr id="84" name="Rechteck 83">
            <a:extLst>
              <a:ext uri="{FF2B5EF4-FFF2-40B4-BE49-F238E27FC236}">
                <a16:creationId xmlns:a16="http://schemas.microsoft.com/office/drawing/2014/main" id="{7B2C71AB-250F-9D6C-21A6-83D846A94CD3}"/>
              </a:ext>
            </a:extLst>
          </p:cNvPr>
          <p:cNvSpPr/>
          <p:nvPr/>
        </p:nvSpPr>
        <p:spPr>
          <a:xfrm rot="19374749">
            <a:off x="280357" y="3314151"/>
            <a:ext cx="3198953" cy="1136327"/>
          </a:xfrm>
          <a:prstGeom prst="rect">
            <a:avLst/>
          </a:prstGeom>
          <a:noFill/>
          <a:ln w="12700" cap="flat" cmpd="sng" algn="ctr">
            <a:solidFill>
              <a:srgbClr val="70A82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288000" tIns="108000" rIns="288000" bIns="108000" rtlCol="0" anchor="ctr"/>
          <a:lstStyle/>
          <a:p>
            <a:pPr algn="ctr">
              <a:lnSpc>
                <a:spcPct val="112000"/>
              </a:lnSpc>
            </a:pP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Eichhörnchen fressen zum Beispiel Käfer, Würmer, Samen, Beeren und Nüsse.</a:t>
            </a:r>
          </a:p>
        </p:txBody>
      </p: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CCBE6E6A-AD5E-5577-9761-57F3967B769E}"/>
              </a:ext>
            </a:extLst>
          </p:cNvPr>
          <p:cNvGrpSpPr/>
          <p:nvPr/>
        </p:nvGrpSpPr>
        <p:grpSpPr>
          <a:xfrm>
            <a:off x="3604182" y="2210978"/>
            <a:ext cx="3293200" cy="1311331"/>
            <a:chOff x="3604182" y="2210978"/>
            <a:chExt cx="3293200" cy="1311331"/>
          </a:xfrm>
        </p:grpSpPr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262BDD6C-1B30-4AA0-6C4E-EFA682815ECA}"/>
                </a:ext>
              </a:extLst>
            </p:cNvPr>
            <p:cNvGrpSpPr/>
            <p:nvPr/>
          </p:nvGrpSpPr>
          <p:grpSpPr>
            <a:xfrm>
              <a:off x="3886215" y="2210978"/>
              <a:ext cx="372691" cy="308610"/>
              <a:chOff x="4020748" y="2150554"/>
              <a:chExt cx="372691" cy="308610"/>
            </a:xfrm>
          </p:grpSpPr>
          <p:sp>
            <p:nvSpPr>
              <p:cNvPr id="31" name="object 60">
                <a:extLst>
                  <a:ext uri="{FF2B5EF4-FFF2-40B4-BE49-F238E27FC236}">
                    <a16:creationId xmlns:a16="http://schemas.microsoft.com/office/drawing/2014/main" id="{66A10C44-13A7-FE46-2BB7-0E4E7DE67C4D}"/>
                  </a:ext>
                </a:extLst>
              </p:cNvPr>
              <p:cNvSpPr/>
              <p:nvPr/>
            </p:nvSpPr>
            <p:spPr>
              <a:xfrm>
                <a:off x="4128644" y="2150554"/>
                <a:ext cx="264795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w="264795" h="308610">
                    <a:moveTo>
                      <a:pt x="153123" y="298983"/>
                    </a:moveTo>
                    <a:lnTo>
                      <a:pt x="86829" y="125209"/>
                    </a:lnTo>
                    <a:lnTo>
                      <a:pt x="95415" y="121297"/>
                    </a:lnTo>
                    <a:lnTo>
                      <a:pt x="103416" y="116116"/>
                    </a:lnTo>
                    <a:lnTo>
                      <a:pt x="127635" y="78422"/>
                    </a:lnTo>
                    <a:lnTo>
                      <a:pt x="128422" y="53340"/>
                    </a:lnTo>
                    <a:lnTo>
                      <a:pt x="122326" y="36715"/>
                    </a:lnTo>
                    <a:lnTo>
                      <a:pt x="119811" y="29845"/>
                    </a:lnTo>
                    <a:lnTo>
                      <a:pt x="102235" y="10922"/>
                    </a:lnTo>
                    <a:lnTo>
                      <a:pt x="91795" y="6311"/>
                    </a:lnTo>
                    <a:lnTo>
                      <a:pt x="91795" y="59474"/>
                    </a:lnTo>
                    <a:lnTo>
                      <a:pt x="91440" y="68910"/>
                    </a:lnTo>
                    <a:lnTo>
                      <a:pt x="91389" y="70307"/>
                    </a:lnTo>
                    <a:lnTo>
                      <a:pt x="86804" y="80492"/>
                    </a:lnTo>
                    <a:lnTo>
                      <a:pt x="78740" y="88036"/>
                    </a:lnTo>
                    <a:lnTo>
                      <a:pt x="68745" y="91782"/>
                    </a:lnTo>
                    <a:lnTo>
                      <a:pt x="58077" y="91503"/>
                    </a:lnTo>
                    <a:lnTo>
                      <a:pt x="47980" y="86982"/>
                    </a:lnTo>
                    <a:lnTo>
                      <a:pt x="40436" y="78905"/>
                    </a:lnTo>
                    <a:lnTo>
                      <a:pt x="36690" y="68910"/>
                    </a:lnTo>
                    <a:lnTo>
                      <a:pt x="36944" y="59474"/>
                    </a:lnTo>
                    <a:lnTo>
                      <a:pt x="36969" y="58242"/>
                    </a:lnTo>
                    <a:lnTo>
                      <a:pt x="41478" y="48158"/>
                    </a:lnTo>
                    <a:lnTo>
                      <a:pt x="49618" y="40525"/>
                    </a:lnTo>
                    <a:lnTo>
                      <a:pt x="59461" y="36715"/>
                    </a:lnTo>
                    <a:lnTo>
                      <a:pt x="70535" y="36715"/>
                    </a:lnTo>
                    <a:lnTo>
                      <a:pt x="80683" y="41160"/>
                    </a:lnTo>
                    <a:lnTo>
                      <a:pt x="88176" y="49301"/>
                    </a:lnTo>
                    <a:lnTo>
                      <a:pt x="91795" y="59474"/>
                    </a:lnTo>
                    <a:lnTo>
                      <a:pt x="91795" y="6311"/>
                    </a:lnTo>
                    <a:lnTo>
                      <a:pt x="78625" y="469"/>
                    </a:lnTo>
                    <a:lnTo>
                      <a:pt x="53619" y="0"/>
                    </a:lnTo>
                    <a:lnTo>
                      <a:pt x="30162" y="8877"/>
                    </a:lnTo>
                    <a:lnTo>
                      <a:pt x="11264" y="26593"/>
                    </a:lnTo>
                    <a:lnTo>
                      <a:pt x="850" y="49707"/>
                    </a:lnTo>
                    <a:lnTo>
                      <a:pt x="0" y="74142"/>
                    </a:lnTo>
                    <a:lnTo>
                      <a:pt x="8229" y="97167"/>
                    </a:lnTo>
                    <a:lnTo>
                      <a:pt x="25095" y="116116"/>
                    </a:lnTo>
                    <a:lnTo>
                      <a:pt x="97815" y="308229"/>
                    </a:lnTo>
                    <a:lnTo>
                      <a:pt x="153123" y="298983"/>
                    </a:lnTo>
                    <a:close/>
                  </a:path>
                  <a:path w="264795" h="308610">
                    <a:moveTo>
                      <a:pt x="264464" y="219633"/>
                    </a:moveTo>
                    <a:lnTo>
                      <a:pt x="244055" y="181457"/>
                    </a:lnTo>
                    <a:lnTo>
                      <a:pt x="208305" y="168109"/>
                    </a:lnTo>
                    <a:lnTo>
                      <a:pt x="121920" y="165519"/>
                    </a:lnTo>
                    <a:lnTo>
                      <a:pt x="142798" y="220726"/>
                    </a:lnTo>
                    <a:lnTo>
                      <a:pt x="259930" y="224891"/>
                    </a:lnTo>
                    <a:lnTo>
                      <a:pt x="264464" y="219633"/>
                    </a:lnTo>
                    <a:close/>
                  </a:path>
                </a:pathLst>
              </a:custGeom>
              <a:solidFill>
                <a:srgbClr val="90AE21"/>
              </a:solidFill>
            </p:spPr>
            <p:txBody>
              <a:bodyPr wrap="square" lIns="0" tIns="0" rIns="0" bIns="0" rtlCol="0"/>
              <a:lstStyle/>
              <a:p>
                <a:pPr>
                  <a:lnSpc>
                    <a:spcPct val="112000"/>
                  </a:lnSpc>
                </a:pPr>
                <a:endParaRPr sz="1500"/>
              </a:p>
            </p:txBody>
          </p:sp>
          <p:pic>
            <p:nvPicPr>
              <p:cNvPr id="32" name="object 61">
                <a:extLst>
                  <a:ext uri="{FF2B5EF4-FFF2-40B4-BE49-F238E27FC236}">
                    <a16:creationId xmlns:a16="http://schemas.microsoft.com/office/drawing/2014/main" id="{51634B1E-05C4-6B05-7CCC-AA48B757E94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0748" y="2302141"/>
                <a:ext cx="151570" cy="128187"/>
              </a:xfrm>
              <a:prstGeom prst="rect">
                <a:avLst/>
              </a:prstGeom>
            </p:spPr>
          </p:pic>
        </p:grp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D07CC205-FE34-B5FF-BA0F-BE4B544DAD3F}"/>
                </a:ext>
              </a:extLst>
            </p:cNvPr>
            <p:cNvSpPr/>
            <p:nvPr/>
          </p:nvSpPr>
          <p:spPr>
            <a:xfrm rot="21226919">
              <a:off x="3604182" y="2385982"/>
              <a:ext cx="3293200" cy="1136327"/>
            </a:xfrm>
            <a:prstGeom prst="rect">
              <a:avLst/>
            </a:prstGeom>
            <a:noFill/>
            <a:ln w="12700" cap="flat" cmpd="sng" algn="ctr">
              <a:solidFill>
                <a:srgbClr val="70A82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lIns="288000" tIns="108000" rIns="288000" bIns="108000" rtlCol="0" anchor="ctr"/>
            <a:lstStyle/>
            <a:p>
              <a:pPr algn="ctr">
                <a:lnSpc>
                  <a:spcPct val="112000"/>
                </a:lnSpc>
              </a:pPr>
              <a:r>
                <a:rPr lang="de-DE" sz="15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Ein Eichhörnchen bringt meist fünf Jungtiere zur Welt.</a:t>
              </a:r>
            </a:p>
          </p:txBody>
        </p:sp>
      </p:grpSp>
      <p:sp>
        <p:nvSpPr>
          <p:cNvPr id="90" name="Rechteck 89">
            <a:extLst>
              <a:ext uri="{FF2B5EF4-FFF2-40B4-BE49-F238E27FC236}">
                <a16:creationId xmlns:a16="http://schemas.microsoft.com/office/drawing/2014/main" id="{4FEEB2C3-126B-A7CF-71B6-FCCD4BDF027F}"/>
              </a:ext>
            </a:extLst>
          </p:cNvPr>
          <p:cNvSpPr/>
          <p:nvPr/>
        </p:nvSpPr>
        <p:spPr>
          <a:xfrm rot="365774">
            <a:off x="3229990" y="4109955"/>
            <a:ext cx="2957707" cy="1365733"/>
          </a:xfrm>
          <a:prstGeom prst="rect">
            <a:avLst/>
          </a:prstGeom>
          <a:noFill/>
          <a:ln w="12700" cap="flat" cmpd="sng" algn="ctr">
            <a:solidFill>
              <a:srgbClr val="70A82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288000" tIns="108000" rIns="288000" bIns="108000" rtlCol="0" anchor="ctr"/>
          <a:lstStyle/>
          <a:p>
            <a:pPr algn="ctr">
              <a:lnSpc>
                <a:spcPct val="112000"/>
              </a:lnSpc>
            </a:pP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Herbst legt das Eichhörnchen Vorräte für den Winter an.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920EC04E-2824-FDC5-ED26-984B034C2FF8}"/>
              </a:ext>
            </a:extLst>
          </p:cNvPr>
          <p:cNvSpPr/>
          <p:nvPr/>
        </p:nvSpPr>
        <p:spPr>
          <a:xfrm rot="21180126">
            <a:off x="523578" y="5908527"/>
            <a:ext cx="3198953" cy="1136327"/>
          </a:xfrm>
          <a:prstGeom prst="rect">
            <a:avLst/>
          </a:prstGeom>
          <a:noFill/>
          <a:ln w="12700" cap="flat" cmpd="sng" algn="ctr">
            <a:solidFill>
              <a:srgbClr val="70A82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288000" tIns="108000" rIns="288000" bIns="108000" rtlCol="0" anchor="ctr"/>
          <a:lstStyle/>
          <a:p>
            <a:pPr algn="ctr">
              <a:lnSpc>
                <a:spcPct val="112000"/>
              </a:lnSpc>
            </a:pP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 der Geburt sind Eichhörnchen blind, nackt und taub.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3DDC5C9B-258A-7A19-BB4F-9A4F89ACFE03}"/>
              </a:ext>
            </a:extLst>
          </p:cNvPr>
          <p:cNvSpPr/>
          <p:nvPr/>
        </p:nvSpPr>
        <p:spPr>
          <a:xfrm rot="2747993">
            <a:off x="4175488" y="6578352"/>
            <a:ext cx="2919524" cy="1228767"/>
          </a:xfrm>
          <a:prstGeom prst="rect">
            <a:avLst/>
          </a:prstGeom>
          <a:noFill/>
          <a:ln w="12700" cap="flat" cmpd="sng" algn="ctr">
            <a:solidFill>
              <a:srgbClr val="70A82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288000" tIns="108000" rIns="288000" bIns="108000" rtlCol="0" anchor="ctr"/>
          <a:lstStyle/>
          <a:p>
            <a:pPr algn="ctr">
              <a:lnSpc>
                <a:spcPct val="112000"/>
              </a:lnSpc>
            </a:pP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Schwangerschaft beim Eichhörnchen dauert 38 Tage.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4B961F7B-0A70-268E-5D5F-1E488E6E8255}"/>
              </a:ext>
            </a:extLst>
          </p:cNvPr>
          <p:cNvSpPr/>
          <p:nvPr/>
        </p:nvSpPr>
        <p:spPr>
          <a:xfrm rot="19223152">
            <a:off x="623658" y="7894805"/>
            <a:ext cx="2998791" cy="1340844"/>
          </a:xfrm>
          <a:prstGeom prst="rect">
            <a:avLst/>
          </a:prstGeom>
          <a:noFill/>
          <a:ln w="12700" cap="flat" cmpd="sng" algn="ctr">
            <a:solidFill>
              <a:srgbClr val="70A82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288000" tIns="108000" rIns="288000" bIns="108000" rtlCol="0" anchor="ctr"/>
          <a:lstStyle/>
          <a:p>
            <a:pPr algn="ctr">
              <a:lnSpc>
                <a:spcPct val="112000"/>
              </a:lnSpc>
            </a:pP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Jungtiere werden von der Mutter gesäugt. Sie trinken also Milch.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E6083CDE-74E0-F396-647B-CDED598F35D3}"/>
              </a:ext>
            </a:extLst>
          </p:cNvPr>
          <p:cNvSpPr/>
          <p:nvPr/>
        </p:nvSpPr>
        <p:spPr>
          <a:xfrm>
            <a:off x="3003034" y="8894019"/>
            <a:ext cx="3411621" cy="1150526"/>
          </a:xfrm>
          <a:prstGeom prst="rect">
            <a:avLst/>
          </a:prstGeom>
          <a:noFill/>
          <a:ln w="12700" cap="flat" cmpd="sng" algn="ctr">
            <a:solidFill>
              <a:srgbClr val="70A82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288000" tIns="108000" rIns="288000" bIns="108000" rtlCol="0" anchor="ctr"/>
          <a:lstStyle/>
          <a:p>
            <a:pPr algn="ctr">
              <a:lnSpc>
                <a:spcPct val="112000"/>
              </a:lnSpc>
            </a:pP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Selbst wenn Schnee liegt, können Eichhörnchen vergrabene Nüsse erschnüffeln.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93A2E1F4-A048-1F0D-73FE-EB03CC52AC2A}"/>
              </a:ext>
            </a:extLst>
          </p:cNvPr>
          <p:cNvSpPr txBox="1"/>
          <p:nvPr/>
        </p:nvSpPr>
        <p:spPr>
          <a:xfrm>
            <a:off x="6950659" y="10180497"/>
            <a:ext cx="4572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70A8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837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5CD9-CDB2-8997-B007-5313FA2A8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3A31E82-EA08-7EE0-E60C-CF5E55420CF4}"/>
              </a:ext>
            </a:extLst>
          </p:cNvPr>
          <p:cNvSpPr/>
          <p:nvPr/>
        </p:nvSpPr>
        <p:spPr>
          <a:xfrm>
            <a:off x="739303" y="4687191"/>
            <a:ext cx="2937163" cy="1317429"/>
          </a:xfrm>
          <a:prstGeom prst="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C81F858-C9F6-E634-BC17-825E0DAA9BDB}"/>
              </a:ext>
            </a:extLst>
          </p:cNvPr>
          <p:cNvSpPr/>
          <p:nvPr/>
        </p:nvSpPr>
        <p:spPr>
          <a:xfrm>
            <a:off x="3976451" y="4683995"/>
            <a:ext cx="2937163" cy="1317429"/>
          </a:xfrm>
          <a:prstGeom prst="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72459A8-062D-5BC8-5E6A-1AFE3E34E356}"/>
              </a:ext>
            </a:extLst>
          </p:cNvPr>
          <p:cNvSpPr/>
          <p:nvPr/>
        </p:nvSpPr>
        <p:spPr>
          <a:xfrm>
            <a:off x="739303" y="6150978"/>
            <a:ext cx="2937163" cy="1317429"/>
          </a:xfrm>
          <a:prstGeom prst="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DA86085-849A-C762-C761-67B7B4747F40}"/>
              </a:ext>
            </a:extLst>
          </p:cNvPr>
          <p:cNvSpPr/>
          <p:nvPr/>
        </p:nvSpPr>
        <p:spPr>
          <a:xfrm>
            <a:off x="3976451" y="6147782"/>
            <a:ext cx="2937163" cy="1317429"/>
          </a:xfrm>
          <a:prstGeom prst="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0D31FAF-4303-BD02-D53B-65A4529F650D}"/>
              </a:ext>
            </a:extLst>
          </p:cNvPr>
          <p:cNvSpPr/>
          <p:nvPr/>
        </p:nvSpPr>
        <p:spPr>
          <a:xfrm>
            <a:off x="739303" y="7614765"/>
            <a:ext cx="2937163" cy="1317429"/>
          </a:xfrm>
          <a:prstGeom prst="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B0EBDB5-4741-C4B9-9960-299339E3D477}"/>
              </a:ext>
            </a:extLst>
          </p:cNvPr>
          <p:cNvSpPr/>
          <p:nvPr/>
        </p:nvSpPr>
        <p:spPr>
          <a:xfrm>
            <a:off x="3976451" y="7611569"/>
            <a:ext cx="2937163" cy="1317429"/>
          </a:xfrm>
          <a:prstGeom prst="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BE587AF-C219-C8A1-9B3F-1868AC78B2B6}"/>
              </a:ext>
            </a:extLst>
          </p:cNvPr>
          <p:cNvSpPr/>
          <p:nvPr/>
        </p:nvSpPr>
        <p:spPr>
          <a:xfrm>
            <a:off x="739303" y="9078552"/>
            <a:ext cx="2937163" cy="1317429"/>
          </a:xfrm>
          <a:prstGeom prst="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E95F7D-942E-E68D-C7DD-B0CF2AF5C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347" y="1539426"/>
            <a:ext cx="1512709" cy="2760304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76BC7F2-6CFB-FDF7-CDB2-5056A448A854}"/>
              </a:ext>
            </a:extLst>
          </p:cNvPr>
          <p:cNvSpPr/>
          <p:nvPr/>
        </p:nvSpPr>
        <p:spPr>
          <a:xfrm>
            <a:off x="3976451" y="9075356"/>
            <a:ext cx="2937163" cy="1317429"/>
          </a:xfrm>
          <a:prstGeom prst="rect">
            <a:avLst/>
          </a:prstGeom>
          <a:noFill/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schlusszeichen 14">
            <a:extLst>
              <a:ext uri="{FF2B5EF4-FFF2-40B4-BE49-F238E27FC236}">
                <a16:creationId xmlns:a16="http://schemas.microsoft.com/office/drawing/2014/main" id="{615EAB2D-9F5E-617B-ADAB-8BAFC70B611E}"/>
              </a:ext>
            </a:extLst>
          </p:cNvPr>
          <p:cNvSpPr/>
          <p:nvPr/>
        </p:nvSpPr>
        <p:spPr>
          <a:xfrm>
            <a:off x="1631832" y="4184073"/>
            <a:ext cx="1512708" cy="356760"/>
          </a:xfrm>
          <a:prstGeom prst="flowChartTerminator">
            <a:avLst/>
          </a:prstGeom>
          <a:solidFill>
            <a:srgbClr val="6FA923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Ernährung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A31858B-705C-1CC0-B6A1-7AF2E1516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85373" y="1539426"/>
            <a:ext cx="1599615" cy="2775802"/>
          </a:xfrm>
          <a:prstGeom prst="rect">
            <a:avLst/>
          </a:prstGeom>
        </p:spPr>
      </p:pic>
      <p:sp>
        <p:nvSpPr>
          <p:cNvPr id="18" name="Abschlusszeichen 17">
            <a:extLst>
              <a:ext uri="{FF2B5EF4-FFF2-40B4-BE49-F238E27FC236}">
                <a16:creationId xmlns:a16="http://schemas.microsoft.com/office/drawing/2014/main" id="{411C6B0E-04B5-FEFB-2E88-8AA2A9901FCE}"/>
              </a:ext>
            </a:extLst>
          </p:cNvPr>
          <p:cNvSpPr/>
          <p:nvPr/>
        </p:nvSpPr>
        <p:spPr>
          <a:xfrm>
            <a:off x="4763401" y="4184073"/>
            <a:ext cx="1512708" cy="356760"/>
          </a:xfrm>
          <a:prstGeom prst="flowChartTerminator">
            <a:avLst/>
          </a:prstGeom>
          <a:solidFill>
            <a:srgbClr val="6FA923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Nachwuchs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D5EA34C-FEBD-6EC1-0B4C-81378CE4BE73}"/>
              </a:ext>
            </a:extLst>
          </p:cNvPr>
          <p:cNvSpPr txBox="1"/>
          <p:nvPr/>
        </p:nvSpPr>
        <p:spPr>
          <a:xfrm>
            <a:off x="6950659" y="10180497"/>
            <a:ext cx="45720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70A8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7083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4" id="{01445D38-2091-8747-A83F-C45A319B7ADB}" vid="{99BFF548-8006-6349-9B95-C10603ABAF4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805B85A60C489183F7B1A68EACE1" ma:contentTypeVersion="13" ma:contentTypeDescription="Ein neues Dokument erstellen." ma:contentTypeScope="" ma:versionID="3e84c5dc38d4d3f6a9eee50b11b700ee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1e383c85046acc7aecc91330e764a5fe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945B88-FCAA-4D4C-9EA8-03F824D25F91}">
  <ds:schemaRefs>
    <ds:schemaRef ds:uri="52806471-2cc8-4125-b85b-4fac380c6b8c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be442d10-d911-4372-a859-a1514b63a75b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3CC4F80-443D-48D6-B289-0B8BFB9D4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806471-2cc8-4125-b85b-4fac380c6b8c"/>
    <ds:schemaRef ds:uri="be442d10-d911-4372-a859-a1514b63a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253</Words>
  <Application>Microsoft Macintosh PowerPoint</Application>
  <PresentationFormat>Benutzerdefiniert</PresentationFormat>
  <Paragraphs>38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Aptos</vt:lpstr>
      <vt:lpstr>Arial</vt:lpstr>
      <vt:lpstr>Helvetica</vt:lpstr>
      <vt:lpstr>Systemschrift Normal</vt:lpstr>
      <vt:lpstr>Verdana</vt:lpstr>
      <vt:lpstr>Office</vt:lpstr>
      <vt:lpstr>Bringe Ordnung in das Chaos!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Simon, Alena</cp:lastModifiedBy>
  <cp:revision>3</cp:revision>
  <dcterms:created xsi:type="dcterms:W3CDTF">2026-02-20T08:58:42Z</dcterms:created>
  <dcterms:modified xsi:type="dcterms:W3CDTF">2026-03-02T13:15:22Z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  <property fmtid="{D5CDD505-2E9C-101B-9397-08002B2CF9AE}" pid="3" name="MediaServiceImageTags">
    <vt:lpwstr/>
  </property>
</Properties>
</file>